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7" r:id="rId2"/>
    <p:sldId id="678" r:id="rId3"/>
    <p:sldId id="927" r:id="rId4"/>
    <p:sldId id="912" r:id="rId5"/>
    <p:sldId id="910" r:id="rId6"/>
    <p:sldId id="935" r:id="rId7"/>
    <p:sldId id="928" r:id="rId8"/>
    <p:sldId id="644" r:id="rId9"/>
    <p:sldId id="926" r:id="rId10"/>
    <p:sldId id="844" r:id="rId11"/>
    <p:sldId id="929" r:id="rId12"/>
    <p:sldId id="925" r:id="rId13"/>
    <p:sldId id="679" r:id="rId14"/>
    <p:sldId id="949" r:id="rId15"/>
    <p:sldId id="933" r:id="rId16"/>
    <p:sldId id="931" r:id="rId17"/>
    <p:sldId id="932" r:id="rId18"/>
    <p:sldId id="937" r:id="rId19"/>
    <p:sldId id="948" r:id="rId20"/>
    <p:sldId id="934" r:id="rId21"/>
    <p:sldId id="938" r:id="rId22"/>
    <p:sldId id="939" r:id="rId23"/>
    <p:sldId id="701" r:id="rId24"/>
    <p:sldId id="943" r:id="rId25"/>
    <p:sldId id="944" r:id="rId26"/>
    <p:sldId id="946" r:id="rId27"/>
    <p:sldId id="947" r:id="rId28"/>
    <p:sldId id="945" r:id="rId29"/>
    <p:sldId id="942" r:id="rId30"/>
    <p:sldId id="936" r:id="rId31"/>
    <p:sldId id="950" r:id="rId32"/>
    <p:sldId id="940" r:id="rId33"/>
    <p:sldId id="941" r:id="rId34"/>
    <p:sldId id="91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56"/>
    <p:restoredTop sz="94699"/>
  </p:normalViewPr>
  <p:slideViewPr>
    <p:cSldViewPr snapToGrid="0">
      <p:cViewPr varScale="1">
        <p:scale>
          <a:sx n="115" d="100"/>
          <a:sy n="115" d="100"/>
        </p:scale>
        <p:origin x="576" y="18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86114-5361-9A43-95F0-2F14C47C1C7C}" type="datetimeFigureOut">
              <a:t>10/9/26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BDAE97-BEB5-CD42-9615-878DFF430E69}" type="slidenum">
              <a:t>‹#›</a:t>
            </a:fld>
            <a:endParaRPr lang="en-US"/>
          </a:p>
        </p:txBody>
      </p:sp>
    </p:spTree>
    <p:extLst>
      <p:ext uri="{BB962C8B-B14F-4D97-AF65-F5344CB8AC3E}">
        <p14:creationId xmlns:p14="http://schemas.microsoft.com/office/powerpoint/2010/main" val="353438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428316-86E4-0248-838B-5275ACAB1797}" type="slidenum">
              <a:t>1</a:t>
            </a:fld>
            <a:endParaRPr lang="en-US"/>
          </a:p>
        </p:txBody>
      </p:sp>
    </p:spTree>
    <p:extLst>
      <p:ext uri="{BB962C8B-B14F-4D97-AF65-F5344CB8AC3E}">
        <p14:creationId xmlns:p14="http://schemas.microsoft.com/office/powerpoint/2010/main" val="1627550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6DE58-5E9A-E46A-6BA7-B66C339A7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B8CB2-2415-BE93-B388-A01BCA004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B1DEE-6517-8B5A-FFB8-403EEB60BA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2F27AE-81CF-57B8-1A03-04C7D118AA69}"/>
              </a:ext>
            </a:extLst>
          </p:cNvPr>
          <p:cNvSpPr>
            <a:spLocks noGrp="1"/>
          </p:cNvSpPr>
          <p:nvPr>
            <p:ph type="sldNum" sz="quarter" idx="10"/>
          </p:nvPr>
        </p:nvSpPr>
        <p:spPr/>
        <p:txBody>
          <a:bodyPr/>
          <a:lstStyle/>
          <a:p>
            <a:fld id="{B8428316-86E4-0248-838B-5275ACAB1797}" type="slidenum">
              <a:t>2</a:t>
            </a:fld>
            <a:endParaRPr lang="en-US"/>
          </a:p>
        </p:txBody>
      </p:sp>
    </p:spTree>
    <p:extLst>
      <p:ext uri="{BB962C8B-B14F-4D97-AF65-F5344CB8AC3E}">
        <p14:creationId xmlns:p14="http://schemas.microsoft.com/office/powerpoint/2010/main" val="1592247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6861-9D2A-B698-4ABA-9916D9AB52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3FF45D-56B6-3544-2C22-F500BBCF65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4A22B3-805E-3BBB-7793-2E85515B41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0476C1-7432-D8AC-B2CA-387ECD075E43}"/>
              </a:ext>
            </a:extLst>
          </p:cNvPr>
          <p:cNvSpPr>
            <a:spLocks noGrp="1"/>
          </p:cNvSpPr>
          <p:nvPr>
            <p:ph type="sldNum" sz="quarter" idx="10"/>
          </p:nvPr>
        </p:nvSpPr>
        <p:spPr/>
        <p:txBody>
          <a:bodyPr/>
          <a:lstStyle/>
          <a:p>
            <a:fld id="{B8428316-86E4-0248-838B-5275ACAB1797}" type="slidenum">
              <a:t>3</a:t>
            </a:fld>
            <a:endParaRPr lang="en-US"/>
          </a:p>
        </p:txBody>
      </p:sp>
    </p:spTree>
    <p:extLst>
      <p:ext uri="{BB962C8B-B14F-4D97-AF65-F5344CB8AC3E}">
        <p14:creationId xmlns:p14="http://schemas.microsoft.com/office/powerpoint/2010/main" val="2062031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F5496-0404-C295-BA48-BAFB4E973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1966E-0F2C-7E5D-D052-89941D1999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DBB3F0D-B806-E134-E806-29D2B9B1CD06}"/>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And of course each camp is exactly half right</a:t>
            </a:r>
          </a:p>
          <a:p>
            <a:r>
              <a:rPr lang="en-GB" sz="1200" kern="1200" dirty="0">
                <a:solidFill>
                  <a:schemeClr val="tx1"/>
                </a:solidFill>
                <a:effectLst/>
                <a:latin typeface="+mn-lt"/>
                <a:ea typeface="+mn-ea"/>
                <a:cs typeface="+mn-cs"/>
              </a:rPr>
              <a:t>AI is a transformative technology</a:t>
            </a:r>
          </a:p>
          <a:p>
            <a:r>
              <a:rPr lang="en-GB" sz="1200" kern="1200" dirty="0">
                <a:solidFill>
                  <a:schemeClr val="tx1"/>
                </a:solidFill>
                <a:effectLst/>
                <a:latin typeface="+mn-lt"/>
                <a:ea typeface="+mn-ea"/>
                <a:cs typeface="+mn-cs"/>
              </a:rPr>
              <a:t>and its impact will be felt through the systems and structures we’ve already built</a:t>
            </a:r>
          </a:p>
          <a:p>
            <a:r>
              <a:rPr lang="en-GB" sz="1200" kern="1200" dirty="0">
                <a:solidFill>
                  <a:schemeClr val="tx1"/>
                </a:solidFill>
                <a:effectLst/>
                <a:latin typeface="+mn-lt"/>
                <a:ea typeface="+mn-ea"/>
                <a:cs typeface="+mn-cs"/>
              </a:rPr>
              <a:t>and those include…</a:t>
            </a:r>
          </a:p>
          <a:p>
            <a:r>
              <a:rPr lang="en-GB" sz="1200" kern="1200" dirty="0">
                <a:solidFill>
                  <a:schemeClr val="tx1"/>
                </a:solidFill>
                <a:effectLst/>
                <a:latin typeface="+mn-lt"/>
                <a:ea typeface="+mn-ea"/>
                <a:cs typeface="+mn-cs"/>
              </a:rPr>
              <a:t>but of course the question is: this thing is happening….how do we make it go well? How do we build AI that is safe and beneficial?</a:t>
            </a:r>
          </a:p>
          <a:p>
            <a:endParaRPr lang="en-US" dirty="0"/>
          </a:p>
        </p:txBody>
      </p:sp>
      <p:sp>
        <p:nvSpPr>
          <p:cNvPr id="4" name="Slide Number Placeholder 3">
            <a:extLst>
              <a:ext uri="{FF2B5EF4-FFF2-40B4-BE49-F238E27FC236}">
                <a16:creationId xmlns:a16="http://schemas.microsoft.com/office/drawing/2014/main" id="{8255999D-B5A6-9FBF-E274-457B6D987A77}"/>
              </a:ext>
            </a:extLst>
          </p:cNvPr>
          <p:cNvSpPr>
            <a:spLocks noGrp="1"/>
          </p:cNvSpPr>
          <p:nvPr>
            <p:ph type="sldNum" sz="quarter" idx="10"/>
          </p:nvPr>
        </p:nvSpPr>
        <p:spPr/>
        <p:txBody>
          <a:bodyPr/>
          <a:lstStyle/>
          <a:p>
            <a:fld id="{B8428316-86E4-0248-838B-5275ACAB1797}" type="slidenum">
              <a:t>4</a:t>
            </a:fld>
            <a:endParaRPr lang="en-US"/>
          </a:p>
        </p:txBody>
      </p:sp>
    </p:spTree>
    <p:extLst>
      <p:ext uri="{BB962C8B-B14F-4D97-AF65-F5344CB8AC3E}">
        <p14:creationId xmlns:p14="http://schemas.microsoft.com/office/powerpoint/2010/main" val="2032430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FA70E-736B-CD97-2234-FB3952A44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8AF88-1F36-9EED-E792-F12C71FE1F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52D6988-0305-F91E-6939-4D0062415FF0}"/>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And of course each camp is exactly half right</a:t>
            </a:r>
          </a:p>
          <a:p>
            <a:r>
              <a:rPr lang="en-GB" sz="1200" kern="1200" dirty="0">
                <a:solidFill>
                  <a:schemeClr val="tx1"/>
                </a:solidFill>
                <a:effectLst/>
                <a:latin typeface="+mn-lt"/>
                <a:ea typeface="+mn-ea"/>
                <a:cs typeface="+mn-cs"/>
              </a:rPr>
              <a:t>AI is a transformative technology</a:t>
            </a:r>
          </a:p>
          <a:p>
            <a:r>
              <a:rPr lang="en-GB" sz="1200" kern="1200" dirty="0">
                <a:solidFill>
                  <a:schemeClr val="tx1"/>
                </a:solidFill>
                <a:effectLst/>
                <a:latin typeface="+mn-lt"/>
                <a:ea typeface="+mn-ea"/>
                <a:cs typeface="+mn-cs"/>
              </a:rPr>
              <a:t>and its impact will be felt through the systems and structures we’ve already built</a:t>
            </a:r>
          </a:p>
          <a:p>
            <a:r>
              <a:rPr lang="en-GB" sz="1200" kern="1200" dirty="0">
                <a:solidFill>
                  <a:schemeClr val="tx1"/>
                </a:solidFill>
                <a:effectLst/>
                <a:latin typeface="+mn-lt"/>
                <a:ea typeface="+mn-ea"/>
                <a:cs typeface="+mn-cs"/>
              </a:rPr>
              <a:t>and those include…</a:t>
            </a:r>
          </a:p>
          <a:p>
            <a:r>
              <a:rPr lang="en-GB" sz="1200" kern="1200" dirty="0">
                <a:solidFill>
                  <a:schemeClr val="tx1"/>
                </a:solidFill>
                <a:effectLst/>
                <a:latin typeface="+mn-lt"/>
                <a:ea typeface="+mn-ea"/>
                <a:cs typeface="+mn-cs"/>
              </a:rPr>
              <a:t>but of course the question is: this thing is happening….how do we make it go well? How do we build AI that is safe and beneficial?</a:t>
            </a:r>
          </a:p>
          <a:p>
            <a:endParaRPr lang="en-US" dirty="0"/>
          </a:p>
        </p:txBody>
      </p:sp>
      <p:sp>
        <p:nvSpPr>
          <p:cNvPr id="4" name="Slide Number Placeholder 3">
            <a:extLst>
              <a:ext uri="{FF2B5EF4-FFF2-40B4-BE49-F238E27FC236}">
                <a16:creationId xmlns:a16="http://schemas.microsoft.com/office/drawing/2014/main" id="{93EE010E-D3FA-CEAC-7EAF-4E13D2379CB1}"/>
              </a:ext>
            </a:extLst>
          </p:cNvPr>
          <p:cNvSpPr>
            <a:spLocks noGrp="1"/>
          </p:cNvSpPr>
          <p:nvPr>
            <p:ph type="sldNum" sz="quarter" idx="10"/>
          </p:nvPr>
        </p:nvSpPr>
        <p:spPr/>
        <p:txBody>
          <a:bodyPr/>
          <a:lstStyle/>
          <a:p>
            <a:fld id="{B8428316-86E4-0248-838B-5275ACAB1797}" type="slidenum">
              <a:t>5</a:t>
            </a:fld>
            <a:endParaRPr lang="en-US"/>
          </a:p>
        </p:txBody>
      </p:sp>
    </p:spTree>
    <p:extLst>
      <p:ext uri="{BB962C8B-B14F-4D97-AF65-F5344CB8AC3E}">
        <p14:creationId xmlns:p14="http://schemas.microsoft.com/office/powerpoint/2010/main" val="3907347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BFBBE-7209-677E-F40B-3819EC39C1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50AAC-1B4C-9139-606D-6213520301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30FCF4-F96E-7C2D-8183-A432BA18CF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96F1BA-7A9A-5965-C801-1A8206EF617D}"/>
              </a:ext>
            </a:extLst>
          </p:cNvPr>
          <p:cNvSpPr>
            <a:spLocks noGrp="1"/>
          </p:cNvSpPr>
          <p:nvPr>
            <p:ph type="sldNum" sz="quarter" idx="10"/>
          </p:nvPr>
        </p:nvSpPr>
        <p:spPr/>
        <p:txBody>
          <a:bodyPr/>
          <a:lstStyle/>
          <a:p>
            <a:fld id="{B8428316-86E4-0248-838B-5275ACAB1797}" type="slidenum">
              <a:t>13</a:t>
            </a:fld>
            <a:endParaRPr lang="en-US"/>
          </a:p>
        </p:txBody>
      </p:sp>
    </p:spTree>
    <p:extLst>
      <p:ext uri="{BB962C8B-B14F-4D97-AF65-F5344CB8AC3E}">
        <p14:creationId xmlns:p14="http://schemas.microsoft.com/office/powerpoint/2010/main" val="51322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026E6-1940-BC78-EE83-295CD919C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2DC3B6-4501-15D5-3569-25DBADB21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EBB5AF-AA42-B903-E1C7-D0259DD041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66D4ED-3DEA-EED7-E229-CB605820B869}"/>
              </a:ext>
            </a:extLst>
          </p:cNvPr>
          <p:cNvSpPr>
            <a:spLocks noGrp="1"/>
          </p:cNvSpPr>
          <p:nvPr>
            <p:ph type="sldNum" sz="quarter" idx="10"/>
          </p:nvPr>
        </p:nvSpPr>
        <p:spPr/>
        <p:txBody>
          <a:bodyPr/>
          <a:lstStyle/>
          <a:p>
            <a:fld id="{B8428316-86E4-0248-838B-5275ACAB1797}" type="slidenum">
              <a:t>14</a:t>
            </a:fld>
            <a:endParaRPr lang="en-US"/>
          </a:p>
        </p:txBody>
      </p:sp>
    </p:spTree>
    <p:extLst>
      <p:ext uri="{BB962C8B-B14F-4D97-AF65-F5344CB8AC3E}">
        <p14:creationId xmlns:p14="http://schemas.microsoft.com/office/powerpoint/2010/main" val="2183229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0D507-746A-4A7D-17E2-C217570E9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BE2649-CCF2-A54D-9158-B741884949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E90E7-FC19-9977-3D23-2F0C7C9E54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9D9326-3CA3-0521-ABAC-230AB668FB95}"/>
              </a:ext>
            </a:extLst>
          </p:cNvPr>
          <p:cNvSpPr>
            <a:spLocks noGrp="1"/>
          </p:cNvSpPr>
          <p:nvPr>
            <p:ph type="sldNum" sz="quarter" idx="10"/>
          </p:nvPr>
        </p:nvSpPr>
        <p:spPr/>
        <p:txBody>
          <a:bodyPr/>
          <a:lstStyle/>
          <a:p>
            <a:fld id="{B8428316-86E4-0248-838B-5275ACAB1797}" type="slidenum">
              <a:t>16</a:t>
            </a:fld>
            <a:endParaRPr lang="en-US"/>
          </a:p>
        </p:txBody>
      </p:sp>
    </p:spTree>
    <p:extLst>
      <p:ext uri="{BB962C8B-B14F-4D97-AF65-F5344CB8AC3E}">
        <p14:creationId xmlns:p14="http://schemas.microsoft.com/office/powerpoint/2010/main" val="2122370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41E3B-5DF5-03A8-F548-47D7CEF87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1376B9-8041-D810-C8E4-44219EC5E7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657433-3D97-BD1B-70BB-5D59C25732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E7456D-7987-E178-EBFF-0A1CB20F9DD6}"/>
              </a:ext>
            </a:extLst>
          </p:cNvPr>
          <p:cNvSpPr>
            <a:spLocks noGrp="1"/>
          </p:cNvSpPr>
          <p:nvPr>
            <p:ph type="sldNum" sz="quarter" idx="10"/>
          </p:nvPr>
        </p:nvSpPr>
        <p:spPr/>
        <p:txBody>
          <a:bodyPr/>
          <a:lstStyle/>
          <a:p>
            <a:fld id="{B8428316-86E4-0248-838B-5275ACAB1797}" type="slidenum">
              <a:t>17</a:t>
            </a:fld>
            <a:endParaRPr lang="en-US"/>
          </a:p>
        </p:txBody>
      </p:sp>
    </p:spTree>
    <p:extLst>
      <p:ext uri="{BB962C8B-B14F-4D97-AF65-F5344CB8AC3E}">
        <p14:creationId xmlns:p14="http://schemas.microsoft.com/office/powerpoint/2010/main" val="2226817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F1572-65E8-FB44-07F3-6BAAE50A7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F0693-3FDB-0751-6490-BE842CCDB0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ED3AD-B6A6-C590-05DA-166730FF7A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5B3C54-6859-947A-6390-3592E0E1CA21}"/>
              </a:ext>
            </a:extLst>
          </p:cNvPr>
          <p:cNvSpPr>
            <a:spLocks noGrp="1"/>
          </p:cNvSpPr>
          <p:nvPr>
            <p:ph type="sldNum" sz="quarter" idx="10"/>
          </p:nvPr>
        </p:nvSpPr>
        <p:spPr/>
        <p:txBody>
          <a:bodyPr/>
          <a:lstStyle/>
          <a:p>
            <a:fld id="{B8428316-86E4-0248-838B-5275ACAB1797}" type="slidenum">
              <a:t>18</a:t>
            </a:fld>
            <a:endParaRPr lang="en-US"/>
          </a:p>
        </p:txBody>
      </p:sp>
    </p:spTree>
    <p:extLst>
      <p:ext uri="{BB962C8B-B14F-4D97-AF65-F5344CB8AC3E}">
        <p14:creationId xmlns:p14="http://schemas.microsoft.com/office/powerpoint/2010/main" val="1861782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4456A-525B-11EC-8DB5-4F0829CB7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72CEC7-E8AF-02BB-9451-99948EF4D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0D383-0E16-1B56-817A-E860E31E30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61CD0B-760F-DF39-238E-D18A9A746669}"/>
              </a:ext>
            </a:extLst>
          </p:cNvPr>
          <p:cNvSpPr>
            <a:spLocks noGrp="1"/>
          </p:cNvSpPr>
          <p:nvPr>
            <p:ph type="sldNum" sz="quarter" idx="10"/>
          </p:nvPr>
        </p:nvSpPr>
        <p:spPr/>
        <p:txBody>
          <a:bodyPr/>
          <a:lstStyle/>
          <a:p>
            <a:fld id="{B8428316-86E4-0248-838B-5275ACAB1797}" type="slidenum">
              <a:t>19</a:t>
            </a:fld>
            <a:endParaRPr lang="en-US"/>
          </a:p>
        </p:txBody>
      </p:sp>
    </p:spTree>
    <p:extLst>
      <p:ext uri="{BB962C8B-B14F-4D97-AF65-F5344CB8AC3E}">
        <p14:creationId xmlns:p14="http://schemas.microsoft.com/office/powerpoint/2010/main" val="723718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FE9ED-36BE-0E10-A4A9-DF7E2D726F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E17507-F72C-5E4F-D262-834F8C0DF5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FC42FD-711A-7431-4223-F66AC0438A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21B1F7-35B5-6542-FFBF-1A859AAD87B7}"/>
              </a:ext>
            </a:extLst>
          </p:cNvPr>
          <p:cNvSpPr>
            <a:spLocks noGrp="1"/>
          </p:cNvSpPr>
          <p:nvPr>
            <p:ph type="sldNum" sz="quarter" idx="10"/>
          </p:nvPr>
        </p:nvSpPr>
        <p:spPr/>
        <p:txBody>
          <a:bodyPr/>
          <a:lstStyle/>
          <a:p>
            <a:fld id="{B8428316-86E4-0248-838B-5275ACAB1797}" type="slidenum">
              <a:t>20</a:t>
            </a:fld>
            <a:endParaRPr lang="en-US"/>
          </a:p>
        </p:txBody>
      </p:sp>
    </p:spTree>
    <p:extLst>
      <p:ext uri="{BB962C8B-B14F-4D97-AF65-F5344CB8AC3E}">
        <p14:creationId xmlns:p14="http://schemas.microsoft.com/office/powerpoint/2010/main" val="1672486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7C622-874F-E0B4-30A3-2BA4F15DF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62F2F-6014-A8F2-0118-C5E9FC880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976FB-4A36-74F2-B151-3569D74D81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06077B-C9CB-FEFD-3A31-64057410F137}"/>
              </a:ext>
            </a:extLst>
          </p:cNvPr>
          <p:cNvSpPr>
            <a:spLocks noGrp="1"/>
          </p:cNvSpPr>
          <p:nvPr>
            <p:ph type="sldNum" sz="quarter" idx="10"/>
          </p:nvPr>
        </p:nvSpPr>
        <p:spPr/>
        <p:txBody>
          <a:bodyPr/>
          <a:lstStyle/>
          <a:p>
            <a:fld id="{B8428316-86E4-0248-838B-5275ACAB1797}" type="slidenum">
              <a:t>21</a:t>
            </a:fld>
            <a:endParaRPr lang="en-US"/>
          </a:p>
        </p:txBody>
      </p:sp>
    </p:spTree>
    <p:extLst>
      <p:ext uri="{BB962C8B-B14F-4D97-AF65-F5344CB8AC3E}">
        <p14:creationId xmlns:p14="http://schemas.microsoft.com/office/powerpoint/2010/main" val="1967954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6821B-BDBD-30B7-E5C6-552E922C6E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73431C-B4D6-F376-DA75-C9DC583336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87D20-FBF9-96AA-CEEB-56755C269D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27F1A4-2640-40A5-D339-E3AF670D6290}"/>
              </a:ext>
            </a:extLst>
          </p:cNvPr>
          <p:cNvSpPr>
            <a:spLocks noGrp="1"/>
          </p:cNvSpPr>
          <p:nvPr>
            <p:ph type="sldNum" sz="quarter" idx="10"/>
          </p:nvPr>
        </p:nvSpPr>
        <p:spPr/>
        <p:txBody>
          <a:bodyPr/>
          <a:lstStyle/>
          <a:p>
            <a:fld id="{B8428316-86E4-0248-838B-5275ACAB1797}" type="slidenum">
              <a:t>22</a:t>
            </a:fld>
            <a:endParaRPr lang="en-US"/>
          </a:p>
        </p:txBody>
      </p:sp>
    </p:spTree>
    <p:extLst>
      <p:ext uri="{BB962C8B-B14F-4D97-AF65-F5344CB8AC3E}">
        <p14:creationId xmlns:p14="http://schemas.microsoft.com/office/powerpoint/2010/main" val="54593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535B0-9522-7C6E-0B7E-242F29C35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0E0E80-1DBC-8B14-FDED-36403F1D38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FDDCD-196F-5F89-EA62-043C2A9A67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6120CC-C44D-D804-BB52-2BDE3321B5C2}"/>
              </a:ext>
            </a:extLst>
          </p:cNvPr>
          <p:cNvSpPr>
            <a:spLocks noGrp="1"/>
          </p:cNvSpPr>
          <p:nvPr>
            <p:ph type="sldNum" sz="quarter" idx="10"/>
          </p:nvPr>
        </p:nvSpPr>
        <p:spPr/>
        <p:txBody>
          <a:bodyPr/>
          <a:lstStyle/>
          <a:p>
            <a:fld id="{B8428316-86E4-0248-838B-5275ACAB1797}" type="slidenum">
              <a:t>23</a:t>
            </a:fld>
            <a:endParaRPr lang="en-US"/>
          </a:p>
        </p:txBody>
      </p:sp>
    </p:spTree>
    <p:extLst>
      <p:ext uri="{BB962C8B-B14F-4D97-AF65-F5344CB8AC3E}">
        <p14:creationId xmlns:p14="http://schemas.microsoft.com/office/powerpoint/2010/main" val="3952226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DE6DC-3FAF-B4A4-21C2-BFED9EB1B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C61D9-D26B-294E-29A2-DE79AC8E1B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1D2C96-DECE-2707-9E0F-1AF997039F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54D914-EBA1-3750-793C-DB79DB13E0F2}"/>
              </a:ext>
            </a:extLst>
          </p:cNvPr>
          <p:cNvSpPr>
            <a:spLocks noGrp="1"/>
          </p:cNvSpPr>
          <p:nvPr>
            <p:ph type="sldNum" sz="quarter" idx="10"/>
          </p:nvPr>
        </p:nvSpPr>
        <p:spPr/>
        <p:txBody>
          <a:bodyPr/>
          <a:lstStyle/>
          <a:p>
            <a:fld id="{B8428316-86E4-0248-838B-5275ACAB1797}" type="slidenum">
              <a:t>30</a:t>
            </a:fld>
            <a:endParaRPr lang="en-US"/>
          </a:p>
        </p:txBody>
      </p:sp>
    </p:spTree>
    <p:extLst>
      <p:ext uri="{BB962C8B-B14F-4D97-AF65-F5344CB8AC3E}">
        <p14:creationId xmlns:p14="http://schemas.microsoft.com/office/powerpoint/2010/main" val="40524676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E3EA0-F2DD-6160-F319-920ACBAED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65563-CB53-1D4C-95D1-4DFFD09E97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A7590E-43AA-2094-7019-08B3D3BD22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248BD6-70D3-4050-D0A6-5B25FA26D9D0}"/>
              </a:ext>
            </a:extLst>
          </p:cNvPr>
          <p:cNvSpPr>
            <a:spLocks noGrp="1"/>
          </p:cNvSpPr>
          <p:nvPr>
            <p:ph type="sldNum" sz="quarter" idx="10"/>
          </p:nvPr>
        </p:nvSpPr>
        <p:spPr/>
        <p:txBody>
          <a:bodyPr/>
          <a:lstStyle/>
          <a:p>
            <a:fld id="{B8428316-86E4-0248-838B-5275ACAB1797}" type="slidenum">
              <a:t>31</a:t>
            </a:fld>
            <a:endParaRPr lang="en-US"/>
          </a:p>
        </p:txBody>
      </p:sp>
    </p:spTree>
    <p:extLst>
      <p:ext uri="{BB962C8B-B14F-4D97-AF65-F5344CB8AC3E}">
        <p14:creationId xmlns:p14="http://schemas.microsoft.com/office/powerpoint/2010/main" val="2676835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163FA-78DE-465D-C304-B40478DE3C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1BA835-FB66-6D8C-AA0A-C07532E31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079BA6-1091-0F1A-7E0F-88B1694CA2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32E7E9-6CBE-17EB-9527-561C30803095}"/>
              </a:ext>
            </a:extLst>
          </p:cNvPr>
          <p:cNvSpPr>
            <a:spLocks noGrp="1"/>
          </p:cNvSpPr>
          <p:nvPr>
            <p:ph type="sldNum" sz="quarter" idx="10"/>
          </p:nvPr>
        </p:nvSpPr>
        <p:spPr/>
        <p:txBody>
          <a:bodyPr/>
          <a:lstStyle/>
          <a:p>
            <a:fld id="{B8428316-86E4-0248-838B-5275ACAB1797}" type="slidenum">
              <a:t>32</a:t>
            </a:fld>
            <a:endParaRPr lang="en-US"/>
          </a:p>
        </p:txBody>
      </p:sp>
    </p:spTree>
    <p:extLst>
      <p:ext uri="{BB962C8B-B14F-4D97-AF65-F5344CB8AC3E}">
        <p14:creationId xmlns:p14="http://schemas.microsoft.com/office/powerpoint/2010/main" val="3518312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74C97-2895-FDB5-B299-7ACD8769B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DE0E34-F085-8CC5-48A8-2EFDE7797D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659DE-DC33-1B98-B40F-AE82728A68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E68A4D9-5E6F-14DE-DCCD-289B58F1839E}"/>
              </a:ext>
            </a:extLst>
          </p:cNvPr>
          <p:cNvSpPr>
            <a:spLocks noGrp="1"/>
          </p:cNvSpPr>
          <p:nvPr>
            <p:ph type="sldNum" sz="quarter" idx="10"/>
          </p:nvPr>
        </p:nvSpPr>
        <p:spPr/>
        <p:txBody>
          <a:bodyPr/>
          <a:lstStyle/>
          <a:p>
            <a:fld id="{B8428316-86E4-0248-838B-5275ACAB1797}" type="slidenum">
              <a:t>33</a:t>
            </a:fld>
            <a:endParaRPr lang="en-US"/>
          </a:p>
        </p:txBody>
      </p:sp>
    </p:spTree>
    <p:extLst>
      <p:ext uri="{BB962C8B-B14F-4D97-AF65-F5344CB8AC3E}">
        <p14:creationId xmlns:p14="http://schemas.microsoft.com/office/powerpoint/2010/main" val="1915725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BE9B-464F-4B4D-2E96-DE7FC9DDAED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BBEB0EF-0F2D-E256-8D03-CAB51A61D5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F93B84A-647E-257C-762C-86FD2C499AFB}"/>
              </a:ext>
            </a:extLst>
          </p:cNvPr>
          <p:cNvSpPr>
            <a:spLocks noGrp="1"/>
          </p:cNvSpPr>
          <p:nvPr>
            <p:ph type="dt" sz="half" idx="10"/>
          </p:nvPr>
        </p:nvSpPr>
        <p:spPr/>
        <p:txBody>
          <a:bodyPr/>
          <a:lstStyle/>
          <a:p>
            <a:fld id="{4C76A755-689E-B047-8705-1E699CA48749}" type="datetimeFigureOut">
              <a:t>10/9/26</a:t>
            </a:fld>
            <a:endParaRPr lang="en-US"/>
          </a:p>
        </p:txBody>
      </p:sp>
      <p:sp>
        <p:nvSpPr>
          <p:cNvPr id="5" name="Footer Placeholder 4">
            <a:extLst>
              <a:ext uri="{FF2B5EF4-FFF2-40B4-BE49-F238E27FC236}">
                <a16:creationId xmlns:a16="http://schemas.microsoft.com/office/drawing/2014/main" id="{A0465447-7505-064B-A5B5-A5AB13D244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FD79C8-7356-4542-8E04-95E99947AFAD}"/>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4182416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1FB1-20E7-DBF6-D543-4678B701B99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4C228C6-C9DA-DAAD-7964-51AA792AF6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5CE028F-FAE6-4577-DD7A-358DF23CFEEA}"/>
              </a:ext>
            </a:extLst>
          </p:cNvPr>
          <p:cNvSpPr>
            <a:spLocks noGrp="1"/>
          </p:cNvSpPr>
          <p:nvPr>
            <p:ph type="dt" sz="half" idx="10"/>
          </p:nvPr>
        </p:nvSpPr>
        <p:spPr/>
        <p:txBody>
          <a:bodyPr/>
          <a:lstStyle/>
          <a:p>
            <a:fld id="{4C76A755-689E-B047-8705-1E699CA48749}" type="datetimeFigureOut">
              <a:t>10/9/26</a:t>
            </a:fld>
            <a:endParaRPr lang="en-US"/>
          </a:p>
        </p:txBody>
      </p:sp>
      <p:sp>
        <p:nvSpPr>
          <p:cNvPr id="5" name="Footer Placeholder 4">
            <a:extLst>
              <a:ext uri="{FF2B5EF4-FFF2-40B4-BE49-F238E27FC236}">
                <a16:creationId xmlns:a16="http://schemas.microsoft.com/office/drawing/2014/main" id="{A3D997C2-B8E6-8F5D-ED6A-BDF56A7495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972B0F-A12B-56E5-D7DD-3D0336AD6038}"/>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179223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BB20B-5CC4-DEE4-E9A9-ADC62840E98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014C97E-067C-5A29-B20D-26DDBFCDFEA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F9DB1F0-D073-066E-D3DD-282E8A1F97B9}"/>
              </a:ext>
            </a:extLst>
          </p:cNvPr>
          <p:cNvSpPr>
            <a:spLocks noGrp="1"/>
          </p:cNvSpPr>
          <p:nvPr>
            <p:ph type="dt" sz="half" idx="10"/>
          </p:nvPr>
        </p:nvSpPr>
        <p:spPr/>
        <p:txBody>
          <a:bodyPr/>
          <a:lstStyle/>
          <a:p>
            <a:fld id="{4C76A755-689E-B047-8705-1E699CA48749}" type="datetimeFigureOut">
              <a:t>10/9/26</a:t>
            </a:fld>
            <a:endParaRPr lang="en-US"/>
          </a:p>
        </p:txBody>
      </p:sp>
      <p:sp>
        <p:nvSpPr>
          <p:cNvPr id="5" name="Footer Placeholder 4">
            <a:extLst>
              <a:ext uri="{FF2B5EF4-FFF2-40B4-BE49-F238E27FC236}">
                <a16:creationId xmlns:a16="http://schemas.microsoft.com/office/drawing/2014/main" id="{8F0D7B04-8EF4-9BF2-5DCC-AE0FC53A3E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742D18-D319-A9A0-AB5C-1DCE6620A6F2}"/>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148599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4F7E-5B04-3547-D9CA-16A30BAECAD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189C10-4543-B2F4-891D-DD8B7EB1850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38FF9BF-D0A9-D867-F82A-8AD97104600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4911742-10EC-0ED3-5610-278A71590C3B}"/>
              </a:ext>
            </a:extLst>
          </p:cNvPr>
          <p:cNvSpPr>
            <a:spLocks noGrp="1"/>
          </p:cNvSpPr>
          <p:nvPr>
            <p:ph type="dt" sz="half" idx="10"/>
          </p:nvPr>
        </p:nvSpPr>
        <p:spPr/>
        <p:txBody>
          <a:bodyPr/>
          <a:lstStyle/>
          <a:p>
            <a:fld id="{4C76A755-689E-B047-8705-1E699CA48749}" type="datetimeFigureOut">
              <a:t>10/9/26</a:t>
            </a:fld>
            <a:endParaRPr lang="en-US"/>
          </a:p>
        </p:txBody>
      </p:sp>
      <p:sp>
        <p:nvSpPr>
          <p:cNvPr id="6" name="Footer Placeholder 5">
            <a:extLst>
              <a:ext uri="{FF2B5EF4-FFF2-40B4-BE49-F238E27FC236}">
                <a16:creationId xmlns:a16="http://schemas.microsoft.com/office/drawing/2014/main" id="{014F6553-ADEF-042D-E87B-353DD64B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C1B31C-8F65-0ECD-A240-743E2BCB3D5A}"/>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172354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A8C4-1034-410C-DD78-B71B75EE1A6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9853C89-DED4-EC87-5F46-BE45FD056A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49FD365-D251-F824-F05F-78747F44553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19964DD-E662-070F-1F7D-5239A8DDF1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D684F6E-C3D7-900C-30B9-2846E8CEDD0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9529971-1FDB-0677-3D2F-4DE6810F4787}"/>
              </a:ext>
            </a:extLst>
          </p:cNvPr>
          <p:cNvSpPr>
            <a:spLocks noGrp="1"/>
          </p:cNvSpPr>
          <p:nvPr>
            <p:ph type="dt" sz="half" idx="10"/>
          </p:nvPr>
        </p:nvSpPr>
        <p:spPr/>
        <p:txBody>
          <a:bodyPr/>
          <a:lstStyle/>
          <a:p>
            <a:fld id="{4C76A755-689E-B047-8705-1E699CA48749}" type="datetimeFigureOut">
              <a:t>10/9/26</a:t>
            </a:fld>
            <a:endParaRPr lang="en-US"/>
          </a:p>
        </p:txBody>
      </p:sp>
      <p:sp>
        <p:nvSpPr>
          <p:cNvPr id="8" name="Footer Placeholder 7">
            <a:extLst>
              <a:ext uri="{FF2B5EF4-FFF2-40B4-BE49-F238E27FC236}">
                <a16:creationId xmlns:a16="http://schemas.microsoft.com/office/drawing/2014/main" id="{BAA9AF38-C751-B6D2-2A56-8BB4FA5F2B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698257-611B-4921-77E6-9163C97C1F4B}"/>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3774005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DCFD2-C974-4D30-8E70-42D22A95CE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FB982B0-68EE-5ECD-D013-81EA94DB3A92}"/>
              </a:ext>
            </a:extLst>
          </p:cNvPr>
          <p:cNvSpPr>
            <a:spLocks noGrp="1"/>
          </p:cNvSpPr>
          <p:nvPr>
            <p:ph type="dt" sz="half" idx="10"/>
          </p:nvPr>
        </p:nvSpPr>
        <p:spPr/>
        <p:txBody>
          <a:bodyPr/>
          <a:lstStyle/>
          <a:p>
            <a:fld id="{4C76A755-689E-B047-8705-1E699CA48749}" type="datetimeFigureOut">
              <a:t>10/9/26</a:t>
            </a:fld>
            <a:endParaRPr lang="en-US"/>
          </a:p>
        </p:txBody>
      </p:sp>
      <p:sp>
        <p:nvSpPr>
          <p:cNvPr id="4" name="Footer Placeholder 3">
            <a:extLst>
              <a:ext uri="{FF2B5EF4-FFF2-40B4-BE49-F238E27FC236}">
                <a16:creationId xmlns:a16="http://schemas.microsoft.com/office/drawing/2014/main" id="{43A1C593-2D11-28E6-970C-0FC8CCAD4D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022762-58F5-9069-55DB-CF79CE7CD2CC}"/>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1011034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436B61-70E5-A3B9-67E7-35DE17CB1A3F}"/>
              </a:ext>
            </a:extLst>
          </p:cNvPr>
          <p:cNvSpPr>
            <a:spLocks noGrp="1"/>
          </p:cNvSpPr>
          <p:nvPr>
            <p:ph type="dt" sz="half" idx="10"/>
          </p:nvPr>
        </p:nvSpPr>
        <p:spPr/>
        <p:txBody>
          <a:bodyPr/>
          <a:lstStyle/>
          <a:p>
            <a:fld id="{4C76A755-689E-B047-8705-1E699CA48749}" type="datetimeFigureOut">
              <a:t>10/9/26</a:t>
            </a:fld>
            <a:endParaRPr lang="en-US"/>
          </a:p>
        </p:txBody>
      </p:sp>
      <p:sp>
        <p:nvSpPr>
          <p:cNvPr id="3" name="Footer Placeholder 2">
            <a:extLst>
              <a:ext uri="{FF2B5EF4-FFF2-40B4-BE49-F238E27FC236}">
                <a16:creationId xmlns:a16="http://schemas.microsoft.com/office/drawing/2014/main" id="{C2313745-2B16-9495-A7C7-CB00020EA9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544E13-B5EA-1DEC-687F-FC4BA577EC95}"/>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16117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95A85-B606-8543-A5BE-CD78D6401E7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DDB5072-5C81-B999-B4EF-C2C1522841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768D29A-3586-BBC9-DF1A-D3DC710C22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F88124E-CEB1-8B6F-9E59-EFB03DFF7D17}"/>
              </a:ext>
            </a:extLst>
          </p:cNvPr>
          <p:cNvSpPr>
            <a:spLocks noGrp="1"/>
          </p:cNvSpPr>
          <p:nvPr>
            <p:ph type="dt" sz="half" idx="10"/>
          </p:nvPr>
        </p:nvSpPr>
        <p:spPr/>
        <p:txBody>
          <a:bodyPr/>
          <a:lstStyle/>
          <a:p>
            <a:fld id="{4C76A755-689E-B047-8705-1E699CA48749}" type="datetimeFigureOut">
              <a:t>10/9/26</a:t>
            </a:fld>
            <a:endParaRPr lang="en-US"/>
          </a:p>
        </p:txBody>
      </p:sp>
      <p:sp>
        <p:nvSpPr>
          <p:cNvPr id="6" name="Footer Placeholder 5">
            <a:extLst>
              <a:ext uri="{FF2B5EF4-FFF2-40B4-BE49-F238E27FC236}">
                <a16:creationId xmlns:a16="http://schemas.microsoft.com/office/drawing/2014/main" id="{C20871FF-8F54-5089-B3DC-CA7B3B154F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D605B2-6868-B01C-EE54-462EDC1774F5}"/>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400495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C765-F093-CBD1-2120-037506E216A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F9B6FEB-52C5-A9C6-C6E0-A6BA9B38D2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5C2EE7-1B1E-ECBF-B323-34B7D4AE71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3AA5BDA-F027-D49E-4E7F-0E721656AD4C}"/>
              </a:ext>
            </a:extLst>
          </p:cNvPr>
          <p:cNvSpPr>
            <a:spLocks noGrp="1"/>
          </p:cNvSpPr>
          <p:nvPr>
            <p:ph type="dt" sz="half" idx="10"/>
          </p:nvPr>
        </p:nvSpPr>
        <p:spPr/>
        <p:txBody>
          <a:bodyPr/>
          <a:lstStyle/>
          <a:p>
            <a:fld id="{4C76A755-689E-B047-8705-1E699CA48749}" type="datetimeFigureOut">
              <a:t>10/9/26</a:t>
            </a:fld>
            <a:endParaRPr lang="en-US"/>
          </a:p>
        </p:txBody>
      </p:sp>
      <p:sp>
        <p:nvSpPr>
          <p:cNvPr id="6" name="Footer Placeholder 5">
            <a:extLst>
              <a:ext uri="{FF2B5EF4-FFF2-40B4-BE49-F238E27FC236}">
                <a16:creationId xmlns:a16="http://schemas.microsoft.com/office/drawing/2014/main" id="{D276BB18-2E36-60D9-B44D-8B28312D08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D7348E-DFC4-AB63-4142-398BC5E86AAF}"/>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2081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ADDF3-7236-D03C-4649-14012CC88CF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A92C3EE-F6C7-F14E-7203-C15ABD3EA5A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079577-A86A-B6D3-BE81-5A5B7DA57D8D}"/>
              </a:ext>
            </a:extLst>
          </p:cNvPr>
          <p:cNvSpPr>
            <a:spLocks noGrp="1"/>
          </p:cNvSpPr>
          <p:nvPr>
            <p:ph type="dt" sz="half" idx="10"/>
          </p:nvPr>
        </p:nvSpPr>
        <p:spPr/>
        <p:txBody>
          <a:bodyPr/>
          <a:lstStyle/>
          <a:p>
            <a:fld id="{4C76A755-689E-B047-8705-1E699CA48749}" type="datetimeFigureOut">
              <a:t>10/9/26</a:t>
            </a:fld>
            <a:endParaRPr lang="en-US"/>
          </a:p>
        </p:txBody>
      </p:sp>
      <p:sp>
        <p:nvSpPr>
          <p:cNvPr id="5" name="Footer Placeholder 4">
            <a:extLst>
              <a:ext uri="{FF2B5EF4-FFF2-40B4-BE49-F238E27FC236}">
                <a16:creationId xmlns:a16="http://schemas.microsoft.com/office/drawing/2014/main" id="{B4CE5E03-19CB-9681-ABB3-733E960DE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09443B-396D-A07D-674E-1665258EFE42}"/>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121193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FE5F04-07A6-FBE8-8FE1-9636FF44E9E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47C1CA9-F76D-C5A1-82C9-931EFC963DB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1AAAC54-B8E7-1830-0A05-E0A40BC36DB4}"/>
              </a:ext>
            </a:extLst>
          </p:cNvPr>
          <p:cNvSpPr>
            <a:spLocks noGrp="1"/>
          </p:cNvSpPr>
          <p:nvPr>
            <p:ph type="dt" sz="half" idx="10"/>
          </p:nvPr>
        </p:nvSpPr>
        <p:spPr/>
        <p:txBody>
          <a:bodyPr/>
          <a:lstStyle/>
          <a:p>
            <a:fld id="{4C76A755-689E-B047-8705-1E699CA48749}" type="datetimeFigureOut">
              <a:t>10/9/26</a:t>
            </a:fld>
            <a:endParaRPr lang="en-US"/>
          </a:p>
        </p:txBody>
      </p:sp>
      <p:sp>
        <p:nvSpPr>
          <p:cNvPr id="5" name="Footer Placeholder 4">
            <a:extLst>
              <a:ext uri="{FF2B5EF4-FFF2-40B4-BE49-F238E27FC236}">
                <a16:creationId xmlns:a16="http://schemas.microsoft.com/office/drawing/2014/main" id="{8336406C-E85E-E542-92F7-CE2E00DD6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02CCDD-D72F-4C81-F120-10F017AB95C4}"/>
              </a:ext>
            </a:extLst>
          </p:cNvPr>
          <p:cNvSpPr>
            <a:spLocks noGrp="1"/>
          </p:cNvSpPr>
          <p:nvPr>
            <p:ph type="sldNum" sz="quarter" idx="12"/>
          </p:nvPr>
        </p:nvSpPr>
        <p:spPr/>
        <p:txBody>
          <a:bodyPr/>
          <a:lstStyle/>
          <a:p>
            <a:fld id="{23FE6A81-DB68-524B-85EE-A4265FCA214B}" type="slidenum">
              <a:t>‹#›</a:t>
            </a:fld>
            <a:endParaRPr lang="en-US"/>
          </a:p>
        </p:txBody>
      </p:sp>
    </p:spTree>
    <p:extLst>
      <p:ext uri="{BB962C8B-B14F-4D97-AF65-F5344CB8AC3E}">
        <p14:creationId xmlns:p14="http://schemas.microsoft.com/office/powerpoint/2010/main" val="3491164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51E103-44A4-1901-3143-2DFE563051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CCAA2FF-8EA7-D1B7-7E57-85FDB60931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8A8A396-6FFE-F70A-0FE4-C35D53D7C9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76A755-689E-B047-8705-1E699CA48749}" type="datetimeFigureOut">
              <a:t>10/9/26</a:t>
            </a:fld>
            <a:endParaRPr lang="en-US"/>
          </a:p>
        </p:txBody>
      </p:sp>
      <p:sp>
        <p:nvSpPr>
          <p:cNvPr id="5" name="Footer Placeholder 4">
            <a:extLst>
              <a:ext uri="{FF2B5EF4-FFF2-40B4-BE49-F238E27FC236}">
                <a16:creationId xmlns:a16="http://schemas.microsoft.com/office/drawing/2014/main" id="{D995B961-4175-30FA-DE85-A033F6E486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93D0AC5-116D-EDB4-2743-10C664BB89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FE6A81-DB68-524B-85EE-A4265FCA214B}" type="slidenum">
              <a:t>‹#›</a:t>
            </a:fld>
            <a:endParaRPr lang="en-US"/>
          </a:p>
        </p:txBody>
      </p:sp>
    </p:spTree>
    <p:extLst>
      <p:ext uri="{BB962C8B-B14F-4D97-AF65-F5344CB8AC3E}">
        <p14:creationId xmlns:p14="http://schemas.microsoft.com/office/powerpoint/2010/main" val="2554920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3.png"/><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8.jpe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8609" y="752705"/>
            <a:ext cx="10215770" cy="1656446"/>
          </a:xfrm>
        </p:spPr>
        <p:txBody>
          <a:bodyPr>
            <a:noAutofit/>
          </a:bodyPr>
          <a:lstStyle/>
          <a:p>
            <a:r>
              <a:rPr lang="en-US" sz="5600" dirty="0"/>
              <a:t>AI, Cognition and Society</a:t>
            </a:r>
            <a:br>
              <a:rPr lang="en-US" sz="5600" dirty="0"/>
            </a:br>
            <a:r>
              <a:rPr lang="en-US" sz="4200" dirty="0"/>
              <a:t>8. Systemic impacts of AI</a:t>
            </a:r>
          </a:p>
        </p:txBody>
      </p:sp>
      <p:pic>
        <p:nvPicPr>
          <p:cNvPr id="6" name="Picture 4"/>
          <p:cNvPicPr>
            <a:picLocks noChangeAspect="1" noChangeArrowheads="1"/>
          </p:cNvPicPr>
          <p:nvPr/>
        </p:nvPicPr>
        <p:blipFill>
          <a:blip r:embed="rId3" cstate="screen">
            <a:grayscl/>
            <a:biLevel thresh="50000"/>
            <a:extLst>
              <a:ext uri="{28A0092B-C50C-407E-A947-70E740481C1C}">
                <a14:useLocalDpi xmlns:a14="http://schemas.microsoft.com/office/drawing/2010/main"/>
              </a:ext>
            </a:extLst>
          </a:blip>
          <a:srcRect/>
          <a:stretch>
            <a:fillRect/>
          </a:stretch>
        </p:blipFill>
        <p:spPr bwMode="auto">
          <a:xfrm>
            <a:off x="10465562" y="5203627"/>
            <a:ext cx="1630362" cy="1611404"/>
          </a:xfrm>
          <a:prstGeom prst="rect">
            <a:avLst/>
          </a:prstGeom>
          <a:noFill/>
        </p:spPr>
      </p:pic>
      <p:sp>
        <p:nvSpPr>
          <p:cNvPr id="8" name="TextBox 7"/>
          <p:cNvSpPr txBox="1"/>
          <p:nvPr/>
        </p:nvSpPr>
        <p:spPr>
          <a:xfrm>
            <a:off x="152324" y="4793234"/>
            <a:ext cx="3592522" cy="369332"/>
          </a:xfrm>
          <a:prstGeom prst="rect">
            <a:avLst/>
          </a:prstGeom>
          <a:noFill/>
        </p:spPr>
        <p:txBody>
          <a:bodyPr wrap="none" rtlCol="0">
            <a:spAutoFit/>
          </a:bodyPr>
          <a:lstStyle/>
          <a:p>
            <a:r>
              <a:rPr lang="en-US" b="1" dirty="0">
                <a:solidFill>
                  <a:schemeClr val="bg1">
                    <a:lumMod val="50000"/>
                  </a:schemeClr>
                </a:solidFill>
              </a:rPr>
              <a:t>funding gratefully acknowledged</a:t>
            </a:r>
          </a:p>
        </p:txBody>
      </p:sp>
      <p:cxnSp>
        <p:nvCxnSpPr>
          <p:cNvPr id="9" name="Straight Connector 8"/>
          <p:cNvCxnSpPr>
            <a:cxnSpLocks/>
          </p:cNvCxnSpPr>
          <p:nvPr/>
        </p:nvCxnSpPr>
        <p:spPr>
          <a:xfrm>
            <a:off x="396607" y="5183096"/>
            <a:ext cx="11468559" cy="0"/>
          </a:xfrm>
          <a:prstGeom prst="line">
            <a:avLst/>
          </a:prstGeom>
          <a:ln w="12700">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2" name="Subtitle 2"/>
          <p:cNvSpPr txBox="1">
            <a:spLocks/>
          </p:cNvSpPr>
          <p:nvPr/>
        </p:nvSpPr>
        <p:spPr>
          <a:xfrm>
            <a:off x="1585887" y="3064481"/>
            <a:ext cx="8879675" cy="156115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dirty="0">
                <a:latin typeface="+mj-lt"/>
              </a:rPr>
              <a:t>Prof. Christopher Summerfield</a:t>
            </a:r>
          </a:p>
          <a:p>
            <a:r>
              <a:rPr lang="en-US" dirty="0">
                <a:latin typeface="+mj-lt"/>
              </a:rPr>
              <a:t>University of Oxford </a:t>
            </a:r>
          </a:p>
        </p:txBody>
      </p:sp>
      <p:pic>
        <p:nvPicPr>
          <p:cNvPr id="1026" name="Picture 2" descr="Image result for wellcome trust image">
            <a:extLst>
              <a:ext uri="{FF2B5EF4-FFF2-40B4-BE49-F238E27FC236}">
                <a16:creationId xmlns:a16="http://schemas.microsoft.com/office/drawing/2014/main" id="{FBBF155B-6D61-B440-A93E-1ADB02CF3FB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520408" y="5320744"/>
            <a:ext cx="1183761" cy="11837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black background with white text&#10;&#10;Description automatically generated">
            <a:extLst>
              <a:ext uri="{FF2B5EF4-FFF2-40B4-BE49-F238E27FC236}">
                <a16:creationId xmlns:a16="http://schemas.microsoft.com/office/drawing/2014/main" id="{2B19FE76-6037-74BB-E217-05FA580E32BC}"/>
              </a:ext>
            </a:extLst>
          </p:cNvPr>
          <p:cNvPicPr>
            <a:picLocks noChangeAspect="1"/>
          </p:cNvPicPr>
          <p:nvPr/>
        </p:nvPicPr>
        <p:blipFill>
          <a:blip r:embed="rId5"/>
          <a:stretch>
            <a:fillRect/>
          </a:stretch>
        </p:blipFill>
        <p:spPr>
          <a:xfrm>
            <a:off x="2882731" y="5436463"/>
            <a:ext cx="3437387" cy="902748"/>
          </a:xfrm>
          <a:prstGeom prst="rect">
            <a:avLst/>
          </a:prstGeom>
        </p:spPr>
      </p:pic>
      <p:pic>
        <p:nvPicPr>
          <p:cNvPr id="23554" name="Picture 2" descr="Cooperative AI Foundation - EA Forum">
            <a:extLst>
              <a:ext uri="{FF2B5EF4-FFF2-40B4-BE49-F238E27FC236}">
                <a16:creationId xmlns:a16="http://schemas.microsoft.com/office/drawing/2014/main" id="{784A4A12-4F41-7F2A-5CC9-DCD78DBA2BC2}"/>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a:off x="273659" y="5436462"/>
            <a:ext cx="2523330" cy="8914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Screen shot 2014-01-22 at 10.10.11.png">
            <a:extLst>
              <a:ext uri="{FF2B5EF4-FFF2-40B4-BE49-F238E27FC236}">
                <a16:creationId xmlns:a16="http://schemas.microsoft.com/office/drawing/2014/main" id="{29505B3D-2855-3880-1D7E-10726C2C0A9D}"/>
              </a:ext>
            </a:extLst>
          </p:cNvPr>
          <p:cNvPicPr>
            <a:picLocks noChangeAspect="1"/>
          </p:cNvPicPr>
          <p:nvPr/>
        </p:nvPicPr>
        <p:blipFill>
          <a:blip r:embed="rId7"/>
          <a:stretch>
            <a:fillRect/>
          </a:stretch>
        </p:blipFill>
        <p:spPr>
          <a:xfrm>
            <a:off x="7885615" y="5383195"/>
            <a:ext cx="2479497" cy="1121301"/>
          </a:xfrm>
          <a:prstGeom prst="rect">
            <a:avLst/>
          </a:prstGeom>
        </p:spPr>
      </p:pic>
    </p:spTree>
    <p:extLst>
      <p:ext uri="{BB962C8B-B14F-4D97-AF65-F5344CB8AC3E}">
        <p14:creationId xmlns:p14="http://schemas.microsoft.com/office/powerpoint/2010/main" val="2716418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FDBAB-4CA4-04E6-5E40-F85396D54390}"/>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2004B751-C98D-EAA7-32F7-6559AEDC02A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CE1931E2-9032-72F0-FDA7-58BF39744EF6}"/>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Questions</a:t>
            </a:r>
          </a:p>
        </p:txBody>
      </p:sp>
      <p:sp>
        <p:nvSpPr>
          <p:cNvPr id="4" name="TextBox 3">
            <a:extLst>
              <a:ext uri="{FF2B5EF4-FFF2-40B4-BE49-F238E27FC236}">
                <a16:creationId xmlns:a16="http://schemas.microsoft.com/office/drawing/2014/main" id="{13747B33-DE92-2C8F-76C3-55F7D7946C57}"/>
              </a:ext>
            </a:extLst>
          </p:cNvPr>
          <p:cNvSpPr txBox="1"/>
          <p:nvPr/>
        </p:nvSpPr>
        <p:spPr>
          <a:xfrm>
            <a:off x="877185" y="1309447"/>
            <a:ext cx="10563448" cy="1077218"/>
          </a:xfrm>
          <a:prstGeom prst="rect">
            <a:avLst/>
          </a:prstGeom>
          <a:noFill/>
        </p:spPr>
        <p:txBody>
          <a:bodyPr wrap="square" rtlCol="0">
            <a:spAutoFit/>
          </a:bodyPr>
          <a:lstStyle/>
          <a:p>
            <a:r>
              <a:rPr lang="en-US" sz="3200"/>
              <a:t>1. What impact is AI having on the jobs market? will AI “replace all cognitive labour” in the near future?</a:t>
            </a:r>
          </a:p>
        </p:txBody>
      </p:sp>
      <p:sp>
        <p:nvSpPr>
          <p:cNvPr id="12" name="TextBox 11">
            <a:extLst>
              <a:ext uri="{FF2B5EF4-FFF2-40B4-BE49-F238E27FC236}">
                <a16:creationId xmlns:a16="http://schemas.microsoft.com/office/drawing/2014/main" id="{D51B9D87-1EFB-A1FD-6E10-940AD82CC2D3}"/>
              </a:ext>
            </a:extLst>
          </p:cNvPr>
          <p:cNvSpPr txBox="1"/>
          <p:nvPr/>
        </p:nvSpPr>
        <p:spPr>
          <a:xfrm>
            <a:off x="877185" y="2798662"/>
            <a:ext cx="10563448" cy="1077218"/>
          </a:xfrm>
          <a:prstGeom prst="rect">
            <a:avLst/>
          </a:prstGeom>
          <a:noFill/>
        </p:spPr>
        <p:txBody>
          <a:bodyPr wrap="square">
            <a:spAutoFit/>
          </a:bodyPr>
          <a:lstStyle/>
          <a:p>
            <a:r>
              <a:rPr lang="en-US" sz="3200"/>
              <a:t>2. Discuss the global impact of AI on the economy, democracy, and geopolitical stability </a:t>
            </a:r>
          </a:p>
        </p:txBody>
      </p:sp>
      <p:pic>
        <p:nvPicPr>
          <p:cNvPr id="2" name="Picture 1">
            <a:extLst>
              <a:ext uri="{FF2B5EF4-FFF2-40B4-BE49-F238E27FC236}">
                <a16:creationId xmlns:a16="http://schemas.microsoft.com/office/drawing/2014/main" id="{26A94EBC-8B91-F02C-B229-DAB58DD98F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4"/>
            <a:ext cx="1052370" cy="1052370"/>
          </a:xfrm>
          <a:prstGeom prst="rect">
            <a:avLst/>
          </a:prstGeom>
        </p:spPr>
      </p:pic>
    </p:spTree>
    <p:extLst>
      <p:ext uri="{BB962C8B-B14F-4D97-AF65-F5344CB8AC3E}">
        <p14:creationId xmlns:p14="http://schemas.microsoft.com/office/powerpoint/2010/main" val="2207896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FF9F7-22CA-BCB8-432B-9D25EF81D10F}"/>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5ED91A1D-84F5-A5EF-BBDF-74EB99E53F6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6C1BC5A0-9B0F-9B33-DE72-C882B6C8D71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Reading</a:t>
            </a:r>
          </a:p>
        </p:txBody>
      </p:sp>
      <p:pic>
        <p:nvPicPr>
          <p:cNvPr id="2" name="Picture 1">
            <a:extLst>
              <a:ext uri="{FF2B5EF4-FFF2-40B4-BE49-F238E27FC236}">
                <a16:creationId xmlns:a16="http://schemas.microsoft.com/office/drawing/2014/main" id="{86DF3E3E-05C8-C362-0CEB-C78FDB7494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4"/>
            <a:ext cx="1052370" cy="1052370"/>
          </a:xfrm>
          <a:prstGeom prst="rect">
            <a:avLst/>
          </a:prstGeom>
        </p:spPr>
      </p:pic>
      <p:pic>
        <p:nvPicPr>
          <p:cNvPr id="2050" name="Picture 2" descr="The Economics of Transformative AI">
            <a:extLst>
              <a:ext uri="{FF2B5EF4-FFF2-40B4-BE49-F238E27FC236}">
                <a16:creationId xmlns:a16="http://schemas.microsoft.com/office/drawing/2014/main" id="{38810C4A-DD8D-B0A2-5843-CFD206C9286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3345" y="1343890"/>
            <a:ext cx="3325089" cy="49876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E223834-AA05-7593-D3B8-23F6F3335BA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124039" y="1343890"/>
            <a:ext cx="3325089" cy="498763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eopolitics of AI: Power, Conflict, and the Future of Global Order: Amazon.co.uk: Brands, Hal: 9781421455822: Books">
            <a:extLst>
              <a:ext uri="{FF2B5EF4-FFF2-40B4-BE49-F238E27FC236}">
                <a16:creationId xmlns:a16="http://schemas.microsoft.com/office/drawing/2014/main" id="{26A039CF-C188-CDA4-FD32-83B6E7A3428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804733" y="1343890"/>
            <a:ext cx="3350137" cy="503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387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4B754-2193-F219-9AB2-684D15D4D8A2}"/>
            </a:ext>
          </a:extLst>
        </p:cNvPr>
        <p:cNvGrpSpPr/>
        <p:nvPr/>
      </p:nvGrpSpPr>
      <p:grpSpPr>
        <a:xfrm>
          <a:off x="0" y="0"/>
          <a:ext cx="0" cy="0"/>
          <a:chOff x="0" y="0"/>
          <a:chExt cx="0" cy="0"/>
        </a:xfrm>
      </p:grpSpPr>
      <p:sp>
        <p:nvSpPr>
          <p:cNvPr id="42" name="Rectangle 2">
            <a:extLst>
              <a:ext uri="{FF2B5EF4-FFF2-40B4-BE49-F238E27FC236}">
                <a16:creationId xmlns:a16="http://schemas.microsoft.com/office/drawing/2014/main" id="{3F019E89-7727-85ED-8291-19406F9FE31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a:latin typeface="Calibri" charset="0"/>
            </a:endParaRPr>
          </a:p>
        </p:txBody>
      </p:sp>
      <p:sp>
        <p:nvSpPr>
          <p:cNvPr id="6" name="Rectangle 2">
            <a:extLst>
              <a:ext uri="{FF2B5EF4-FFF2-40B4-BE49-F238E27FC236}">
                <a16:creationId xmlns:a16="http://schemas.microsoft.com/office/drawing/2014/main" id="{72C5B2C8-902C-1AEE-C88E-DDBAC1592848}"/>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a:latin typeface="Calibri" charset="0"/>
            </a:endParaRPr>
          </a:p>
        </p:txBody>
      </p:sp>
      <p:sp>
        <p:nvSpPr>
          <p:cNvPr id="11" name="Rectangle 2">
            <a:extLst>
              <a:ext uri="{FF2B5EF4-FFF2-40B4-BE49-F238E27FC236}">
                <a16:creationId xmlns:a16="http://schemas.microsoft.com/office/drawing/2014/main" id="{AE8BDA4A-85C5-EA6F-A6EB-F0FB554C6BC3}"/>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2" name="Rectangle 3">
            <a:extLst>
              <a:ext uri="{FF2B5EF4-FFF2-40B4-BE49-F238E27FC236}">
                <a16:creationId xmlns:a16="http://schemas.microsoft.com/office/drawing/2014/main" id="{8C630528-F5EB-6EB5-0891-895925B6602C}"/>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Systemic impacts</a:t>
            </a:r>
          </a:p>
        </p:txBody>
      </p:sp>
      <p:pic>
        <p:nvPicPr>
          <p:cNvPr id="13" name="Picture 12">
            <a:extLst>
              <a:ext uri="{FF2B5EF4-FFF2-40B4-BE49-F238E27FC236}">
                <a16:creationId xmlns:a16="http://schemas.microsoft.com/office/drawing/2014/main" id="{F9DB68A9-346B-D784-2E47-D3420B9BA5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54870" y="-39544"/>
            <a:ext cx="1052370" cy="1052370"/>
          </a:xfrm>
          <a:prstGeom prst="rect">
            <a:avLst/>
          </a:prstGeom>
        </p:spPr>
      </p:pic>
      <p:pic>
        <p:nvPicPr>
          <p:cNvPr id="1026" name="Picture 2" descr="The monster atomic bomb that was too big to use">
            <a:extLst>
              <a:ext uri="{FF2B5EF4-FFF2-40B4-BE49-F238E27FC236}">
                <a16:creationId xmlns:a16="http://schemas.microsoft.com/office/drawing/2014/main" id="{C379F267-C4B1-8FF5-E13F-AD2BC1F801DD}"/>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0" y="1052371"/>
            <a:ext cx="12192000" cy="58056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D41F341-E56E-9C20-83D4-BEC7688F891F}"/>
              </a:ext>
            </a:extLst>
          </p:cNvPr>
          <p:cNvSpPr txBox="1"/>
          <p:nvPr/>
        </p:nvSpPr>
        <p:spPr>
          <a:xfrm>
            <a:off x="1094509" y="2673926"/>
            <a:ext cx="10390909" cy="1754326"/>
          </a:xfrm>
          <a:prstGeom prst="rect">
            <a:avLst/>
          </a:prstGeom>
          <a:noFill/>
        </p:spPr>
        <p:txBody>
          <a:bodyPr wrap="square" rtlCol="0">
            <a:spAutoFit/>
          </a:bodyPr>
          <a:lstStyle/>
          <a:p>
            <a:r>
              <a:rPr lang="en-US" sz="3600">
                <a:solidFill>
                  <a:schemeClr val="bg1"/>
                </a:solidFill>
              </a:rPr>
              <a:t>But some people think of AI as a </a:t>
            </a:r>
            <a:r>
              <a:rPr lang="en-US" sz="3600"/>
              <a:t>totalizing technology </a:t>
            </a:r>
            <a:r>
              <a:rPr lang="en-US" sz="3600">
                <a:solidFill>
                  <a:schemeClr val="bg1"/>
                </a:solidFill>
              </a:rPr>
              <a:t>– one that sweeps away everything in its wake</a:t>
            </a:r>
          </a:p>
        </p:txBody>
      </p:sp>
      <p:sp>
        <p:nvSpPr>
          <p:cNvPr id="8" name="TextBox 7">
            <a:extLst>
              <a:ext uri="{FF2B5EF4-FFF2-40B4-BE49-F238E27FC236}">
                <a16:creationId xmlns:a16="http://schemas.microsoft.com/office/drawing/2014/main" id="{DE8FF803-76B4-3168-6ED3-42E2E744DC7E}"/>
              </a:ext>
            </a:extLst>
          </p:cNvPr>
          <p:cNvSpPr txBox="1"/>
          <p:nvPr/>
        </p:nvSpPr>
        <p:spPr>
          <a:xfrm>
            <a:off x="1094509" y="1538041"/>
            <a:ext cx="10739234" cy="646331"/>
          </a:xfrm>
          <a:prstGeom prst="rect">
            <a:avLst/>
          </a:prstGeom>
          <a:noFill/>
        </p:spPr>
        <p:txBody>
          <a:bodyPr wrap="square" rtlCol="0">
            <a:spAutoFit/>
          </a:bodyPr>
          <a:lstStyle/>
          <a:p>
            <a:r>
              <a:rPr lang="en-US" sz="3600">
                <a:solidFill>
                  <a:schemeClr val="bg1"/>
                </a:solidFill>
              </a:rPr>
              <a:t>AI is a transformative technology</a:t>
            </a:r>
          </a:p>
        </p:txBody>
      </p:sp>
      <p:sp>
        <p:nvSpPr>
          <p:cNvPr id="9" name="TextBox 8">
            <a:extLst>
              <a:ext uri="{FF2B5EF4-FFF2-40B4-BE49-F238E27FC236}">
                <a16:creationId xmlns:a16="http://schemas.microsoft.com/office/drawing/2014/main" id="{92AF7886-6086-9017-7466-19109EDA7724}"/>
              </a:ext>
            </a:extLst>
          </p:cNvPr>
          <p:cNvSpPr txBox="1"/>
          <p:nvPr/>
        </p:nvSpPr>
        <p:spPr>
          <a:xfrm>
            <a:off x="1094509" y="4781350"/>
            <a:ext cx="10739234" cy="1200329"/>
          </a:xfrm>
          <a:prstGeom prst="rect">
            <a:avLst/>
          </a:prstGeom>
          <a:noFill/>
        </p:spPr>
        <p:txBody>
          <a:bodyPr wrap="square" rtlCol="0">
            <a:spAutoFit/>
          </a:bodyPr>
          <a:lstStyle/>
          <a:p>
            <a:r>
              <a:rPr lang="en-US" sz="3600" dirty="0">
                <a:solidFill>
                  <a:schemeClr val="bg1"/>
                </a:solidFill>
                <a:cs typeface="Courier New" panose="02070309020205020404" pitchFamily="49" charset="0"/>
              </a:rPr>
              <a:t>However, the impact of AI will depent on how it reshapes existing human systems and infrastructure.</a:t>
            </a:r>
          </a:p>
        </p:txBody>
      </p:sp>
    </p:spTree>
    <p:extLst>
      <p:ext uri="{BB962C8B-B14F-4D97-AF65-F5344CB8AC3E}">
        <p14:creationId xmlns:p14="http://schemas.microsoft.com/office/powerpoint/2010/main" val="398749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6333E-00E7-D6AC-99C7-6294A8039B42}"/>
            </a:ext>
          </a:extLst>
        </p:cNvPr>
        <p:cNvGrpSpPr/>
        <p:nvPr/>
      </p:nvGrpSpPr>
      <p:grpSpPr>
        <a:xfrm>
          <a:off x="0" y="0"/>
          <a:ext cx="0" cy="0"/>
          <a:chOff x="0" y="0"/>
          <a:chExt cx="0" cy="0"/>
        </a:xfrm>
      </p:grpSpPr>
      <p:pic>
        <p:nvPicPr>
          <p:cNvPr id="4" name="Picture 3" descr="A ship on the water&#10;&#10;AI-generated content may be incorrect.">
            <a:extLst>
              <a:ext uri="{FF2B5EF4-FFF2-40B4-BE49-F238E27FC236}">
                <a16:creationId xmlns:a16="http://schemas.microsoft.com/office/drawing/2014/main" id="{D934A229-56BC-C8A5-3242-E94E9F90A98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754" y="1052370"/>
            <a:ext cx="12212754" cy="5805630"/>
          </a:xfrm>
          <a:prstGeom prst="rect">
            <a:avLst/>
          </a:prstGeom>
        </p:spPr>
      </p:pic>
      <p:sp>
        <p:nvSpPr>
          <p:cNvPr id="42" name="Rectangle 2">
            <a:extLst>
              <a:ext uri="{FF2B5EF4-FFF2-40B4-BE49-F238E27FC236}">
                <a16:creationId xmlns:a16="http://schemas.microsoft.com/office/drawing/2014/main" id="{51A9B4BD-920B-5E4B-66B9-E9E3A3846E2D}"/>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a:latin typeface="Calibri" charset="0"/>
            </a:endParaRPr>
          </a:p>
        </p:txBody>
      </p:sp>
      <p:pic>
        <p:nvPicPr>
          <p:cNvPr id="3" name="Picture 2" descr="A globe made of yarn&#10;&#10;AI-generated content may be incorrect.">
            <a:extLst>
              <a:ext uri="{FF2B5EF4-FFF2-40B4-BE49-F238E27FC236}">
                <a16:creationId xmlns:a16="http://schemas.microsoft.com/office/drawing/2014/main" id="{63151F65-A5F4-C7DD-3AD2-8F45BED0269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763736" y="1347263"/>
            <a:ext cx="5253679" cy="4103475"/>
          </a:xfrm>
          <a:prstGeom prst="rect">
            <a:avLst/>
          </a:prstGeom>
        </p:spPr>
      </p:pic>
      <p:sp>
        <p:nvSpPr>
          <p:cNvPr id="6" name="Rectangle 2">
            <a:extLst>
              <a:ext uri="{FF2B5EF4-FFF2-40B4-BE49-F238E27FC236}">
                <a16:creationId xmlns:a16="http://schemas.microsoft.com/office/drawing/2014/main" id="{44657DEE-7A3E-954B-13F2-8DD795B43D9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a:latin typeface="Calibri" charset="0"/>
            </a:endParaRPr>
          </a:p>
        </p:txBody>
      </p:sp>
      <p:sp>
        <p:nvSpPr>
          <p:cNvPr id="11" name="Rectangle 2">
            <a:extLst>
              <a:ext uri="{FF2B5EF4-FFF2-40B4-BE49-F238E27FC236}">
                <a16:creationId xmlns:a16="http://schemas.microsoft.com/office/drawing/2014/main" id="{25BF870B-64AB-5286-DD75-D6ABBB09AC79}"/>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2" name="Rectangle 3">
            <a:extLst>
              <a:ext uri="{FF2B5EF4-FFF2-40B4-BE49-F238E27FC236}">
                <a16:creationId xmlns:a16="http://schemas.microsoft.com/office/drawing/2014/main" id="{BF8762C8-B5DF-94DC-BA3A-F226CA810603}"/>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Systemic impacts</a:t>
            </a:r>
          </a:p>
        </p:txBody>
      </p:sp>
      <p:pic>
        <p:nvPicPr>
          <p:cNvPr id="13" name="Picture 12">
            <a:extLst>
              <a:ext uri="{FF2B5EF4-FFF2-40B4-BE49-F238E27FC236}">
                <a16:creationId xmlns:a16="http://schemas.microsoft.com/office/drawing/2014/main" id="{E6325562-8AF6-DF0A-FC83-2EFF704FB3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54870" y="-39544"/>
            <a:ext cx="1052370" cy="1052370"/>
          </a:xfrm>
          <a:prstGeom prst="rect">
            <a:avLst/>
          </a:prstGeom>
        </p:spPr>
      </p:pic>
      <p:sp>
        <p:nvSpPr>
          <p:cNvPr id="14" name="TextBox 13">
            <a:extLst>
              <a:ext uri="{FF2B5EF4-FFF2-40B4-BE49-F238E27FC236}">
                <a16:creationId xmlns:a16="http://schemas.microsoft.com/office/drawing/2014/main" id="{680A6FBC-B469-D3C9-7F37-52406393E477}"/>
              </a:ext>
            </a:extLst>
          </p:cNvPr>
          <p:cNvSpPr txBox="1"/>
          <p:nvPr/>
        </p:nvSpPr>
        <p:spPr>
          <a:xfrm>
            <a:off x="249703" y="1418865"/>
            <a:ext cx="6926950" cy="4031873"/>
          </a:xfrm>
          <a:prstGeom prst="rect">
            <a:avLst/>
          </a:prstGeom>
          <a:noFill/>
        </p:spPr>
        <p:txBody>
          <a:bodyPr wrap="square">
            <a:spAutoFit/>
          </a:bodyPr>
          <a:lstStyle/>
          <a:p>
            <a:pPr marL="571500" indent="-571500">
              <a:buFont typeface="Arial" panose="020B0604020202020204" pitchFamily="34" charset="0"/>
              <a:buChar char="•"/>
            </a:pPr>
            <a:r>
              <a:rPr lang="en-US" sz="3200" dirty="0">
                <a:solidFill>
                  <a:schemeClr val="bg1"/>
                </a:solidFill>
                <a:cs typeface="Courier New" panose="02070309020205020404" pitchFamily="49" charset="0"/>
              </a:rPr>
              <a:t>democracy and freedom</a:t>
            </a:r>
          </a:p>
          <a:p>
            <a:pPr marL="571500" indent="-571500">
              <a:buFont typeface="Arial" panose="020B0604020202020204" pitchFamily="34" charset="0"/>
              <a:buChar char="•"/>
            </a:pPr>
            <a:r>
              <a:rPr lang="en-US" sz="3200" dirty="0">
                <a:solidFill>
                  <a:schemeClr val="bg1"/>
                </a:solidFill>
                <a:cs typeface="Courier New" panose="02070309020205020404" pitchFamily="49" charset="0"/>
              </a:rPr>
              <a:t>the information ecosystem</a:t>
            </a:r>
          </a:p>
          <a:p>
            <a:pPr marL="571500" indent="-571500">
              <a:buFont typeface="Arial" panose="020B0604020202020204" pitchFamily="34" charset="0"/>
              <a:buChar char="•"/>
            </a:pPr>
            <a:r>
              <a:rPr lang="en-US" sz="3200" dirty="0">
                <a:solidFill>
                  <a:schemeClr val="bg1"/>
                </a:solidFill>
                <a:cs typeface="Courier New" panose="02070309020205020404" pitchFamily="49" charset="0"/>
              </a:rPr>
              <a:t>economic prosperity and equality</a:t>
            </a:r>
          </a:p>
          <a:p>
            <a:pPr marL="571500" indent="-571500">
              <a:buFont typeface="Arial" panose="020B0604020202020204" pitchFamily="34" charset="0"/>
              <a:buChar char="•"/>
            </a:pPr>
            <a:r>
              <a:rPr lang="en-US" sz="3200" dirty="0">
                <a:solidFill>
                  <a:schemeClr val="bg1"/>
                </a:solidFill>
                <a:cs typeface="Courier New" panose="02070309020205020404" pitchFamily="49" charset="0"/>
              </a:rPr>
              <a:t>labour market dynamics</a:t>
            </a:r>
          </a:p>
          <a:p>
            <a:pPr marL="571500" indent="-571500">
              <a:buFont typeface="Arial" panose="020B0604020202020204" pitchFamily="34" charset="0"/>
              <a:buChar char="•"/>
            </a:pPr>
            <a:r>
              <a:rPr lang="en-US" sz="3200" dirty="0">
                <a:solidFill>
                  <a:schemeClr val="bg1"/>
                </a:solidFill>
                <a:cs typeface="Courier New" panose="02070309020205020404" pitchFamily="49" charset="0"/>
              </a:rPr>
              <a:t>geopolitical offense / defense</a:t>
            </a:r>
          </a:p>
          <a:p>
            <a:pPr marL="571500" indent="-571500">
              <a:buFont typeface="Arial" panose="020B0604020202020204" pitchFamily="34" charset="0"/>
              <a:buChar char="•"/>
            </a:pPr>
            <a:r>
              <a:rPr lang="en-US" sz="3200" dirty="0">
                <a:solidFill>
                  <a:schemeClr val="bg1"/>
                </a:solidFill>
                <a:cs typeface="Courier New" panose="02070309020205020404" pitchFamily="49" charset="0"/>
              </a:rPr>
              <a:t>crime and social stability</a:t>
            </a:r>
          </a:p>
          <a:p>
            <a:pPr marL="571500" indent="-571500">
              <a:buFont typeface="Arial" panose="020B0604020202020204" pitchFamily="34" charset="0"/>
              <a:buChar char="•"/>
            </a:pPr>
            <a:r>
              <a:rPr lang="en-US" sz="3200" dirty="0">
                <a:solidFill>
                  <a:schemeClr val="bg1"/>
                </a:solidFill>
                <a:cs typeface="Courier New" panose="02070309020205020404" pitchFamily="49" charset="0"/>
              </a:rPr>
              <a:t>relationships and mental health</a:t>
            </a:r>
          </a:p>
          <a:p>
            <a:pPr marL="571500" indent="-571500">
              <a:buFont typeface="Arial" panose="020B0604020202020204" pitchFamily="34" charset="0"/>
              <a:buChar char="•"/>
            </a:pPr>
            <a:r>
              <a:rPr lang="en-US" sz="3200" dirty="0">
                <a:solidFill>
                  <a:schemeClr val="bg1"/>
                </a:solidFill>
                <a:cs typeface="Courier New" panose="02070309020205020404" pitchFamily="49" charset="0"/>
              </a:rPr>
              <a:t>education, skills and learning</a:t>
            </a:r>
          </a:p>
        </p:txBody>
      </p:sp>
      <p:sp>
        <p:nvSpPr>
          <p:cNvPr id="15" name="TextBox 14">
            <a:extLst>
              <a:ext uri="{FF2B5EF4-FFF2-40B4-BE49-F238E27FC236}">
                <a16:creationId xmlns:a16="http://schemas.microsoft.com/office/drawing/2014/main" id="{E87F0040-9713-31B6-CF6A-6C8BB27F2C0D}"/>
              </a:ext>
            </a:extLst>
          </p:cNvPr>
          <p:cNvSpPr txBox="1"/>
          <p:nvPr/>
        </p:nvSpPr>
        <p:spPr>
          <a:xfrm>
            <a:off x="497832" y="5833915"/>
            <a:ext cx="11196335" cy="646331"/>
          </a:xfrm>
          <a:prstGeom prst="rect">
            <a:avLst/>
          </a:prstGeom>
          <a:noFill/>
        </p:spPr>
        <p:txBody>
          <a:bodyPr wrap="none" rtlCol="0">
            <a:spAutoFit/>
          </a:bodyPr>
          <a:lstStyle/>
          <a:p>
            <a:r>
              <a:rPr lang="en-US" sz="3600">
                <a:solidFill>
                  <a:schemeClr val="bg1"/>
                </a:solidFill>
              </a:rPr>
              <a:t>The wold is a complex system. AI changes its dynamics.</a:t>
            </a:r>
          </a:p>
        </p:txBody>
      </p:sp>
    </p:spTree>
    <p:extLst>
      <p:ext uri="{BB962C8B-B14F-4D97-AF65-F5344CB8AC3E}">
        <p14:creationId xmlns:p14="http://schemas.microsoft.com/office/powerpoint/2010/main" val="1778221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73EFA-1D32-4EE5-24FF-92A1AF4147C1}"/>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26C566E3-03BB-034E-8F34-2AE8F26FE4AA}"/>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 name="Rectangle 3">
            <a:extLst>
              <a:ext uri="{FF2B5EF4-FFF2-40B4-BE49-F238E27FC236}">
                <a16:creationId xmlns:a16="http://schemas.microsoft.com/office/drawing/2014/main" id="{2FA2E64D-545E-6CA9-0AB4-95D96805D79F}"/>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Structure</a:t>
            </a:r>
          </a:p>
        </p:txBody>
      </p:sp>
      <p:pic>
        <p:nvPicPr>
          <p:cNvPr id="16" name="Picture 2" descr="University of Oxford">
            <a:extLst>
              <a:ext uri="{FF2B5EF4-FFF2-40B4-BE49-F238E27FC236}">
                <a16:creationId xmlns:a16="http://schemas.microsoft.com/office/drawing/2014/main" id="{9E48515C-3530-F10B-6CF1-32578B1EB7E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91773C49-5401-E148-1B58-D3D427006649}"/>
              </a:ext>
            </a:extLst>
          </p:cNvPr>
          <p:cNvGrpSpPr/>
          <p:nvPr/>
        </p:nvGrpSpPr>
        <p:grpSpPr>
          <a:xfrm>
            <a:off x="794122" y="1168147"/>
            <a:ext cx="11857937" cy="1126587"/>
            <a:chOff x="794122" y="1168147"/>
            <a:chExt cx="11857937" cy="1126587"/>
          </a:xfrm>
        </p:grpSpPr>
        <p:sp>
          <p:nvSpPr>
            <p:cNvPr id="2" name="TextBox 1">
              <a:extLst>
                <a:ext uri="{FF2B5EF4-FFF2-40B4-BE49-F238E27FC236}">
                  <a16:creationId xmlns:a16="http://schemas.microsoft.com/office/drawing/2014/main" id="{C550FF8B-43B9-2198-AE8C-96020AAD1BA8}"/>
                </a:ext>
              </a:extLst>
            </p:cNvPr>
            <p:cNvSpPr txBox="1"/>
            <p:nvPr/>
          </p:nvSpPr>
          <p:spPr>
            <a:xfrm>
              <a:off x="2088611" y="1450355"/>
              <a:ext cx="10563448" cy="646331"/>
            </a:xfrm>
            <a:prstGeom prst="rect">
              <a:avLst/>
            </a:prstGeom>
            <a:noFill/>
          </p:spPr>
          <p:txBody>
            <a:bodyPr wrap="square" rtlCol="0">
              <a:spAutoFit/>
            </a:bodyPr>
            <a:lstStyle/>
            <a:p>
              <a:r>
                <a:rPr lang="en-US" sz="3600"/>
                <a:t>AI and labour markets</a:t>
              </a:r>
            </a:p>
          </p:txBody>
        </p:sp>
        <p:pic>
          <p:nvPicPr>
            <p:cNvPr id="29" name="Picture 28" descr="A blue and orange briefcase with a white chip on it&#10;&#10;AI-generated content may be incorrect.">
              <a:extLst>
                <a:ext uri="{FF2B5EF4-FFF2-40B4-BE49-F238E27FC236}">
                  <a16:creationId xmlns:a16="http://schemas.microsoft.com/office/drawing/2014/main" id="{D1E90F03-207F-CB6B-2AF4-B612525736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4122" y="1168147"/>
              <a:ext cx="1126587" cy="1126587"/>
            </a:xfrm>
            <a:prstGeom prst="rect">
              <a:avLst/>
            </a:prstGeom>
          </p:spPr>
        </p:pic>
      </p:grpSp>
      <p:grpSp>
        <p:nvGrpSpPr>
          <p:cNvPr id="11" name="Group 10">
            <a:extLst>
              <a:ext uri="{FF2B5EF4-FFF2-40B4-BE49-F238E27FC236}">
                <a16:creationId xmlns:a16="http://schemas.microsoft.com/office/drawing/2014/main" id="{D91DD487-5C7D-C2F9-6A93-3A368B7EAE7A}"/>
              </a:ext>
            </a:extLst>
          </p:cNvPr>
          <p:cNvGrpSpPr/>
          <p:nvPr/>
        </p:nvGrpSpPr>
        <p:grpSpPr>
          <a:xfrm>
            <a:off x="794122" y="2559431"/>
            <a:ext cx="11857937" cy="1126587"/>
            <a:chOff x="794122" y="2180806"/>
            <a:chExt cx="11857937" cy="1126587"/>
          </a:xfrm>
        </p:grpSpPr>
        <p:sp>
          <p:nvSpPr>
            <p:cNvPr id="3" name="TextBox 2">
              <a:extLst>
                <a:ext uri="{FF2B5EF4-FFF2-40B4-BE49-F238E27FC236}">
                  <a16:creationId xmlns:a16="http://schemas.microsoft.com/office/drawing/2014/main" id="{2D4A81C2-0FBE-B2BF-2CC8-6F3794F1B818}"/>
                </a:ext>
              </a:extLst>
            </p:cNvPr>
            <p:cNvSpPr txBox="1"/>
            <p:nvPr/>
          </p:nvSpPr>
          <p:spPr>
            <a:xfrm>
              <a:off x="2088611" y="2527547"/>
              <a:ext cx="10563448" cy="646331"/>
            </a:xfrm>
            <a:prstGeom prst="rect">
              <a:avLst/>
            </a:prstGeom>
            <a:noFill/>
          </p:spPr>
          <p:txBody>
            <a:bodyPr wrap="square" rtlCol="0">
              <a:spAutoFit/>
            </a:bodyPr>
            <a:lstStyle/>
            <a:p>
              <a:r>
                <a:rPr lang="en-US" sz="3600"/>
                <a:t>AI and democracy / geopolitics</a:t>
              </a:r>
            </a:p>
          </p:txBody>
        </p:sp>
        <p:pic>
          <p:nvPicPr>
            <p:cNvPr id="31" name="Picture 30">
              <a:extLst>
                <a:ext uri="{FF2B5EF4-FFF2-40B4-BE49-F238E27FC236}">
                  <a16:creationId xmlns:a16="http://schemas.microsoft.com/office/drawing/2014/main" id="{EE2C059C-62B0-1F0F-B2BB-4125FF67D3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122" y="2180806"/>
              <a:ext cx="1126587" cy="1126587"/>
            </a:xfrm>
            <a:prstGeom prst="rect">
              <a:avLst/>
            </a:prstGeom>
          </p:spPr>
        </p:pic>
      </p:grpSp>
      <p:grpSp>
        <p:nvGrpSpPr>
          <p:cNvPr id="12" name="Group 11">
            <a:extLst>
              <a:ext uri="{FF2B5EF4-FFF2-40B4-BE49-F238E27FC236}">
                <a16:creationId xmlns:a16="http://schemas.microsoft.com/office/drawing/2014/main" id="{E0BC8AA1-1C7A-B6D3-ADD8-B4C0E85E95A4}"/>
              </a:ext>
            </a:extLst>
          </p:cNvPr>
          <p:cNvGrpSpPr/>
          <p:nvPr/>
        </p:nvGrpSpPr>
        <p:grpSpPr>
          <a:xfrm>
            <a:off x="794122" y="3950715"/>
            <a:ext cx="11857937" cy="1126587"/>
            <a:chOff x="794122" y="3276595"/>
            <a:chExt cx="11857937" cy="1126587"/>
          </a:xfrm>
        </p:grpSpPr>
        <p:sp>
          <p:nvSpPr>
            <p:cNvPr id="6" name="TextBox 5">
              <a:extLst>
                <a:ext uri="{FF2B5EF4-FFF2-40B4-BE49-F238E27FC236}">
                  <a16:creationId xmlns:a16="http://schemas.microsoft.com/office/drawing/2014/main" id="{7B59E4DF-DE41-2EA1-F8FB-604A5CBCC3B7}"/>
                </a:ext>
              </a:extLst>
            </p:cNvPr>
            <p:cNvSpPr txBox="1"/>
            <p:nvPr/>
          </p:nvSpPr>
          <p:spPr>
            <a:xfrm>
              <a:off x="2088611" y="3604739"/>
              <a:ext cx="10563448" cy="646331"/>
            </a:xfrm>
            <a:prstGeom prst="rect">
              <a:avLst/>
            </a:prstGeom>
            <a:noFill/>
          </p:spPr>
          <p:txBody>
            <a:bodyPr wrap="square" rtlCol="0">
              <a:spAutoFit/>
            </a:bodyPr>
            <a:lstStyle/>
            <a:p>
              <a:r>
                <a:rPr lang="en-US" sz="3600"/>
                <a:t>AI and sustainability</a:t>
              </a:r>
            </a:p>
          </p:txBody>
        </p:sp>
        <p:pic>
          <p:nvPicPr>
            <p:cNvPr id="33" name="Picture 32" descr="A blue and green earth with a leaf on top&#10;&#10;AI-generated content may be incorrect.">
              <a:extLst>
                <a:ext uri="{FF2B5EF4-FFF2-40B4-BE49-F238E27FC236}">
                  <a16:creationId xmlns:a16="http://schemas.microsoft.com/office/drawing/2014/main" id="{74C19F1E-E878-9637-90BC-C9FFBFBDD9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4122" y="3276595"/>
              <a:ext cx="1126587" cy="1126587"/>
            </a:xfrm>
            <a:prstGeom prst="rect">
              <a:avLst/>
            </a:prstGeom>
          </p:spPr>
        </p:pic>
      </p:grpSp>
      <p:grpSp>
        <p:nvGrpSpPr>
          <p:cNvPr id="13" name="Group 12">
            <a:extLst>
              <a:ext uri="{FF2B5EF4-FFF2-40B4-BE49-F238E27FC236}">
                <a16:creationId xmlns:a16="http://schemas.microsoft.com/office/drawing/2014/main" id="{51DC0420-31A4-AB32-80F4-C44F411959B6}"/>
              </a:ext>
            </a:extLst>
          </p:cNvPr>
          <p:cNvGrpSpPr/>
          <p:nvPr/>
        </p:nvGrpSpPr>
        <p:grpSpPr>
          <a:xfrm>
            <a:off x="794122" y="5341999"/>
            <a:ext cx="11857937" cy="1126587"/>
            <a:chOff x="794122" y="5341999"/>
            <a:chExt cx="11857937" cy="1126587"/>
          </a:xfrm>
        </p:grpSpPr>
        <p:sp>
          <p:nvSpPr>
            <p:cNvPr id="7" name="TextBox 6">
              <a:extLst>
                <a:ext uri="{FF2B5EF4-FFF2-40B4-BE49-F238E27FC236}">
                  <a16:creationId xmlns:a16="http://schemas.microsoft.com/office/drawing/2014/main" id="{B035B55D-21E2-48A3-D8C0-21B7CB7EBF59}"/>
                </a:ext>
              </a:extLst>
            </p:cNvPr>
            <p:cNvSpPr txBox="1"/>
            <p:nvPr/>
          </p:nvSpPr>
          <p:spPr>
            <a:xfrm>
              <a:off x="2088611" y="5609981"/>
              <a:ext cx="10563448" cy="646331"/>
            </a:xfrm>
            <a:prstGeom prst="rect">
              <a:avLst/>
            </a:prstGeom>
            <a:noFill/>
          </p:spPr>
          <p:txBody>
            <a:bodyPr wrap="square" rtlCol="0">
              <a:spAutoFit/>
            </a:bodyPr>
            <a:lstStyle/>
            <a:p>
              <a:r>
                <a:rPr lang="en-US" sz="3600"/>
                <a:t>AI and the social fabric</a:t>
              </a:r>
            </a:p>
          </p:txBody>
        </p:sp>
        <p:pic>
          <p:nvPicPr>
            <p:cNvPr id="35" name="Picture 34" descr="A group of people with a chip&#10;&#10;AI-generated content may be incorrect.">
              <a:extLst>
                <a:ext uri="{FF2B5EF4-FFF2-40B4-BE49-F238E27FC236}">
                  <a16:creationId xmlns:a16="http://schemas.microsoft.com/office/drawing/2014/main" id="{26F3A124-B6C9-E85B-C19A-FB35FCF0E38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4122" y="5341999"/>
              <a:ext cx="1126587" cy="1126587"/>
            </a:xfrm>
            <a:prstGeom prst="rect">
              <a:avLst/>
            </a:prstGeom>
          </p:spPr>
        </p:pic>
      </p:grpSp>
      <p:sp>
        <p:nvSpPr>
          <p:cNvPr id="17" name="Rectangle 16">
            <a:extLst>
              <a:ext uri="{FF2B5EF4-FFF2-40B4-BE49-F238E27FC236}">
                <a16:creationId xmlns:a16="http://schemas.microsoft.com/office/drawing/2014/main" id="{1B4E3CC7-3F1E-BE7A-9B4B-08CA137CF465}"/>
              </a:ext>
            </a:extLst>
          </p:cNvPr>
          <p:cNvSpPr/>
          <p:nvPr/>
        </p:nvSpPr>
        <p:spPr>
          <a:xfrm>
            <a:off x="539342" y="2294734"/>
            <a:ext cx="8898673" cy="4365373"/>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940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C949B-C440-4414-829A-37404944FC32}"/>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56215650-5BA8-F237-2D1C-6B207F089D53}"/>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3" name="Rectangle 3">
            <a:extLst>
              <a:ext uri="{FF2B5EF4-FFF2-40B4-BE49-F238E27FC236}">
                <a16:creationId xmlns:a16="http://schemas.microsoft.com/office/drawing/2014/main" id="{8F439432-6FBB-E131-3E23-01B8025102CB}"/>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AI economics</a:t>
            </a:r>
          </a:p>
        </p:txBody>
      </p:sp>
      <p:pic>
        <p:nvPicPr>
          <p:cNvPr id="4" name="Picture 2" descr="University of Oxford">
            <a:extLst>
              <a:ext uri="{FF2B5EF4-FFF2-40B4-BE49-F238E27FC236}">
                <a16:creationId xmlns:a16="http://schemas.microsoft.com/office/drawing/2014/main" id="{3EE925C7-243F-B4C7-5566-CAA7A23EE0D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graph showing the growth of a company&#10;&#10;AI-generated content may be incorrect.">
            <a:extLst>
              <a:ext uri="{FF2B5EF4-FFF2-40B4-BE49-F238E27FC236}">
                <a16:creationId xmlns:a16="http://schemas.microsoft.com/office/drawing/2014/main" id="{21ABF4AC-34B3-DBE5-AA67-705E88BF48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469" y="1246909"/>
            <a:ext cx="9311313" cy="5333664"/>
          </a:xfrm>
          <a:prstGeom prst="rect">
            <a:avLst/>
          </a:prstGeom>
        </p:spPr>
      </p:pic>
      <p:sp>
        <p:nvSpPr>
          <p:cNvPr id="8" name="TextBox 7">
            <a:extLst>
              <a:ext uri="{FF2B5EF4-FFF2-40B4-BE49-F238E27FC236}">
                <a16:creationId xmlns:a16="http://schemas.microsoft.com/office/drawing/2014/main" id="{AC8B808F-5F3F-47AB-06BF-C733C8E8A734}"/>
              </a:ext>
            </a:extLst>
          </p:cNvPr>
          <p:cNvSpPr txBox="1"/>
          <p:nvPr/>
        </p:nvSpPr>
        <p:spPr>
          <a:xfrm>
            <a:off x="7834746" y="6349741"/>
            <a:ext cx="6192982" cy="461665"/>
          </a:xfrm>
          <a:prstGeom prst="rect">
            <a:avLst/>
          </a:prstGeom>
          <a:noFill/>
        </p:spPr>
        <p:txBody>
          <a:bodyPr wrap="square">
            <a:spAutoFit/>
          </a:bodyPr>
          <a:lstStyle/>
          <a:p>
            <a:r>
              <a:rPr lang="en-US" sz="2400"/>
              <a:t>Yotov 2026; Pew Research 2025</a:t>
            </a:r>
          </a:p>
        </p:txBody>
      </p:sp>
      <p:grpSp>
        <p:nvGrpSpPr>
          <p:cNvPr id="12" name="Group 11">
            <a:extLst>
              <a:ext uri="{FF2B5EF4-FFF2-40B4-BE49-F238E27FC236}">
                <a16:creationId xmlns:a16="http://schemas.microsoft.com/office/drawing/2014/main" id="{85FFB0B7-CE70-782E-A79D-30B493F76296}"/>
              </a:ext>
            </a:extLst>
          </p:cNvPr>
          <p:cNvGrpSpPr/>
          <p:nvPr/>
        </p:nvGrpSpPr>
        <p:grpSpPr>
          <a:xfrm>
            <a:off x="1898072" y="1537855"/>
            <a:ext cx="6303819" cy="3454599"/>
            <a:chOff x="1898072" y="1537855"/>
            <a:chExt cx="6303819" cy="3454599"/>
          </a:xfrm>
        </p:grpSpPr>
        <p:sp>
          <p:nvSpPr>
            <p:cNvPr id="7" name="TextBox 6">
              <a:extLst>
                <a:ext uri="{FF2B5EF4-FFF2-40B4-BE49-F238E27FC236}">
                  <a16:creationId xmlns:a16="http://schemas.microsoft.com/office/drawing/2014/main" id="{180FE5A4-CDEE-757A-2F9E-7526D0DEE176}"/>
                </a:ext>
              </a:extLst>
            </p:cNvPr>
            <p:cNvSpPr txBox="1"/>
            <p:nvPr/>
          </p:nvSpPr>
          <p:spPr>
            <a:xfrm>
              <a:off x="1898072" y="1537855"/>
              <a:ext cx="6303819" cy="1077218"/>
            </a:xfrm>
            <a:prstGeom prst="rect">
              <a:avLst/>
            </a:prstGeom>
            <a:noFill/>
          </p:spPr>
          <p:txBody>
            <a:bodyPr wrap="square" rtlCol="0">
              <a:spAutoFit/>
            </a:bodyPr>
            <a:lstStyle/>
            <a:p>
              <a:r>
                <a:rPr lang="en-US" sz="3200"/>
                <a:t>52% of Americans are worried that AI will take their jobs</a:t>
              </a:r>
            </a:p>
          </p:txBody>
        </p:sp>
        <p:pic>
          <p:nvPicPr>
            <p:cNvPr id="10" name="Picture 9" descr="A group of green rectangular boxes with white text&#10;&#10;AI-generated content may be incorrect.">
              <a:extLst>
                <a:ext uri="{FF2B5EF4-FFF2-40B4-BE49-F238E27FC236}">
                  <a16:creationId xmlns:a16="http://schemas.microsoft.com/office/drawing/2014/main" id="{785DB1FE-D270-2809-B6AD-7806CB7DAB96}"/>
                </a:ext>
              </a:extLst>
            </p:cNvPr>
            <p:cNvPicPr>
              <a:picLocks noChangeAspect="1"/>
            </p:cNvPicPr>
            <p:nvPr/>
          </p:nvPicPr>
          <p:blipFill>
            <a:blip r:embed="rId4"/>
            <a:stretch>
              <a:fillRect/>
            </a:stretch>
          </p:blipFill>
          <p:spPr>
            <a:xfrm>
              <a:off x="2075342" y="2779583"/>
              <a:ext cx="3521893" cy="2212871"/>
            </a:xfrm>
            <a:prstGeom prst="rect">
              <a:avLst/>
            </a:prstGeom>
          </p:spPr>
        </p:pic>
      </p:grpSp>
    </p:spTree>
    <p:extLst>
      <p:ext uri="{BB962C8B-B14F-4D97-AF65-F5344CB8AC3E}">
        <p14:creationId xmlns:p14="http://schemas.microsoft.com/office/powerpoint/2010/main" val="807947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921B3BB-7105-3E84-A61B-D08AE5A857E0}"/>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3" name="Rectangle 3">
            <a:extLst>
              <a:ext uri="{FF2B5EF4-FFF2-40B4-BE49-F238E27FC236}">
                <a16:creationId xmlns:a16="http://schemas.microsoft.com/office/drawing/2014/main" id="{1DF72AF6-BDBC-7BFD-4F54-B73A92264887}"/>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What is AI used for?</a:t>
            </a:r>
          </a:p>
        </p:txBody>
      </p:sp>
      <p:pic>
        <p:nvPicPr>
          <p:cNvPr id="4" name="Picture 2" descr="University of Oxford">
            <a:extLst>
              <a:ext uri="{FF2B5EF4-FFF2-40B4-BE49-F238E27FC236}">
                <a16:creationId xmlns:a16="http://schemas.microsoft.com/office/drawing/2014/main" id="{10E3946A-D595-B286-F06D-4D4F275D1BA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44565A2-E6B4-BFF8-3265-F083770E80E2}"/>
              </a:ext>
            </a:extLst>
          </p:cNvPr>
          <p:cNvSpPr txBox="1"/>
          <p:nvPr/>
        </p:nvSpPr>
        <p:spPr>
          <a:xfrm>
            <a:off x="10481481" y="6421198"/>
            <a:ext cx="2269480" cy="461665"/>
          </a:xfrm>
          <a:prstGeom prst="rect">
            <a:avLst/>
          </a:prstGeom>
          <a:noFill/>
        </p:spPr>
        <p:txBody>
          <a:bodyPr wrap="square">
            <a:spAutoFit/>
          </a:bodyPr>
          <a:lstStyle/>
          <a:p>
            <a:r>
              <a:rPr lang="en-US" sz="2400"/>
              <a:t>Handa 2026</a:t>
            </a:r>
          </a:p>
        </p:txBody>
      </p:sp>
      <p:pic>
        <p:nvPicPr>
          <p:cNvPr id="16" name="Picture 15" descr="A graph of software programs&#10;&#10;AI-generated content may be incorrect.">
            <a:extLst>
              <a:ext uri="{FF2B5EF4-FFF2-40B4-BE49-F238E27FC236}">
                <a16:creationId xmlns:a16="http://schemas.microsoft.com/office/drawing/2014/main" id="{79FDF8FD-FAED-4706-8B31-6A7FEA742DA8}"/>
              </a:ext>
            </a:extLst>
          </p:cNvPr>
          <p:cNvPicPr>
            <a:picLocks noChangeAspect="1"/>
          </p:cNvPicPr>
          <p:nvPr/>
        </p:nvPicPr>
        <p:blipFill>
          <a:blip r:embed="rId3"/>
          <a:stretch>
            <a:fillRect/>
          </a:stretch>
        </p:blipFill>
        <p:spPr>
          <a:xfrm>
            <a:off x="170872" y="1034546"/>
            <a:ext cx="10987457" cy="5509335"/>
          </a:xfrm>
          <a:prstGeom prst="rect">
            <a:avLst/>
          </a:prstGeom>
        </p:spPr>
      </p:pic>
      <p:grpSp>
        <p:nvGrpSpPr>
          <p:cNvPr id="24" name="Group 23">
            <a:extLst>
              <a:ext uri="{FF2B5EF4-FFF2-40B4-BE49-F238E27FC236}">
                <a16:creationId xmlns:a16="http://schemas.microsoft.com/office/drawing/2014/main" id="{6A13250E-1A64-AD46-20BE-10A723362533}"/>
              </a:ext>
            </a:extLst>
          </p:cNvPr>
          <p:cNvGrpSpPr/>
          <p:nvPr/>
        </p:nvGrpSpPr>
        <p:grpSpPr>
          <a:xfrm>
            <a:off x="489528" y="1147364"/>
            <a:ext cx="11212944" cy="4256887"/>
            <a:chOff x="489528" y="1147364"/>
            <a:chExt cx="11212944" cy="4256887"/>
          </a:xfrm>
        </p:grpSpPr>
        <p:pic>
          <p:nvPicPr>
            <p:cNvPr id="22" name="Picture 21" descr="A diagram of a task&#10;&#10;AI-generated content may be incorrect.">
              <a:extLst>
                <a:ext uri="{FF2B5EF4-FFF2-40B4-BE49-F238E27FC236}">
                  <a16:creationId xmlns:a16="http://schemas.microsoft.com/office/drawing/2014/main" id="{3C66497A-D68D-D1FF-F71E-E018A8C3C8EE}"/>
                </a:ext>
              </a:extLst>
            </p:cNvPr>
            <p:cNvPicPr>
              <a:picLocks noChangeAspect="1"/>
            </p:cNvPicPr>
            <p:nvPr/>
          </p:nvPicPr>
          <p:blipFill>
            <a:blip r:embed="rId4"/>
            <a:stretch>
              <a:fillRect/>
            </a:stretch>
          </p:blipFill>
          <p:spPr>
            <a:xfrm>
              <a:off x="489528" y="1147364"/>
              <a:ext cx="10843490" cy="3795222"/>
            </a:xfrm>
            <a:prstGeom prst="rect">
              <a:avLst/>
            </a:prstGeom>
          </p:spPr>
        </p:pic>
        <p:sp>
          <p:nvSpPr>
            <p:cNvPr id="23" name="TextBox 22">
              <a:extLst>
                <a:ext uri="{FF2B5EF4-FFF2-40B4-BE49-F238E27FC236}">
                  <a16:creationId xmlns:a16="http://schemas.microsoft.com/office/drawing/2014/main" id="{86B7DA3B-75ED-2A4D-897D-F30A272CEAA6}"/>
                </a:ext>
              </a:extLst>
            </p:cNvPr>
            <p:cNvSpPr txBox="1"/>
            <p:nvPr/>
          </p:nvSpPr>
          <p:spPr>
            <a:xfrm>
              <a:off x="7152761" y="4942586"/>
              <a:ext cx="4549711" cy="461665"/>
            </a:xfrm>
            <a:prstGeom prst="rect">
              <a:avLst/>
            </a:prstGeom>
            <a:noFill/>
          </p:spPr>
          <p:txBody>
            <a:bodyPr wrap="square" rtlCol="0">
              <a:spAutoFit/>
            </a:bodyPr>
            <a:lstStyle/>
            <a:p>
              <a:r>
                <a:rPr lang="en-US" sz="2400"/>
                <a:t>Anthropic Economic Index</a:t>
              </a:r>
            </a:p>
          </p:txBody>
        </p:sp>
      </p:grpSp>
      <p:sp>
        <p:nvSpPr>
          <p:cNvPr id="25" name="TextBox 24">
            <a:extLst>
              <a:ext uri="{FF2B5EF4-FFF2-40B4-BE49-F238E27FC236}">
                <a16:creationId xmlns:a16="http://schemas.microsoft.com/office/drawing/2014/main" id="{79CB2723-1992-DCE5-FC75-A0233BDF93A3}"/>
              </a:ext>
            </a:extLst>
          </p:cNvPr>
          <p:cNvSpPr txBox="1"/>
          <p:nvPr/>
        </p:nvSpPr>
        <p:spPr>
          <a:xfrm>
            <a:off x="7029033" y="1387768"/>
            <a:ext cx="4844312" cy="2554545"/>
          </a:xfrm>
          <a:prstGeom prst="rect">
            <a:avLst/>
          </a:prstGeom>
          <a:noFill/>
        </p:spPr>
        <p:txBody>
          <a:bodyPr wrap="square" rtlCol="0">
            <a:spAutoFit/>
          </a:bodyPr>
          <a:lstStyle/>
          <a:p>
            <a:r>
              <a:rPr lang="en-US" sz="3200" dirty="0"/>
              <a:t>Use of AI is concentrated in a few professions focused on knowledge work (coding, knowledge digest, customer service)</a:t>
            </a:r>
          </a:p>
        </p:txBody>
      </p:sp>
    </p:spTree>
    <p:extLst>
      <p:ext uri="{BB962C8B-B14F-4D97-AF65-F5344CB8AC3E}">
        <p14:creationId xmlns:p14="http://schemas.microsoft.com/office/powerpoint/2010/main" val="24918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24"/>
                                        </p:tgtEl>
                                      </p:cBhvr>
                                    </p:animEffect>
                                    <p:set>
                                      <p:cBhvr>
                                        <p:cTn id="7" dur="1" fill="hold">
                                          <p:stCondLst>
                                            <p:cond delay="499"/>
                                          </p:stCondLst>
                                        </p:cTn>
                                        <p:tgtEl>
                                          <p:spTgt spid="24"/>
                                        </p:tgtEl>
                                        <p:attrNameLst>
                                          <p:attrName>style.visibility</p:attrName>
                                        </p:attrNameLst>
                                      </p:cBhvr>
                                      <p:to>
                                        <p:strVal val="hidden"/>
                                      </p:to>
                                    </p:se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dissolv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04F9C-4C47-56CE-F0EB-E5131EC802D5}"/>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9496F768-99AF-373E-4B7D-BE4794866782}"/>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3" name="Rectangle 3">
            <a:extLst>
              <a:ext uri="{FF2B5EF4-FFF2-40B4-BE49-F238E27FC236}">
                <a16:creationId xmlns:a16="http://schemas.microsoft.com/office/drawing/2014/main" id="{7F49821A-2A5F-E0E1-DECB-7B588FD0E95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Labour markets</a:t>
            </a:r>
          </a:p>
        </p:txBody>
      </p:sp>
      <p:pic>
        <p:nvPicPr>
          <p:cNvPr id="4" name="Picture 2" descr="University of Oxford">
            <a:extLst>
              <a:ext uri="{FF2B5EF4-FFF2-40B4-BE49-F238E27FC236}">
                <a16:creationId xmlns:a16="http://schemas.microsoft.com/office/drawing/2014/main" id="{5FC0061C-C991-9068-750D-6E59283A274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graph of a graph showing the number of career growth&#10;&#10;AI-generated content may be incorrect.">
            <a:extLst>
              <a:ext uri="{FF2B5EF4-FFF2-40B4-BE49-F238E27FC236}">
                <a16:creationId xmlns:a16="http://schemas.microsoft.com/office/drawing/2014/main" id="{B393A10A-A9F6-C7DF-46DA-7CFA31A6B8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25676"/>
            <a:ext cx="5511474" cy="4116164"/>
          </a:xfrm>
          <a:prstGeom prst="rect">
            <a:avLst/>
          </a:prstGeom>
        </p:spPr>
      </p:pic>
      <p:pic>
        <p:nvPicPr>
          <p:cNvPr id="8" name="Picture 7" descr="A graph of a graph showing the number of jobs in the mid-career&#10;&#10;AI-generated content may be incorrect.">
            <a:extLst>
              <a:ext uri="{FF2B5EF4-FFF2-40B4-BE49-F238E27FC236}">
                <a16:creationId xmlns:a16="http://schemas.microsoft.com/office/drawing/2014/main" id="{06DC6D36-05C4-3F38-6F11-5550C9479E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72202" y="984533"/>
            <a:ext cx="5360316" cy="4209185"/>
          </a:xfrm>
          <a:prstGeom prst="rect">
            <a:avLst/>
          </a:prstGeom>
        </p:spPr>
      </p:pic>
      <p:sp>
        <p:nvSpPr>
          <p:cNvPr id="9" name="TextBox 8">
            <a:extLst>
              <a:ext uri="{FF2B5EF4-FFF2-40B4-BE49-F238E27FC236}">
                <a16:creationId xmlns:a16="http://schemas.microsoft.com/office/drawing/2014/main" id="{BC7075E8-6AA2-FEA5-664E-1FF3543BCBD6}"/>
              </a:ext>
            </a:extLst>
          </p:cNvPr>
          <p:cNvSpPr txBox="1"/>
          <p:nvPr/>
        </p:nvSpPr>
        <p:spPr>
          <a:xfrm>
            <a:off x="813417" y="5193718"/>
            <a:ext cx="10412764" cy="1569660"/>
          </a:xfrm>
          <a:prstGeom prst="rect">
            <a:avLst/>
          </a:prstGeom>
          <a:noFill/>
        </p:spPr>
        <p:txBody>
          <a:bodyPr wrap="square" rtlCol="0">
            <a:spAutoFit/>
          </a:bodyPr>
          <a:lstStyle/>
          <a:p>
            <a:r>
              <a:rPr lang="en-US" sz="3200" dirty="0" err="1"/>
              <a:t>From payroll data: early career roles exposed to AI are declining (~20%). Are these “canaries in the coalmine” for other jobs?</a:t>
            </a:r>
            <a:endParaRPr lang="en-US" sz="3200" dirty="0"/>
          </a:p>
        </p:txBody>
      </p:sp>
      <p:sp>
        <p:nvSpPr>
          <p:cNvPr id="11" name="TextBox 10">
            <a:extLst>
              <a:ext uri="{FF2B5EF4-FFF2-40B4-BE49-F238E27FC236}">
                <a16:creationId xmlns:a16="http://schemas.microsoft.com/office/drawing/2014/main" id="{8CE54CC3-4E3B-EF44-B9EE-D03EE3DD8FFF}"/>
              </a:ext>
            </a:extLst>
          </p:cNvPr>
          <p:cNvSpPr txBox="1"/>
          <p:nvPr/>
        </p:nvSpPr>
        <p:spPr>
          <a:xfrm>
            <a:off x="7876310" y="6396335"/>
            <a:ext cx="6192982" cy="461665"/>
          </a:xfrm>
          <a:prstGeom prst="rect">
            <a:avLst/>
          </a:prstGeom>
          <a:noFill/>
        </p:spPr>
        <p:txBody>
          <a:bodyPr wrap="square">
            <a:spAutoFit/>
          </a:bodyPr>
          <a:lstStyle/>
          <a:p>
            <a:r>
              <a:rPr lang="en-US" sz="2400"/>
              <a:t>Brynjolfsson 2026; Tucker 2026</a:t>
            </a:r>
          </a:p>
        </p:txBody>
      </p:sp>
      <p:pic>
        <p:nvPicPr>
          <p:cNvPr id="7" name="Picture 6" descr="A graph with lines and numbers&#10;&#10;AI-generated content may be incorrect.">
            <a:extLst>
              <a:ext uri="{FF2B5EF4-FFF2-40B4-BE49-F238E27FC236}">
                <a16:creationId xmlns:a16="http://schemas.microsoft.com/office/drawing/2014/main" id="{92F3BCCF-B066-CAB4-C62B-78D1F1691D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3659" y="1221730"/>
            <a:ext cx="7772400" cy="3734789"/>
          </a:xfrm>
          <a:prstGeom prst="rect">
            <a:avLst/>
          </a:prstGeom>
        </p:spPr>
      </p:pic>
      <p:sp>
        <p:nvSpPr>
          <p:cNvPr id="10" name="TextBox 9">
            <a:extLst>
              <a:ext uri="{FF2B5EF4-FFF2-40B4-BE49-F238E27FC236}">
                <a16:creationId xmlns:a16="http://schemas.microsoft.com/office/drawing/2014/main" id="{7C2512AB-4A27-EED8-AF4D-1B9B64A72C44}"/>
              </a:ext>
            </a:extLst>
          </p:cNvPr>
          <p:cNvSpPr txBox="1"/>
          <p:nvPr/>
        </p:nvSpPr>
        <p:spPr>
          <a:xfrm>
            <a:off x="8143691" y="1366770"/>
            <a:ext cx="3844650" cy="1815882"/>
          </a:xfrm>
          <a:prstGeom prst="rect">
            <a:avLst/>
          </a:prstGeom>
          <a:noFill/>
        </p:spPr>
        <p:txBody>
          <a:bodyPr wrap="square" rtlCol="0">
            <a:spAutoFit/>
          </a:bodyPr>
          <a:lstStyle/>
          <a:p>
            <a:r>
              <a:rPr lang="en-US" sz="2800"/>
              <a:t>Similar effects independently reported in a US Census data for government employees</a:t>
            </a:r>
          </a:p>
        </p:txBody>
      </p:sp>
    </p:spTree>
    <p:extLst>
      <p:ext uri="{BB962C8B-B14F-4D97-AF65-F5344CB8AC3E}">
        <p14:creationId xmlns:p14="http://schemas.microsoft.com/office/powerpoint/2010/main" val="401932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nodeType="clickEffect">
                                  <p:stCondLst>
                                    <p:cond delay="0"/>
                                  </p:stCondLst>
                                  <p:childTnLst>
                                    <p:animEffect transition="out" filter="dissolv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par>
                                <p:cTn id="18" presetID="9" presetClass="exit" presetSubtype="0" fill="hold" nodeType="withEffect">
                                  <p:stCondLst>
                                    <p:cond delay="0"/>
                                  </p:stCondLst>
                                  <p:childTnLst>
                                    <p:animEffect transition="out" filter="dissolv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ssolv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DDC15-0F6E-01AE-A355-4C41073F1CD4}"/>
            </a:ext>
          </a:extLst>
        </p:cNvPr>
        <p:cNvGrpSpPr/>
        <p:nvPr/>
      </p:nvGrpSpPr>
      <p:grpSpPr>
        <a:xfrm>
          <a:off x="0" y="0"/>
          <a:ext cx="0" cy="0"/>
          <a:chOff x="0" y="0"/>
          <a:chExt cx="0" cy="0"/>
        </a:xfrm>
      </p:grpSpPr>
      <p:pic>
        <p:nvPicPr>
          <p:cNvPr id="3" name="Picture 2" descr="A graph of sales managers&#10;&#10;AI-generated content may be incorrect.">
            <a:extLst>
              <a:ext uri="{FF2B5EF4-FFF2-40B4-BE49-F238E27FC236}">
                <a16:creationId xmlns:a16="http://schemas.microsoft.com/office/drawing/2014/main" id="{B3B67D5D-88FF-FBE6-A693-4ECA9C4AF7B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64782" y="1468582"/>
            <a:ext cx="5522054" cy="3588648"/>
          </a:xfrm>
          <a:prstGeom prst="rect">
            <a:avLst/>
          </a:prstGeom>
        </p:spPr>
      </p:pic>
      <p:pic>
        <p:nvPicPr>
          <p:cNvPr id="5" name="Picture 4" descr="A graph of a number of people with different colored lines&#10;&#10;AI-generated content may be incorrect.">
            <a:extLst>
              <a:ext uri="{FF2B5EF4-FFF2-40B4-BE49-F238E27FC236}">
                <a16:creationId xmlns:a16="http://schemas.microsoft.com/office/drawing/2014/main" id="{1102DFE8-E553-7297-A291-B508A5CB1FF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096000" y="1456702"/>
            <a:ext cx="5609859" cy="3588648"/>
          </a:xfrm>
          <a:prstGeom prst="rect">
            <a:avLst/>
          </a:prstGeom>
        </p:spPr>
      </p:pic>
      <p:sp>
        <p:nvSpPr>
          <p:cNvPr id="6" name="TextBox 5">
            <a:extLst>
              <a:ext uri="{FF2B5EF4-FFF2-40B4-BE49-F238E27FC236}">
                <a16:creationId xmlns:a16="http://schemas.microsoft.com/office/drawing/2014/main" id="{9D445BC1-C418-0DBA-420C-8EDF9119F9A7}"/>
              </a:ext>
            </a:extLst>
          </p:cNvPr>
          <p:cNvSpPr txBox="1"/>
          <p:nvPr/>
        </p:nvSpPr>
        <p:spPr>
          <a:xfrm>
            <a:off x="2077791" y="5347277"/>
            <a:ext cx="2686313" cy="584775"/>
          </a:xfrm>
          <a:prstGeom prst="rect">
            <a:avLst/>
          </a:prstGeom>
          <a:noFill/>
        </p:spPr>
        <p:txBody>
          <a:bodyPr wrap="none" rtlCol="0">
            <a:spAutoFit/>
          </a:bodyPr>
          <a:lstStyle/>
          <a:p>
            <a:r>
              <a:rPr lang="en-US" sz="3200" dirty="0"/>
              <a:t>more exposed</a:t>
            </a:r>
          </a:p>
        </p:txBody>
      </p:sp>
      <p:sp>
        <p:nvSpPr>
          <p:cNvPr id="7" name="TextBox 6">
            <a:extLst>
              <a:ext uri="{FF2B5EF4-FFF2-40B4-BE49-F238E27FC236}">
                <a16:creationId xmlns:a16="http://schemas.microsoft.com/office/drawing/2014/main" id="{3B4ECD91-5426-C072-440B-9A21768E1182}"/>
              </a:ext>
            </a:extLst>
          </p:cNvPr>
          <p:cNvSpPr txBox="1"/>
          <p:nvPr/>
        </p:nvSpPr>
        <p:spPr>
          <a:xfrm>
            <a:off x="7714593" y="5363042"/>
            <a:ext cx="2483565" cy="584775"/>
          </a:xfrm>
          <a:prstGeom prst="rect">
            <a:avLst/>
          </a:prstGeom>
          <a:noFill/>
        </p:spPr>
        <p:txBody>
          <a:bodyPr wrap="none" rtlCol="0">
            <a:spAutoFit/>
          </a:bodyPr>
          <a:lstStyle/>
          <a:p>
            <a:r>
              <a:rPr lang="en-US" sz="3200" dirty="0"/>
              <a:t>less exposed</a:t>
            </a:r>
          </a:p>
        </p:txBody>
      </p:sp>
      <p:sp>
        <p:nvSpPr>
          <p:cNvPr id="2" name="Rectangle 2">
            <a:extLst>
              <a:ext uri="{FF2B5EF4-FFF2-40B4-BE49-F238E27FC236}">
                <a16:creationId xmlns:a16="http://schemas.microsoft.com/office/drawing/2014/main" id="{C0E198AF-86E6-B025-1514-751837314B75}"/>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4" name="Rectangle 3">
            <a:extLst>
              <a:ext uri="{FF2B5EF4-FFF2-40B4-BE49-F238E27FC236}">
                <a16:creationId xmlns:a16="http://schemas.microsoft.com/office/drawing/2014/main" id="{B644C7BC-2435-FDE8-C908-83AE08A21CCF}"/>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Labour markets</a:t>
            </a:r>
          </a:p>
        </p:txBody>
      </p:sp>
      <p:pic>
        <p:nvPicPr>
          <p:cNvPr id="8" name="Picture 2" descr="University of Oxford">
            <a:extLst>
              <a:ext uri="{FF2B5EF4-FFF2-40B4-BE49-F238E27FC236}">
                <a16:creationId xmlns:a16="http://schemas.microsoft.com/office/drawing/2014/main" id="{710D8D21-6EE6-EAF5-6BE3-9DC85323368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4235934-E7EF-80CD-F0AB-C48C92B92648}"/>
              </a:ext>
            </a:extLst>
          </p:cNvPr>
          <p:cNvSpPr txBox="1"/>
          <p:nvPr/>
        </p:nvSpPr>
        <p:spPr>
          <a:xfrm>
            <a:off x="1274227" y="1593273"/>
            <a:ext cx="3367045" cy="954107"/>
          </a:xfrm>
          <a:prstGeom prst="rect">
            <a:avLst/>
          </a:prstGeom>
          <a:solidFill>
            <a:schemeClr val="bg1"/>
          </a:solidFill>
        </p:spPr>
        <p:txBody>
          <a:bodyPr wrap="square" rtlCol="0">
            <a:spAutoFit/>
          </a:bodyPr>
          <a:lstStyle/>
          <a:p>
            <a:r>
              <a:rPr lang="en-US" sz="2800"/>
              <a:t>Marketing and sales executives</a:t>
            </a:r>
          </a:p>
        </p:txBody>
      </p:sp>
      <p:sp>
        <p:nvSpPr>
          <p:cNvPr id="10" name="TextBox 9">
            <a:extLst>
              <a:ext uri="{FF2B5EF4-FFF2-40B4-BE49-F238E27FC236}">
                <a16:creationId xmlns:a16="http://schemas.microsoft.com/office/drawing/2014/main" id="{4E9DED13-A4A1-5F0D-005F-BF3185CA6FA5}"/>
              </a:ext>
            </a:extLst>
          </p:cNvPr>
          <p:cNvSpPr txBox="1"/>
          <p:nvPr/>
        </p:nvSpPr>
        <p:spPr>
          <a:xfrm>
            <a:off x="9121419" y="3131128"/>
            <a:ext cx="2153478" cy="954107"/>
          </a:xfrm>
          <a:prstGeom prst="rect">
            <a:avLst/>
          </a:prstGeom>
          <a:solidFill>
            <a:schemeClr val="bg1"/>
          </a:solidFill>
        </p:spPr>
        <p:txBody>
          <a:bodyPr wrap="square" rtlCol="0">
            <a:spAutoFit/>
          </a:bodyPr>
          <a:lstStyle/>
          <a:p>
            <a:pPr algn="r"/>
            <a:r>
              <a:rPr lang="en-US" sz="2800"/>
              <a:t>Health care assistants</a:t>
            </a:r>
          </a:p>
        </p:txBody>
      </p:sp>
    </p:spTree>
    <p:extLst>
      <p:ext uri="{BB962C8B-B14F-4D97-AF65-F5344CB8AC3E}">
        <p14:creationId xmlns:p14="http://schemas.microsoft.com/office/powerpoint/2010/main" val="2958060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E578E-975E-F7CB-6965-9D0E37CCC0ED}"/>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5AE33B22-5669-F1A1-42C8-8AC65D09D3CD}"/>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3" name="Rectangle 3">
            <a:extLst>
              <a:ext uri="{FF2B5EF4-FFF2-40B4-BE49-F238E27FC236}">
                <a16:creationId xmlns:a16="http://schemas.microsoft.com/office/drawing/2014/main" id="{356B9979-AAD1-9575-8C23-DBFA5DAC624E}"/>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Labour markets</a:t>
            </a:r>
          </a:p>
        </p:txBody>
      </p:sp>
      <p:pic>
        <p:nvPicPr>
          <p:cNvPr id="4" name="Picture 2" descr="University of Oxford">
            <a:extLst>
              <a:ext uri="{FF2B5EF4-FFF2-40B4-BE49-F238E27FC236}">
                <a16:creationId xmlns:a16="http://schemas.microsoft.com/office/drawing/2014/main" id="{92E56D02-D3A6-34B0-E255-8A1064A31E9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B307BEA-DE2A-B8A3-DB7C-98EE63070786}"/>
              </a:ext>
            </a:extLst>
          </p:cNvPr>
          <p:cNvSpPr txBox="1"/>
          <p:nvPr/>
        </p:nvSpPr>
        <p:spPr>
          <a:xfrm>
            <a:off x="10224654" y="6396335"/>
            <a:ext cx="3844637" cy="461665"/>
          </a:xfrm>
          <a:prstGeom prst="rect">
            <a:avLst/>
          </a:prstGeom>
          <a:noFill/>
        </p:spPr>
        <p:txBody>
          <a:bodyPr wrap="square">
            <a:spAutoFit/>
          </a:bodyPr>
          <a:lstStyle/>
          <a:p>
            <a:r>
              <a:rPr lang="en-US" sz="2400"/>
              <a:t>Gimbel 2026</a:t>
            </a:r>
          </a:p>
        </p:txBody>
      </p:sp>
      <p:pic>
        <p:nvPicPr>
          <p:cNvPr id="16" name="Picture 15" descr="A graph of a line graph&#10;&#10;AI-generated content may be incorrect.">
            <a:extLst>
              <a:ext uri="{FF2B5EF4-FFF2-40B4-BE49-F238E27FC236}">
                <a16:creationId xmlns:a16="http://schemas.microsoft.com/office/drawing/2014/main" id="{3E459134-0550-6C1F-FD3A-EC6599D657C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397454" y="1164262"/>
            <a:ext cx="9615055" cy="4315523"/>
          </a:xfrm>
          <a:prstGeom prst="rect">
            <a:avLst/>
          </a:prstGeom>
        </p:spPr>
      </p:pic>
      <p:sp>
        <p:nvSpPr>
          <p:cNvPr id="17" name="TextBox 16">
            <a:extLst>
              <a:ext uri="{FF2B5EF4-FFF2-40B4-BE49-F238E27FC236}">
                <a16:creationId xmlns:a16="http://schemas.microsoft.com/office/drawing/2014/main" id="{731E04C7-D550-DDBA-D40F-36F7B90D7BDA}"/>
              </a:ext>
            </a:extLst>
          </p:cNvPr>
          <p:cNvSpPr txBox="1"/>
          <p:nvPr/>
        </p:nvSpPr>
        <p:spPr>
          <a:xfrm rot="16200000">
            <a:off x="-1451860" y="3060414"/>
            <a:ext cx="4301177" cy="523220"/>
          </a:xfrm>
          <a:prstGeom prst="rect">
            <a:avLst/>
          </a:prstGeom>
          <a:noFill/>
        </p:spPr>
        <p:txBody>
          <a:bodyPr wrap="none" rtlCol="0">
            <a:spAutoFit/>
          </a:bodyPr>
          <a:lstStyle/>
          <a:p>
            <a:pPr algn="ctr"/>
            <a:r>
              <a:rPr lang="en-US" sz="2800"/>
              <a:t>exposed minus unexposed</a:t>
            </a:r>
          </a:p>
        </p:txBody>
      </p:sp>
      <p:sp>
        <p:nvSpPr>
          <p:cNvPr id="19" name="TextBox 18">
            <a:extLst>
              <a:ext uri="{FF2B5EF4-FFF2-40B4-BE49-F238E27FC236}">
                <a16:creationId xmlns:a16="http://schemas.microsoft.com/office/drawing/2014/main" id="{3E9F7C62-2130-55E6-948C-7F881D01FCCE}"/>
              </a:ext>
            </a:extLst>
          </p:cNvPr>
          <p:cNvSpPr txBox="1"/>
          <p:nvPr/>
        </p:nvSpPr>
        <p:spPr>
          <a:xfrm>
            <a:off x="2888673" y="1164262"/>
            <a:ext cx="7135090" cy="584775"/>
          </a:xfrm>
          <a:prstGeom prst="rect">
            <a:avLst/>
          </a:prstGeom>
          <a:noFill/>
        </p:spPr>
        <p:txBody>
          <a:bodyPr wrap="square">
            <a:spAutoFit/>
          </a:bodyPr>
          <a:lstStyle/>
          <a:p>
            <a:pPr algn="ctr"/>
            <a:r>
              <a:rPr lang="en-US" sz="3200"/>
              <a:t>Employment share </a:t>
            </a:r>
          </a:p>
        </p:txBody>
      </p:sp>
      <p:sp>
        <p:nvSpPr>
          <p:cNvPr id="20" name="TextBox 19">
            <a:extLst>
              <a:ext uri="{FF2B5EF4-FFF2-40B4-BE49-F238E27FC236}">
                <a16:creationId xmlns:a16="http://schemas.microsoft.com/office/drawing/2014/main" id="{0D0A464C-F57B-35DF-B517-D1FF112E18E5}"/>
              </a:ext>
            </a:extLst>
          </p:cNvPr>
          <p:cNvSpPr txBox="1"/>
          <p:nvPr/>
        </p:nvSpPr>
        <p:spPr>
          <a:xfrm>
            <a:off x="367845" y="5693738"/>
            <a:ext cx="11657900" cy="584775"/>
          </a:xfrm>
          <a:prstGeom prst="rect">
            <a:avLst/>
          </a:prstGeom>
          <a:noFill/>
        </p:spPr>
        <p:txBody>
          <a:bodyPr wrap="square" rtlCol="0">
            <a:spAutoFit/>
          </a:bodyPr>
          <a:lstStyle/>
          <a:p>
            <a:r>
              <a:rPr lang="en-US" sz="3200"/>
              <a:t>But when you correct for other factors, the difference disappears</a:t>
            </a:r>
          </a:p>
        </p:txBody>
      </p:sp>
    </p:spTree>
    <p:extLst>
      <p:ext uri="{BB962C8B-B14F-4D97-AF65-F5344CB8AC3E}">
        <p14:creationId xmlns:p14="http://schemas.microsoft.com/office/powerpoint/2010/main" val="2427377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87760-F22B-3850-6DB9-7994F0D2EEA0}"/>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B1511065-6EB6-CAB0-0B8B-9C936062C72A}"/>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3" name="Rectangle 3">
            <a:extLst>
              <a:ext uri="{FF2B5EF4-FFF2-40B4-BE49-F238E27FC236}">
                <a16:creationId xmlns:a16="http://schemas.microsoft.com/office/drawing/2014/main" id="{23A3A8F2-FBA8-A5BB-024C-5AEBBE25B213}"/>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Labour markets</a:t>
            </a:r>
          </a:p>
        </p:txBody>
      </p:sp>
      <p:pic>
        <p:nvPicPr>
          <p:cNvPr id="4" name="Picture 2" descr="University of Oxford">
            <a:extLst>
              <a:ext uri="{FF2B5EF4-FFF2-40B4-BE49-F238E27FC236}">
                <a16:creationId xmlns:a16="http://schemas.microsoft.com/office/drawing/2014/main" id="{A7A1FC7A-5C27-EDE3-71CC-0229E7B167D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graph of negative and negative results&#10;&#10;AI-generated content may be incorrect.">
            <a:extLst>
              <a:ext uri="{FF2B5EF4-FFF2-40B4-BE49-F238E27FC236}">
                <a16:creationId xmlns:a16="http://schemas.microsoft.com/office/drawing/2014/main" id="{9C04C1D8-FC6A-E757-CEAD-0CD6FA6085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5075" y="1409123"/>
            <a:ext cx="8839777" cy="4268729"/>
          </a:xfrm>
          <a:prstGeom prst="rect">
            <a:avLst/>
          </a:prstGeom>
        </p:spPr>
      </p:pic>
      <p:sp>
        <p:nvSpPr>
          <p:cNvPr id="7" name="TextBox 6">
            <a:extLst>
              <a:ext uri="{FF2B5EF4-FFF2-40B4-BE49-F238E27FC236}">
                <a16:creationId xmlns:a16="http://schemas.microsoft.com/office/drawing/2014/main" id="{5B9D2882-B5B0-6181-CF08-EF9A25392FBF}"/>
              </a:ext>
            </a:extLst>
          </p:cNvPr>
          <p:cNvSpPr txBox="1"/>
          <p:nvPr/>
        </p:nvSpPr>
        <p:spPr>
          <a:xfrm>
            <a:off x="605599" y="5677852"/>
            <a:ext cx="10412764" cy="1077218"/>
          </a:xfrm>
          <a:prstGeom prst="rect">
            <a:avLst/>
          </a:prstGeom>
          <a:noFill/>
        </p:spPr>
        <p:txBody>
          <a:bodyPr wrap="square" rtlCol="0">
            <a:spAutoFit/>
          </a:bodyPr>
          <a:lstStyle/>
          <a:p>
            <a:r>
              <a:rPr lang="en-US" sz="3200" dirty="0" err="1"/>
              <a:t>In a survey of 6,000 senior staff, most report no impact of AI on number of employees </a:t>
            </a:r>
            <a:endParaRPr lang="en-US" sz="3200" dirty="0"/>
          </a:p>
        </p:txBody>
      </p:sp>
      <p:sp>
        <p:nvSpPr>
          <p:cNvPr id="9" name="TextBox 8">
            <a:extLst>
              <a:ext uri="{FF2B5EF4-FFF2-40B4-BE49-F238E27FC236}">
                <a16:creationId xmlns:a16="http://schemas.microsoft.com/office/drawing/2014/main" id="{A8D40546-9B17-CE77-D372-34CF83DFC001}"/>
              </a:ext>
            </a:extLst>
          </p:cNvPr>
          <p:cNvSpPr txBox="1"/>
          <p:nvPr/>
        </p:nvSpPr>
        <p:spPr>
          <a:xfrm>
            <a:off x="6328599" y="1558563"/>
            <a:ext cx="5032129" cy="1569660"/>
          </a:xfrm>
          <a:prstGeom prst="rect">
            <a:avLst/>
          </a:prstGeom>
          <a:solidFill>
            <a:schemeClr val="bg1"/>
          </a:solidFill>
        </p:spPr>
        <p:txBody>
          <a:bodyPr wrap="square">
            <a:spAutoFit/>
          </a:bodyPr>
          <a:lstStyle/>
          <a:p>
            <a:r>
              <a:rPr lang="en-US" sz="2400" i="1">
                <a:latin typeface="Times New Roman" panose="02020603050405020304" pitchFamily="18" charset="0"/>
                <a:cs typeface="Times New Roman" panose="02020603050405020304" pitchFamily="18" charset="0"/>
              </a:rPr>
              <a:t>“How has the adoption of artificial intelligence technologies affected the number of employees in your business over the past three years?” </a:t>
            </a:r>
          </a:p>
        </p:txBody>
      </p:sp>
      <p:sp>
        <p:nvSpPr>
          <p:cNvPr id="10" name="TextBox 9">
            <a:extLst>
              <a:ext uri="{FF2B5EF4-FFF2-40B4-BE49-F238E27FC236}">
                <a16:creationId xmlns:a16="http://schemas.microsoft.com/office/drawing/2014/main" id="{0DCDE7CE-CD1E-CFB9-FC20-CD7D1060D06A}"/>
              </a:ext>
            </a:extLst>
          </p:cNvPr>
          <p:cNvSpPr txBox="1"/>
          <p:nvPr/>
        </p:nvSpPr>
        <p:spPr>
          <a:xfrm>
            <a:off x="10446329" y="6396335"/>
            <a:ext cx="3844637" cy="461665"/>
          </a:xfrm>
          <a:prstGeom prst="rect">
            <a:avLst/>
          </a:prstGeom>
          <a:noFill/>
        </p:spPr>
        <p:txBody>
          <a:bodyPr wrap="square">
            <a:spAutoFit/>
          </a:bodyPr>
          <a:lstStyle/>
          <a:p>
            <a:r>
              <a:rPr lang="en-US" sz="2400"/>
              <a:t>Yotov 2026</a:t>
            </a:r>
          </a:p>
        </p:txBody>
      </p:sp>
    </p:spTree>
    <p:extLst>
      <p:ext uri="{BB962C8B-B14F-4D97-AF65-F5344CB8AC3E}">
        <p14:creationId xmlns:p14="http://schemas.microsoft.com/office/powerpoint/2010/main" val="3251450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24DD3-E890-28B0-61AB-5808A73EE122}"/>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9AC7987C-7242-47B4-43F6-A7546EE93E88}"/>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D01B8A5B-9E1E-6BD8-9447-9F29FF512208}"/>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Senior vs. junior roles</a:t>
            </a:r>
          </a:p>
        </p:txBody>
      </p:sp>
      <p:sp>
        <p:nvSpPr>
          <p:cNvPr id="5" name="TextBox 4">
            <a:extLst>
              <a:ext uri="{FF2B5EF4-FFF2-40B4-BE49-F238E27FC236}">
                <a16:creationId xmlns:a16="http://schemas.microsoft.com/office/drawing/2014/main" id="{583CE55B-1F21-BBE1-8C5B-6CEA70333152}"/>
              </a:ext>
            </a:extLst>
          </p:cNvPr>
          <p:cNvSpPr txBox="1"/>
          <p:nvPr/>
        </p:nvSpPr>
        <p:spPr>
          <a:xfrm>
            <a:off x="1025232" y="1263903"/>
            <a:ext cx="4017819" cy="523220"/>
          </a:xfrm>
          <a:prstGeom prst="rect">
            <a:avLst/>
          </a:prstGeom>
          <a:noFill/>
        </p:spPr>
        <p:txBody>
          <a:bodyPr wrap="square" rtlCol="0">
            <a:spAutoFit/>
          </a:bodyPr>
          <a:lstStyle/>
          <a:p>
            <a:r>
              <a:rPr lang="en-US" sz="2800"/>
              <a:t>total employment</a:t>
            </a:r>
          </a:p>
        </p:txBody>
      </p:sp>
      <p:sp>
        <p:nvSpPr>
          <p:cNvPr id="14" name="TextBox 13">
            <a:extLst>
              <a:ext uri="{FF2B5EF4-FFF2-40B4-BE49-F238E27FC236}">
                <a16:creationId xmlns:a16="http://schemas.microsoft.com/office/drawing/2014/main" id="{ADA4DAB9-183D-628A-A241-563C773A4B28}"/>
              </a:ext>
            </a:extLst>
          </p:cNvPr>
          <p:cNvSpPr txBox="1"/>
          <p:nvPr/>
        </p:nvSpPr>
        <p:spPr>
          <a:xfrm>
            <a:off x="10127672" y="6396335"/>
            <a:ext cx="3844637" cy="461665"/>
          </a:xfrm>
          <a:prstGeom prst="rect">
            <a:avLst/>
          </a:prstGeom>
          <a:noFill/>
        </p:spPr>
        <p:txBody>
          <a:bodyPr wrap="square">
            <a:spAutoFit/>
          </a:bodyPr>
          <a:lstStyle/>
          <a:p>
            <a:r>
              <a:rPr lang="en-US" sz="2400"/>
              <a:t>Chandar 2026</a:t>
            </a:r>
          </a:p>
        </p:txBody>
      </p:sp>
      <p:sp>
        <p:nvSpPr>
          <p:cNvPr id="15" name="TextBox 14">
            <a:extLst>
              <a:ext uri="{FF2B5EF4-FFF2-40B4-BE49-F238E27FC236}">
                <a16:creationId xmlns:a16="http://schemas.microsoft.com/office/drawing/2014/main" id="{66F0AAB5-59F3-E19E-C9F6-56F836F121AF}"/>
              </a:ext>
            </a:extLst>
          </p:cNvPr>
          <p:cNvSpPr txBox="1"/>
          <p:nvPr/>
        </p:nvSpPr>
        <p:spPr>
          <a:xfrm>
            <a:off x="399886" y="5603443"/>
            <a:ext cx="10412764" cy="1077218"/>
          </a:xfrm>
          <a:prstGeom prst="rect">
            <a:avLst/>
          </a:prstGeom>
          <a:noFill/>
        </p:spPr>
        <p:txBody>
          <a:bodyPr wrap="square" rtlCol="0">
            <a:spAutoFit/>
          </a:bodyPr>
          <a:lstStyle/>
          <a:p>
            <a:r>
              <a:rPr lang="en-US" sz="3200" dirty="0" err="1"/>
              <a:t>AI impact on total employment is negative for junior roles and positive for senior roles (with no overall net effect)</a:t>
            </a:r>
            <a:endParaRPr lang="en-US" sz="3200" dirty="0"/>
          </a:p>
        </p:txBody>
      </p:sp>
      <p:pic>
        <p:nvPicPr>
          <p:cNvPr id="23" name="Picture 22" descr="A graph showing the number of the year&#10;&#10;AI-generated content may be incorrect.">
            <a:extLst>
              <a:ext uri="{FF2B5EF4-FFF2-40B4-BE49-F238E27FC236}">
                <a16:creationId xmlns:a16="http://schemas.microsoft.com/office/drawing/2014/main" id="{C4FBC1DA-6ACE-D17F-6124-D57B637698E0}"/>
              </a:ext>
            </a:extLst>
          </p:cNvPr>
          <p:cNvPicPr>
            <a:picLocks noChangeAspect="1"/>
          </p:cNvPicPr>
          <p:nvPr/>
        </p:nvPicPr>
        <p:blipFill>
          <a:blip r:embed="rId3"/>
          <a:stretch>
            <a:fillRect/>
          </a:stretch>
        </p:blipFill>
        <p:spPr>
          <a:xfrm>
            <a:off x="28562" y="1870353"/>
            <a:ext cx="4241251" cy="2868009"/>
          </a:xfrm>
          <a:prstGeom prst="rect">
            <a:avLst/>
          </a:prstGeom>
        </p:spPr>
      </p:pic>
      <p:grpSp>
        <p:nvGrpSpPr>
          <p:cNvPr id="29" name="Group 28">
            <a:extLst>
              <a:ext uri="{FF2B5EF4-FFF2-40B4-BE49-F238E27FC236}">
                <a16:creationId xmlns:a16="http://schemas.microsoft.com/office/drawing/2014/main" id="{F52EA77A-3F2F-30FC-F64F-D600A8F8B901}"/>
              </a:ext>
            </a:extLst>
          </p:cNvPr>
          <p:cNvGrpSpPr/>
          <p:nvPr/>
        </p:nvGrpSpPr>
        <p:grpSpPr>
          <a:xfrm>
            <a:off x="8129154" y="1263903"/>
            <a:ext cx="4298369" cy="3463465"/>
            <a:chOff x="8129154" y="1360887"/>
            <a:chExt cx="4298369" cy="3463465"/>
          </a:xfrm>
        </p:grpSpPr>
        <p:sp>
          <p:nvSpPr>
            <p:cNvPr id="11" name="TextBox 10">
              <a:extLst>
                <a:ext uri="{FF2B5EF4-FFF2-40B4-BE49-F238E27FC236}">
                  <a16:creationId xmlns:a16="http://schemas.microsoft.com/office/drawing/2014/main" id="{235DFC61-81A8-2DE0-FB79-114937892C02}"/>
                </a:ext>
              </a:extLst>
            </p:cNvPr>
            <p:cNvSpPr txBox="1"/>
            <p:nvPr/>
          </p:nvSpPr>
          <p:spPr>
            <a:xfrm>
              <a:off x="8409704" y="1360887"/>
              <a:ext cx="4017819" cy="523220"/>
            </a:xfrm>
            <a:prstGeom prst="rect">
              <a:avLst/>
            </a:prstGeom>
            <a:noFill/>
          </p:spPr>
          <p:txBody>
            <a:bodyPr wrap="square" rtlCol="0">
              <a:spAutoFit/>
            </a:bodyPr>
            <a:lstStyle/>
            <a:p>
              <a:r>
                <a:rPr lang="en-US" sz="2800"/>
                <a:t>senior employment</a:t>
              </a:r>
            </a:p>
          </p:txBody>
        </p:sp>
        <p:pic>
          <p:nvPicPr>
            <p:cNvPr id="25" name="Picture 24" descr="A graph with blue lines and numbers&#10;&#10;AI-generated content may be incorrect.">
              <a:extLst>
                <a:ext uri="{FF2B5EF4-FFF2-40B4-BE49-F238E27FC236}">
                  <a16:creationId xmlns:a16="http://schemas.microsoft.com/office/drawing/2014/main" id="{44360643-A6CE-D4FC-029C-B669BE7A8075}"/>
                </a:ext>
              </a:extLst>
            </p:cNvPr>
            <p:cNvPicPr>
              <a:picLocks noChangeAspect="1"/>
            </p:cNvPicPr>
            <p:nvPr/>
          </p:nvPicPr>
          <p:blipFill>
            <a:blip r:embed="rId4" cstate="screen">
              <a:extLst>
                <a:ext uri="{28A0092B-C50C-407E-A947-70E740481C1C}">
                  <a14:useLocalDpi xmlns:a14="http://schemas.microsoft.com/office/drawing/2010/main"/>
                </a:ext>
              </a:extLst>
            </a:blip>
            <a:srcRect l="9610"/>
            <a:stretch>
              <a:fillRect/>
            </a:stretch>
          </p:blipFill>
          <p:spPr>
            <a:xfrm>
              <a:off x="8129154" y="1883427"/>
              <a:ext cx="3844637" cy="2940925"/>
            </a:xfrm>
            <a:prstGeom prst="rect">
              <a:avLst/>
            </a:prstGeom>
          </p:spPr>
        </p:pic>
      </p:grpSp>
      <p:grpSp>
        <p:nvGrpSpPr>
          <p:cNvPr id="28" name="Group 27">
            <a:extLst>
              <a:ext uri="{FF2B5EF4-FFF2-40B4-BE49-F238E27FC236}">
                <a16:creationId xmlns:a16="http://schemas.microsoft.com/office/drawing/2014/main" id="{86D36DFD-557E-D88F-E1BA-6C22A582E1CC}"/>
              </a:ext>
            </a:extLst>
          </p:cNvPr>
          <p:cNvGrpSpPr/>
          <p:nvPr/>
        </p:nvGrpSpPr>
        <p:grpSpPr>
          <a:xfrm>
            <a:off x="4078423" y="1263903"/>
            <a:ext cx="4733064" cy="3571443"/>
            <a:chOff x="4078423" y="1360887"/>
            <a:chExt cx="4733064" cy="3571443"/>
          </a:xfrm>
        </p:grpSpPr>
        <p:sp>
          <p:nvSpPr>
            <p:cNvPr id="10" name="TextBox 9">
              <a:extLst>
                <a:ext uri="{FF2B5EF4-FFF2-40B4-BE49-F238E27FC236}">
                  <a16:creationId xmlns:a16="http://schemas.microsoft.com/office/drawing/2014/main" id="{D3DF5810-65E1-0970-D04B-A76F9118461B}"/>
                </a:ext>
              </a:extLst>
            </p:cNvPr>
            <p:cNvSpPr txBox="1"/>
            <p:nvPr/>
          </p:nvSpPr>
          <p:spPr>
            <a:xfrm>
              <a:off x="4793668" y="1360887"/>
              <a:ext cx="4017819" cy="523220"/>
            </a:xfrm>
            <a:prstGeom prst="rect">
              <a:avLst/>
            </a:prstGeom>
            <a:noFill/>
          </p:spPr>
          <p:txBody>
            <a:bodyPr wrap="square" rtlCol="0">
              <a:spAutoFit/>
            </a:bodyPr>
            <a:lstStyle/>
            <a:p>
              <a:r>
                <a:rPr lang="en-US" sz="2800"/>
                <a:t>junior employment</a:t>
              </a:r>
            </a:p>
          </p:txBody>
        </p:sp>
        <p:pic>
          <p:nvPicPr>
            <p:cNvPr id="27" name="Picture 26" descr="A graph with blue lines and numbers&#10;&#10;AI-generated content may be incorrect.">
              <a:extLst>
                <a:ext uri="{FF2B5EF4-FFF2-40B4-BE49-F238E27FC236}">
                  <a16:creationId xmlns:a16="http://schemas.microsoft.com/office/drawing/2014/main" id="{617A6528-4F33-9569-E566-F73D820EAAB4}"/>
                </a:ext>
              </a:extLst>
            </p:cNvPr>
            <p:cNvPicPr>
              <a:picLocks noChangeAspect="1"/>
            </p:cNvPicPr>
            <p:nvPr/>
          </p:nvPicPr>
          <p:blipFill>
            <a:blip r:embed="rId5" cstate="screen">
              <a:extLst>
                <a:ext uri="{28A0092B-C50C-407E-A947-70E740481C1C}">
                  <a14:useLocalDpi xmlns:a14="http://schemas.microsoft.com/office/drawing/2010/main"/>
                </a:ext>
              </a:extLst>
            </a:blip>
            <a:srcRect l="8301"/>
            <a:stretch>
              <a:fillRect/>
            </a:stretch>
          </p:blipFill>
          <p:spPr>
            <a:xfrm>
              <a:off x="4078423" y="1894184"/>
              <a:ext cx="3844638" cy="3038146"/>
            </a:xfrm>
            <a:prstGeom prst="rect">
              <a:avLst/>
            </a:prstGeom>
          </p:spPr>
        </p:pic>
      </p:grpSp>
      <p:sp>
        <p:nvSpPr>
          <p:cNvPr id="31" name="TextBox 30">
            <a:extLst>
              <a:ext uri="{FF2B5EF4-FFF2-40B4-BE49-F238E27FC236}">
                <a16:creationId xmlns:a16="http://schemas.microsoft.com/office/drawing/2014/main" id="{90C28372-C439-B7FF-65FE-8AB3E9926BC2}"/>
              </a:ext>
            </a:extLst>
          </p:cNvPr>
          <p:cNvSpPr txBox="1"/>
          <p:nvPr/>
        </p:nvSpPr>
        <p:spPr>
          <a:xfrm>
            <a:off x="399886" y="4938089"/>
            <a:ext cx="9226714" cy="584775"/>
          </a:xfrm>
          <a:prstGeom prst="rect">
            <a:avLst/>
          </a:prstGeom>
          <a:noFill/>
        </p:spPr>
        <p:txBody>
          <a:bodyPr wrap="square">
            <a:spAutoFit/>
          </a:bodyPr>
          <a:lstStyle/>
          <a:p>
            <a:r>
              <a:rPr lang="en-US" sz="3200" dirty="0" err="1"/>
              <a:t>Analysis of 1.25B job postings worldwide</a:t>
            </a:r>
          </a:p>
        </p:txBody>
      </p:sp>
    </p:spTree>
    <p:extLst>
      <p:ext uri="{BB962C8B-B14F-4D97-AF65-F5344CB8AC3E}">
        <p14:creationId xmlns:p14="http://schemas.microsoft.com/office/powerpoint/2010/main" val="357284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1FD9B-0D29-3AF4-F9B5-A03980F0F686}"/>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31DEFC00-CECD-2FDA-F17E-B64E9EDED019}"/>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0501F160-BFF1-5F43-FB52-4D0258F12AEA}"/>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Outlook</a:t>
            </a:r>
          </a:p>
        </p:txBody>
      </p:sp>
      <p:pic>
        <p:nvPicPr>
          <p:cNvPr id="3" name="Picture 2" descr="A diagram of a diagram&#10;&#10;AI-generated content may be incorrect.">
            <a:extLst>
              <a:ext uri="{FF2B5EF4-FFF2-40B4-BE49-F238E27FC236}">
                <a16:creationId xmlns:a16="http://schemas.microsoft.com/office/drawing/2014/main" id="{7A5260EE-C309-D9F8-98D6-92B2C988C8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2224" y="1164636"/>
            <a:ext cx="6417066" cy="5600974"/>
          </a:xfrm>
          <a:prstGeom prst="rect">
            <a:avLst/>
          </a:prstGeom>
        </p:spPr>
      </p:pic>
      <p:sp>
        <p:nvSpPr>
          <p:cNvPr id="6" name="TextBox 5">
            <a:extLst>
              <a:ext uri="{FF2B5EF4-FFF2-40B4-BE49-F238E27FC236}">
                <a16:creationId xmlns:a16="http://schemas.microsoft.com/office/drawing/2014/main" id="{1B6D29CD-9B06-5CD0-CDB8-022BED6EB4AA}"/>
              </a:ext>
            </a:extLst>
          </p:cNvPr>
          <p:cNvSpPr txBox="1"/>
          <p:nvPr/>
        </p:nvSpPr>
        <p:spPr>
          <a:xfrm>
            <a:off x="6053576" y="6396334"/>
            <a:ext cx="6196084" cy="461665"/>
          </a:xfrm>
          <a:prstGeom prst="rect">
            <a:avLst/>
          </a:prstGeom>
          <a:noFill/>
        </p:spPr>
        <p:txBody>
          <a:bodyPr wrap="square">
            <a:spAutoFit/>
          </a:bodyPr>
          <a:lstStyle/>
          <a:p>
            <a:pPr algn="r"/>
            <a:r>
              <a:rPr lang="en-US" sz="2400"/>
              <a:t>Massenkoff &amp; McCrory 2026</a:t>
            </a:r>
          </a:p>
        </p:txBody>
      </p:sp>
      <p:sp>
        <p:nvSpPr>
          <p:cNvPr id="7" name="TextBox 6">
            <a:extLst>
              <a:ext uri="{FF2B5EF4-FFF2-40B4-BE49-F238E27FC236}">
                <a16:creationId xmlns:a16="http://schemas.microsoft.com/office/drawing/2014/main" id="{33D419BC-BD08-A9DA-D0BA-4ECC7B4D9CCF}"/>
              </a:ext>
            </a:extLst>
          </p:cNvPr>
          <p:cNvSpPr txBox="1"/>
          <p:nvPr/>
        </p:nvSpPr>
        <p:spPr>
          <a:xfrm>
            <a:off x="7298537" y="1413063"/>
            <a:ext cx="4541239" cy="4031873"/>
          </a:xfrm>
          <a:prstGeom prst="rect">
            <a:avLst/>
          </a:prstGeom>
          <a:noFill/>
        </p:spPr>
        <p:txBody>
          <a:bodyPr wrap="square" rtlCol="0">
            <a:spAutoFit/>
          </a:bodyPr>
          <a:lstStyle/>
          <a:p>
            <a:r>
              <a:rPr lang="en-US" sz="3200"/>
              <a:t>It seems likely that AI will have a very significant impact on labour markets</a:t>
            </a:r>
          </a:p>
          <a:p>
            <a:endParaRPr lang="en-US" sz="3200"/>
          </a:p>
          <a:p>
            <a:r>
              <a:rPr lang="en-US" sz="3200"/>
              <a:t>But it is still unclear whether it will replace or augment human roles</a:t>
            </a:r>
          </a:p>
        </p:txBody>
      </p:sp>
    </p:spTree>
    <p:extLst>
      <p:ext uri="{BB962C8B-B14F-4D97-AF65-F5344CB8AC3E}">
        <p14:creationId xmlns:p14="http://schemas.microsoft.com/office/powerpoint/2010/main" val="396356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5E72-A740-C07B-E232-F71A3E99E3E1}"/>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2011DB4C-9BC6-7207-4483-ED846654026B}"/>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 name="Rectangle 3">
            <a:extLst>
              <a:ext uri="{FF2B5EF4-FFF2-40B4-BE49-F238E27FC236}">
                <a16:creationId xmlns:a16="http://schemas.microsoft.com/office/drawing/2014/main" id="{5DFAE7FC-5CB2-93D2-3993-6CEF479FF5B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Structure</a:t>
            </a:r>
          </a:p>
        </p:txBody>
      </p:sp>
      <p:pic>
        <p:nvPicPr>
          <p:cNvPr id="16" name="Picture 2" descr="University of Oxford">
            <a:extLst>
              <a:ext uri="{FF2B5EF4-FFF2-40B4-BE49-F238E27FC236}">
                <a16:creationId xmlns:a16="http://schemas.microsoft.com/office/drawing/2014/main" id="{8ED5DFF2-CC96-5901-93A6-E9E093D5317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78E220FE-F889-8CFC-D629-CC02A1D00AAE}"/>
              </a:ext>
            </a:extLst>
          </p:cNvPr>
          <p:cNvGrpSpPr/>
          <p:nvPr/>
        </p:nvGrpSpPr>
        <p:grpSpPr>
          <a:xfrm>
            <a:off x="794122" y="1168147"/>
            <a:ext cx="11857937" cy="1126587"/>
            <a:chOff x="794122" y="1168147"/>
            <a:chExt cx="11857937" cy="1126587"/>
          </a:xfrm>
        </p:grpSpPr>
        <p:sp>
          <p:nvSpPr>
            <p:cNvPr id="2" name="TextBox 1">
              <a:extLst>
                <a:ext uri="{FF2B5EF4-FFF2-40B4-BE49-F238E27FC236}">
                  <a16:creationId xmlns:a16="http://schemas.microsoft.com/office/drawing/2014/main" id="{C775CCB7-9B01-122A-996D-74366EF043CD}"/>
                </a:ext>
              </a:extLst>
            </p:cNvPr>
            <p:cNvSpPr txBox="1"/>
            <p:nvPr/>
          </p:nvSpPr>
          <p:spPr>
            <a:xfrm>
              <a:off x="2088611" y="1450355"/>
              <a:ext cx="10563448" cy="646331"/>
            </a:xfrm>
            <a:prstGeom prst="rect">
              <a:avLst/>
            </a:prstGeom>
            <a:noFill/>
          </p:spPr>
          <p:txBody>
            <a:bodyPr wrap="square" rtlCol="0">
              <a:spAutoFit/>
            </a:bodyPr>
            <a:lstStyle/>
            <a:p>
              <a:r>
                <a:rPr lang="en-US" sz="3600"/>
                <a:t>AI and labour markets</a:t>
              </a:r>
            </a:p>
          </p:txBody>
        </p:sp>
        <p:pic>
          <p:nvPicPr>
            <p:cNvPr id="29" name="Picture 28" descr="A blue and orange briefcase with a white chip on it&#10;&#10;AI-generated content may be incorrect.">
              <a:extLst>
                <a:ext uri="{FF2B5EF4-FFF2-40B4-BE49-F238E27FC236}">
                  <a16:creationId xmlns:a16="http://schemas.microsoft.com/office/drawing/2014/main" id="{24266CC9-5C6A-1B53-FE2F-86C230E99D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4122" y="1168147"/>
              <a:ext cx="1126587" cy="1126587"/>
            </a:xfrm>
            <a:prstGeom prst="rect">
              <a:avLst/>
            </a:prstGeom>
          </p:spPr>
        </p:pic>
      </p:grpSp>
      <p:grpSp>
        <p:nvGrpSpPr>
          <p:cNvPr id="11" name="Group 10">
            <a:extLst>
              <a:ext uri="{FF2B5EF4-FFF2-40B4-BE49-F238E27FC236}">
                <a16:creationId xmlns:a16="http://schemas.microsoft.com/office/drawing/2014/main" id="{34EA03E4-0B9E-D2DE-B37E-5F05CA82F3E4}"/>
              </a:ext>
            </a:extLst>
          </p:cNvPr>
          <p:cNvGrpSpPr/>
          <p:nvPr/>
        </p:nvGrpSpPr>
        <p:grpSpPr>
          <a:xfrm>
            <a:off x="794122" y="2559431"/>
            <a:ext cx="11857937" cy="1126587"/>
            <a:chOff x="794122" y="2180806"/>
            <a:chExt cx="11857937" cy="1126587"/>
          </a:xfrm>
        </p:grpSpPr>
        <p:sp>
          <p:nvSpPr>
            <p:cNvPr id="3" name="TextBox 2">
              <a:extLst>
                <a:ext uri="{FF2B5EF4-FFF2-40B4-BE49-F238E27FC236}">
                  <a16:creationId xmlns:a16="http://schemas.microsoft.com/office/drawing/2014/main" id="{404E7D0A-AB75-4EF6-D6D4-F745763DFFBE}"/>
                </a:ext>
              </a:extLst>
            </p:cNvPr>
            <p:cNvSpPr txBox="1"/>
            <p:nvPr/>
          </p:nvSpPr>
          <p:spPr>
            <a:xfrm>
              <a:off x="2088611" y="2527547"/>
              <a:ext cx="10563448" cy="646331"/>
            </a:xfrm>
            <a:prstGeom prst="rect">
              <a:avLst/>
            </a:prstGeom>
            <a:noFill/>
          </p:spPr>
          <p:txBody>
            <a:bodyPr wrap="square" rtlCol="0">
              <a:spAutoFit/>
            </a:bodyPr>
            <a:lstStyle/>
            <a:p>
              <a:r>
                <a:rPr lang="en-US" sz="3600"/>
                <a:t>AI and democracy / geopolitics</a:t>
              </a:r>
            </a:p>
          </p:txBody>
        </p:sp>
        <p:pic>
          <p:nvPicPr>
            <p:cNvPr id="31" name="Picture 30">
              <a:extLst>
                <a:ext uri="{FF2B5EF4-FFF2-40B4-BE49-F238E27FC236}">
                  <a16:creationId xmlns:a16="http://schemas.microsoft.com/office/drawing/2014/main" id="{5300A030-55C8-9934-02EF-B46FFF6125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122" y="2180806"/>
              <a:ext cx="1126587" cy="1126587"/>
            </a:xfrm>
            <a:prstGeom prst="rect">
              <a:avLst/>
            </a:prstGeom>
          </p:spPr>
        </p:pic>
      </p:grpSp>
      <p:grpSp>
        <p:nvGrpSpPr>
          <p:cNvPr id="12" name="Group 11">
            <a:extLst>
              <a:ext uri="{FF2B5EF4-FFF2-40B4-BE49-F238E27FC236}">
                <a16:creationId xmlns:a16="http://schemas.microsoft.com/office/drawing/2014/main" id="{12708360-E7EE-2F14-BE3F-6B0CAE4E31E6}"/>
              </a:ext>
            </a:extLst>
          </p:cNvPr>
          <p:cNvGrpSpPr/>
          <p:nvPr/>
        </p:nvGrpSpPr>
        <p:grpSpPr>
          <a:xfrm>
            <a:off x="794122" y="3950715"/>
            <a:ext cx="11857937" cy="1126587"/>
            <a:chOff x="794122" y="3276595"/>
            <a:chExt cx="11857937" cy="1126587"/>
          </a:xfrm>
        </p:grpSpPr>
        <p:sp>
          <p:nvSpPr>
            <p:cNvPr id="6" name="TextBox 5">
              <a:extLst>
                <a:ext uri="{FF2B5EF4-FFF2-40B4-BE49-F238E27FC236}">
                  <a16:creationId xmlns:a16="http://schemas.microsoft.com/office/drawing/2014/main" id="{DAA44DC2-D988-39FB-9C9A-051D74750BC0}"/>
                </a:ext>
              </a:extLst>
            </p:cNvPr>
            <p:cNvSpPr txBox="1"/>
            <p:nvPr/>
          </p:nvSpPr>
          <p:spPr>
            <a:xfrm>
              <a:off x="2088611" y="3604739"/>
              <a:ext cx="10563448" cy="646331"/>
            </a:xfrm>
            <a:prstGeom prst="rect">
              <a:avLst/>
            </a:prstGeom>
            <a:noFill/>
          </p:spPr>
          <p:txBody>
            <a:bodyPr wrap="square" rtlCol="0">
              <a:spAutoFit/>
            </a:bodyPr>
            <a:lstStyle/>
            <a:p>
              <a:r>
                <a:rPr lang="en-US" sz="3600"/>
                <a:t>AI and sustainability</a:t>
              </a:r>
            </a:p>
          </p:txBody>
        </p:sp>
        <p:pic>
          <p:nvPicPr>
            <p:cNvPr id="33" name="Picture 32" descr="A blue and green earth with a leaf on top&#10;&#10;AI-generated content may be incorrect.">
              <a:extLst>
                <a:ext uri="{FF2B5EF4-FFF2-40B4-BE49-F238E27FC236}">
                  <a16:creationId xmlns:a16="http://schemas.microsoft.com/office/drawing/2014/main" id="{D1AF90BA-4E43-D443-AEAE-B1C77476BE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4122" y="3276595"/>
              <a:ext cx="1126587" cy="1126587"/>
            </a:xfrm>
            <a:prstGeom prst="rect">
              <a:avLst/>
            </a:prstGeom>
          </p:spPr>
        </p:pic>
      </p:grpSp>
      <p:grpSp>
        <p:nvGrpSpPr>
          <p:cNvPr id="13" name="Group 12">
            <a:extLst>
              <a:ext uri="{FF2B5EF4-FFF2-40B4-BE49-F238E27FC236}">
                <a16:creationId xmlns:a16="http://schemas.microsoft.com/office/drawing/2014/main" id="{A24D5359-27C2-329E-A68F-BB0518CC224A}"/>
              </a:ext>
            </a:extLst>
          </p:cNvPr>
          <p:cNvGrpSpPr/>
          <p:nvPr/>
        </p:nvGrpSpPr>
        <p:grpSpPr>
          <a:xfrm>
            <a:off x="794122" y="5341999"/>
            <a:ext cx="11857937" cy="1126587"/>
            <a:chOff x="794122" y="5341999"/>
            <a:chExt cx="11857937" cy="1126587"/>
          </a:xfrm>
        </p:grpSpPr>
        <p:sp>
          <p:nvSpPr>
            <p:cNvPr id="7" name="TextBox 6">
              <a:extLst>
                <a:ext uri="{FF2B5EF4-FFF2-40B4-BE49-F238E27FC236}">
                  <a16:creationId xmlns:a16="http://schemas.microsoft.com/office/drawing/2014/main" id="{1C0FC8A4-B72E-4303-FFA4-A7413B466F9B}"/>
                </a:ext>
              </a:extLst>
            </p:cNvPr>
            <p:cNvSpPr txBox="1"/>
            <p:nvPr/>
          </p:nvSpPr>
          <p:spPr>
            <a:xfrm>
              <a:off x="2088611" y="5609981"/>
              <a:ext cx="10563448" cy="646331"/>
            </a:xfrm>
            <a:prstGeom prst="rect">
              <a:avLst/>
            </a:prstGeom>
            <a:noFill/>
          </p:spPr>
          <p:txBody>
            <a:bodyPr wrap="square" rtlCol="0">
              <a:spAutoFit/>
            </a:bodyPr>
            <a:lstStyle/>
            <a:p>
              <a:r>
                <a:rPr lang="en-US" sz="3600"/>
                <a:t>AI and the social fabric</a:t>
              </a:r>
            </a:p>
          </p:txBody>
        </p:sp>
        <p:pic>
          <p:nvPicPr>
            <p:cNvPr id="35" name="Picture 34" descr="A group of people with a chip&#10;&#10;AI-generated content may be incorrect.">
              <a:extLst>
                <a:ext uri="{FF2B5EF4-FFF2-40B4-BE49-F238E27FC236}">
                  <a16:creationId xmlns:a16="http://schemas.microsoft.com/office/drawing/2014/main" id="{44BF86D2-6212-C370-F812-0FD9F53379B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4122" y="5341999"/>
              <a:ext cx="1126587" cy="1126587"/>
            </a:xfrm>
            <a:prstGeom prst="rect">
              <a:avLst/>
            </a:prstGeom>
          </p:spPr>
        </p:pic>
      </p:grpSp>
      <p:sp>
        <p:nvSpPr>
          <p:cNvPr id="14" name="Rectangle 13">
            <a:extLst>
              <a:ext uri="{FF2B5EF4-FFF2-40B4-BE49-F238E27FC236}">
                <a16:creationId xmlns:a16="http://schemas.microsoft.com/office/drawing/2014/main" id="{639F17A6-FFCF-EF64-FDA0-B5ACD9DDBA76}"/>
              </a:ext>
            </a:extLst>
          </p:cNvPr>
          <p:cNvSpPr/>
          <p:nvPr/>
        </p:nvSpPr>
        <p:spPr>
          <a:xfrm>
            <a:off x="377843" y="1296643"/>
            <a:ext cx="8898673" cy="1107120"/>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E7B2B65-3B41-B196-62F3-E134AF6483DB}"/>
              </a:ext>
            </a:extLst>
          </p:cNvPr>
          <p:cNvSpPr/>
          <p:nvPr/>
        </p:nvSpPr>
        <p:spPr>
          <a:xfrm>
            <a:off x="539342" y="3863840"/>
            <a:ext cx="8898673" cy="2796267"/>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5205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29B7-8BBB-386D-7752-0DD338DB24EE}"/>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01E4DEA4-FD9A-2D82-425A-6F2335026C0A}"/>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5947B559-61FD-2F15-42CF-D7873386C629}"/>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Democracy</a:t>
            </a:r>
          </a:p>
        </p:txBody>
      </p:sp>
      <p:grpSp>
        <p:nvGrpSpPr>
          <p:cNvPr id="7" name="Group 6">
            <a:extLst>
              <a:ext uri="{FF2B5EF4-FFF2-40B4-BE49-F238E27FC236}">
                <a16:creationId xmlns:a16="http://schemas.microsoft.com/office/drawing/2014/main" id="{17958058-2709-BAAF-C666-2509C75BAE89}"/>
              </a:ext>
            </a:extLst>
          </p:cNvPr>
          <p:cNvGrpSpPr/>
          <p:nvPr/>
        </p:nvGrpSpPr>
        <p:grpSpPr>
          <a:xfrm>
            <a:off x="305647" y="1204175"/>
            <a:ext cx="7655543" cy="4950965"/>
            <a:chOff x="496715" y="1062619"/>
            <a:chExt cx="4175646" cy="2911607"/>
          </a:xfrm>
        </p:grpSpPr>
        <p:pic>
          <p:nvPicPr>
            <p:cNvPr id="3076" name="Picture 4" descr="Never summon a power you can't control': Yuval Noah Harari ...">
              <a:extLst>
                <a:ext uri="{FF2B5EF4-FFF2-40B4-BE49-F238E27FC236}">
                  <a16:creationId xmlns:a16="http://schemas.microsoft.com/office/drawing/2014/main" id="{FC46761F-5270-A2BD-BB4A-2C09C2BD516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496715" y="1463952"/>
              <a:ext cx="4175646" cy="25102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Never summon a power you can't control': Yuval Noah Harari ...">
              <a:extLst>
                <a:ext uri="{FF2B5EF4-FFF2-40B4-BE49-F238E27FC236}">
                  <a16:creationId xmlns:a16="http://schemas.microsoft.com/office/drawing/2014/main" id="{442C3BB5-ACA7-F6AE-A773-D4F6821BADF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flipH="1">
              <a:off x="496715" y="1062619"/>
              <a:ext cx="4175646" cy="4013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45D389C-928C-F9D1-DFB4-D7101866D229}"/>
                </a:ext>
              </a:extLst>
            </p:cNvPr>
            <p:cNvSpPr txBox="1"/>
            <p:nvPr/>
          </p:nvSpPr>
          <p:spPr>
            <a:xfrm>
              <a:off x="2138906" y="1135891"/>
              <a:ext cx="2262990" cy="705900"/>
            </a:xfrm>
            <a:prstGeom prst="rect">
              <a:avLst/>
            </a:prstGeom>
            <a:noFill/>
          </p:spPr>
          <p:txBody>
            <a:bodyPr wrap="square" rtlCol="0">
              <a:spAutoFit/>
            </a:bodyPr>
            <a:lstStyle/>
            <a:p>
              <a:r>
                <a:rPr lang="en-US" sz="3600"/>
                <a:t>Noah Yuval Harari –</a:t>
              </a:r>
            </a:p>
            <a:p>
              <a:r>
                <a:rPr lang="en-US" sz="3600"/>
                <a:t> “AI favours tyranny”</a:t>
              </a:r>
            </a:p>
          </p:txBody>
        </p:sp>
      </p:grpSp>
      <p:sp>
        <p:nvSpPr>
          <p:cNvPr id="10" name="TextBox 9">
            <a:extLst>
              <a:ext uri="{FF2B5EF4-FFF2-40B4-BE49-F238E27FC236}">
                <a16:creationId xmlns:a16="http://schemas.microsoft.com/office/drawing/2014/main" id="{D649D2FA-276C-6B6B-D989-8DAEDA7C5027}"/>
              </a:ext>
            </a:extLst>
          </p:cNvPr>
          <p:cNvSpPr txBox="1"/>
          <p:nvPr/>
        </p:nvSpPr>
        <p:spPr>
          <a:xfrm>
            <a:off x="8447963" y="1204175"/>
            <a:ext cx="3630306" cy="4031873"/>
          </a:xfrm>
          <a:prstGeom prst="rect">
            <a:avLst/>
          </a:prstGeom>
          <a:noFill/>
        </p:spPr>
        <p:txBody>
          <a:bodyPr wrap="square" rtlCol="0">
            <a:spAutoFit/>
          </a:bodyPr>
          <a:lstStyle/>
          <a:p>
            <a:r>
              <a:rPr lang="en-US" sz="3200"/>
              <a:t>Authoritarian states rely on centralised bureauracies</a:t>
            </a:r>
          </a:p>
          <a:p>
            <a:endParaRPr lang="en-US" sz="3200"/>
          </a:p>
          <a:p>
            <a:r>
              <a:rPr lang="en-US" sz="3200"/>
              <a:t>AI allows states ever greater control over their citizens</a:t>
            </a:r>
          </a:p>
        </p:txBody>
      </p:sp>
    </p:spTree>
    <p:extLst>
      <p:ext uri="{BB962C8B-B14F-4D97-AF65-F5344CB8AC3E}">
        <p14:creationId xmlns:p14="http://schemas.microsoft.com/office/powerpoint/2010/main" val="2051040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76F31-5C4D-A150-3B41-6EF4B1894B6D}"/>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064CB0C5-C9D1-5002-C70E-7155ED19FDB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A431B65C-6B98-9821-653F-C6962ABEEF5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The surveillance state</a:t>
            </a:r>
          </a:p>
        </p:txBody>
      </p:sp>
      <p:pic>
        <p:nvPicPr>
          <p:cNvPr id="5122" name="Picture 2" descr="A checkpoint in Turpan, Xinjiang. Some of Xinjiang’s checkpoints are equipped with special machines that, in addition to recognizing people through their ID cards or facial recognition, are also vacuuming up people’s identifying information from their ">
            <a:extLst>
              <a:ext uri="{FF2B5EF4-FFF2-40B4-BE49-F238E27FC236}">
                <a16:creationId xmlns:a16="http://schemas.microsoft.com/office/drawing/2014/main" id="{2EE706E7-C85C-1493-351A-3FFC3CAA0B6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394410" y="1115702"/>
            <a:ext cx="2827671" cy="18685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6DA43A8-A8C4-30AC-8B30-4D725AAA3607}"/>
              </a:ext>
            </a:extLst>
          </p:cNvPr>
          <p:cNvSpPr txBox="1"/>
          <p:nvPr/>
        </p:nvSpPr>
        <p:spPr>
          <a:xfrm>
            <a:off x="3662149" y="1252181"/>
            <a:ext cx="8529851" cy="1077218"/>
          </a:xfrm>
          <a:prstGeom prst="rect">
            <a:avLst/>
          </a:prstGeom>
          <a:noFill/>
        </p:spPr>
        <p:txBody>
          <a:bodyPr wrap="square" rtlCol="0">
            <a:spAutoFit/>
          </a:bodyPr>
          <a:lstStyle/>
          <a:p>
            <a:r>
              <a:rPr lang="en-US" sz="3200"/>
              <a:t>Data is automatically extracted from mobile devices and processed with AI</a:t>
            </a:r>
          </a:p>
        </p:txBody>
      </p:sp>
      <p:sp>
        <p:nvSpPr>
          <p:cNvPr id="9" name="TextBox 8">
            <a:extLst>
              <a:ext uri="{FF2B5EF4-FFF2-40B4-BE49-F238E27FC236}">
                <a16:creationId xmlns:a16="http://schemas.microsoft.com/office/drawing/2014/main" id="{2A87FFA9-2EFB-FAC5-5853-8BEFD5F14CC7}"/>
              </a:ext>
            </a:extLst>
          </p:cNvPr>
          <p:cNvSpPr txBox="1"/>
          <p:nvPr/>
        </p:nvSpPr>
        <p:spPr>
          <a:xfrm>
            <a:off x="394410" y="2337922"/>
            <a:ext cx="3017530" cy="646331"/>
          </a:xfrm>
          <a:prstGeom prst="rect">
            <a:avLst/>
          </a:prstGeom>
          <a:noFill/>
        </p:spPr>
        <p:txBody>
          <a:bodyPr wrap="square">
            <a:spAutoFit/>
          </a:bodyPr>
          <a:lstStyle/>
          <a:p>
            <a:r>
              <a:rPr lang="en-US" sz="1800">
                <a:solidFill>
                  <a:schemeClr val="bg1"/>
                </a:solidFill>
              </a:rPr>
              <a:t>A checkpoint in Xinjiang, China</a:t>
            </a:r>
            <a:endParaRPr lang="en-US">
              <a:solidFill>
                <a:schemeClr val="bg1"/>
              </a:solidFill>
            </a:endParaRPr>
          </a:p>
        </p:txBody>
      </p:sp>
      <p:grpSp>
        <p:nvGrpSpPr>
          <p:cNvPr id="16" name="Group 15">
            <a:extLst>
              <a:ext uri="{FF2B5EF4-FFF2-40B4-BE49-F238E27FC236}">
                <a16:creationId xmlns:a16="http://schemas.microsoft.com/office/drawing/2014/main" id="{3849C434-669E-1522-8C62-CF079951EDE6}"/>
              </a:ext>
            </a:extLst>
          </p:cNvPr>
          <p:cNvGrpSpPr/>
          <p:nvPr/>
        </p:nvGrpSpPr>
        <p:grpSpPr>
          <a:xfrm>
            <a:off x="408059" y="4960018"/>
            <a:ext cx="11783941" cy="1859076"/>
            <a:chOff x="408058" y="3068005"/>
            <a:chExt cx="11783941" cy="1859076"/>
          </a:xfrm>
        </p:grpSpPr>
        <p:pic>
          <p:nvPicPr>
            <p:cNvPr id="4" name="Picture 3" descr="A person wearing a mask and holding a phone to a car&#10;&#10;AI-generated content may be incorrect.">
              <a:extLst>
                <a:ext uri="{FF2B5EF4-FFF2-40B4-BE49-F238E27FC236}">
                  <a16:creationId xmlns:a16="http://schemas.microsoft.com/office/drawing/2014/main" id="{E70F853F-5969-CBFC-47FF-75922B2C6F3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8058" y="3068005"/>
              <a:ext cx="2827671" cy="1859076"/>
            </a:xfrm>
            <a:prstGeom prst="rect">
              <a:avLst/>
            </a:prstGeom>
          </p:spPr>
        </p:pic>
        <p:sp>
          <p:nvSpPr>
            <p:cNvPr id="10" name="TextBox 9">
              <a:extLst>
                <a:ext uri="{FF2B5EF4-FFF2-40B4-BE49-F238E27FC236}">
                  <a16:creationId xmlns:a16="http://schemas.microsoft.com/office/drawing/2014/main" id="{E961D83A-1B87-4E7A-9038-6F3EE7929645}"/>
                </a:ext>
              </a:extLst>
            </p:cNvPr>
            <p:cNvSpPr txBox="1"/>
            <p:nvPr/>
          </p:nvSpPr>
          <p:spPr>
            <a:xfrm>
              <a:off x="408058" y="4557749"/>
              <a:ext cx="3017530" cy="369332"/>
            </a:xfrm>
            <a:prstGeom prst="rect">
              <a:avLst/>
            </a:prstGeom>
            <a:noFill/>
          </p:spPr>
          <p:txBody>
            <a:bodyPr wrap="square">
              <a:spAutoFit/>
            </a:bodyPr>
            <a:lstStyle/>
            <a:p>
              <a:r>
                <a:rPr lang="en-US" sz="1800">
                  <a:solidFill>
                    <a:schemeClr val="bg1"/>
                  </a:solidFill>
                </a:rPr>
                <a:t>ICE agents, Minnesota</a:t>
              </a:r>
              <a:endParaRPr lang="en-US">
                <a:solidFill>
                  <a:schemeClr val="bg1"/>
                </a:solidFill>
              </a:endParaRPr>
            </a:p>
          </p:txBody>
        </p:sp>
        <p:sp>
          <p:nvSpPr>
            <p:cNvPr id="13" name="TextBox 12">
              <a:extLst>
                <a:ext uri="{FF2B5EF4-FFF2-40B4-BE49-F238E27FC236}">
                  <a16:creationId xmlns:a16="http://schemas.microsoft.com/office/drawing/2014/main" id="{B7982479-03E0-0EF0-A629-DC8317E9D79A}"/>
                </a:ext>
              </a:extLst>
            </p:cNvPr>
            <p:cNvSpPr txBox="1"/>
            <p:nvPr/>
          </p:nvSpPr>
          <p:spPr>
            <a:xfrm>
              <a:off x="3662148" y="3322882"/>
              <a:ext cx="8529851" cy="1077218"/>
            </a:xfrm>
            <a:prstGeom prst="rect">
              <a:avLst/>
            </a:prstGeom>
            <a:noFill/>
          </p:spPr>
          <p:txBody>
            <a:bodyPr wrap="square" rtlCol="0">
              <a:spAutoFit/>
            </a:bodyPr>
            <a:lstStyle/>
            <a:p>
              <a:r>
                <a:rPr lang="en-US" sz="3200"/>
                <a:t>Facial recognition used by ICE to track suspected undocumented people</a:t>
              </a:r>
            </a:p>
          </p:txBody>
        </p:sp>
      </p:grpSp>
      <p:grpSp>
        <p:nvGrpSpPr>
          <p:cNvPr id="17" name="Group 16">
            <a:extLst>
              <a:ext uri="{FF2B5EF4-FFF2-40B4-BE49-F238E27FC236}">
                <a16:creationId xmlns:a16="http://schemas.microsoft.com/office/drawing/2014/main" id="{18B6A6B9-B9B4-28D9-A9E4-B85BCB610708}"/>
              </a:ext>
            </a:extLst>
          </p:cNvPr>
          <p:cNvGrpSpPr/>
          <p:nvPr/>
        </p:nvGrpSpPr>
        <p:grpSpPr>
          <a:xfrm>
            <a:off x="394410" y="3108193"/>
            <a:ext cx="11028766" cy="1782477"/>
            <a:chOff x="394410" y="5032727"/>
            <a:chExt cx="11028766" cy="1782477"/>
          </a:xfrm>
        </p:grpSpPr>
        <p:pic>
          <p:nvPicPr>
            <p:cNvPr id="5126" name="Picture 6" descr="How Israel uses facial-recognition systems in Gaza and beyond | Facial  recognition | The Guardian">
              <a:extLst>
                <a:ext uri="{FF2B5EF4-FFF2-40B4-BE49-F238E27FC236}">
                  <a16:creationId xmlns:a16="http://schemas.microsoft.com/office/drawing/2014/main" id="{26043D2A-1771-1B4E-B24B-59C68AAD65A0}"/>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394410" y="5032727"/>
              <a:ext cx="2827670" cy="1782477"/>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0C90FF0E-0D2E-9902-0355-A985CE8039CB}"/>
                </a:ext>
              </a:extLst>
            </p:cNvPr>
            <p:cNvSpPr txBox="1"/>
            <p:nvPr/>
          </p:nvSpPr>
          <p:spPr>
            <a:xfrm>
              <a:off x="408058" y="5066664"/>
              <a:ext cx="2689984" cy="369332"/>
            </a:xfrm>
            <a:prstGeom prst="rect">
              <a:avLst/>
            </a:prstGeom>
            <a:noFill/>
          </p:spPr>
          <p:txBody>
            <a:bodyPr wrap="square">
              <a:spAutoFit/>
            </a:bodyPr>
            <a:lstStyle/>
            <a:p>
              <a:r>
                <a:rPr lang="en-US" sz="1800">
                  <a:solidFill>
                    <a:schemeClr val="bg1"/>
                  </a:solidFill>
                </a:rPr>
                <a:t>Drones in Gaza</a:t>
              </a:r>
              <a:endParaRPr lang="en-US">
                <a:solidFill>
                  <a:schemeClr val="bg1"/>
                </a:solidFill>
              </a:endParaRPr>
            </a:p>
          </p:txBody>
        </p:sp>
        <p:sp>
          <p:nvSpPr>
            <p:cNvPr id="15" name="TextBox 14">
              <a:extLst>
                <a:ext uri="{FF2B5EF4-FFF2-40B4-BE49-F238E27FC236}">
                  <a16:creationId xmlns:a16="http://schemas.microsoft.com/office/drawing/2014/main" id="{CE47A04B-53B5-B227-027C-F114D54FA7BB}"/>
                </a:ext>
              </a:extLst>
            </p:cNvPr>
            <p:cNvSpPr txBox="1"/>
            <p:nvPr/>
          </p:nvSpPr>
          <p:spPr>
            <a:xfrm>
              <a:off x="3719013" y="5278267"/>
              <a:ext cx="7704163" cy="1077218"/>
            </a:xfrm>
            <a:prstGeom prst="rect">
              <a:avLst/>
            </a:prstGeom>
            <a:noFill/>
          </p:spPr>
          <p:txBody>
            <a:bodyPr wrap="square" rtlCol="0">
              <a:spAutoFit/>
            </a:bodyPr>
            <a:lstStyle/>
            <a:p>
              <a:r>
                <a:rPr lang="en-US" sz="3200"/>
                <a:t>AI-assisted drones used for surveillance by IDF in Gaza</a:t>
              </a:r>
            </a:p>
          </p:txBody>
        </p:sp>
      </p:grpSp>
      <p:sp>
        <p:nvSpPr>
          <p:cNvPr id="18" name="TextBox 17">
            <a:extLst>
              <a:ext uri="{FF2B5EF4-FFF2-40B4-BE49-F238E27FC236}">
                <a16:creationId xmlns:a16="http://schemas.microsoft.com/office/drawing/2014/main" id="{E810A817-F381-8B44-EF67-A2F013CAB208}"/>
              </a:ext>
            </a:extLst>
          </p:cNvPr>
          <p:cNvSpPr txBox="1"/>
          <p:nvPr/>
        </p:nvSpPr>
        <p:spPr>
          <a:xfrm>
            <a:off x="6012632" y="6396334"/>
            <a:ext cx="6196084" cy="461665"/>
          </a:xfrm>
          <a:prstGeom prst="rect">
            <a:avLst/>
          </a:prstGeom>
          <a:noFill/>
        </p:spPr>
        <p:txBody>
          <a:bodyPr wrap="square">
            <a:spAutoFit/>
          </a:bodyPr>
          <a:lstStyle/>
          <a:p>
            <a:pPr algn="r"/>
            <a:r>
              <a:rPr lang="en-US" sz="2400" i="1"/>
              <a:t>Surveillance Capitalism </a:t>
            </a:r>
            <a:r>
              <a:rPr lang="en-US" sz="2400"/>
              <a:t>(Zuboff, 2019)</a:t>
            </a:r>
          </a:p>
        </p:txBody>
      </p:sp>
    </p:spTree>
    <p:extLst>
      <p:ext uri="{BB962C8B-B14F-4D97-AF65-F5344CB8AC3E}">
        <p14:creationId xmlns:p14="http://schemas.microsoft.com/office/powerpoint/2010/main" val="711061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406AB-FE74-787C-F630-BCAB5E0FA62D}"/>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5A14A9FE-1AEB-11E4-40D3-58F85B53DB5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AFB96ED1-EF93-D224-2E6E-E330EB727AB1}"/>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Market concentration</a:t>
            </a:r>
          </a:p>
        </p:txBody>
      </p:sp>
      <p:sp>
        <p:nvSpPr>
          <p:cNvPr id="7" name="TextBox 6">
            <a:extLst>
              <a:ext uri="{FF2B5EF4-FFF2-40B4-BE49-F238E27FC236}">
                <a16:creationId xmlns:a16="http://schemas.microsoft.com/office/drawing/2014/main" id="{54497682-C536-7283-1C28-95112889F7DD}"/>
              </a:ext>
            </a:extLst>
          </p:cNvPr>
          <p:cNvSpPr txBox="1"/>
          <p:nvPr/>
        </p:nvSpPr>
        <p:spPr>
          <a:xfrm>
            <a:off x="215104" y="4179514"/>
            <a:ext cx="6097879" cy="2062103"/>
          </a:xfrm>
          <a:prstGeom prst="rect">
            <a:avLst/>
          </a:prstGeom>
          <a:noFill/>
        </p:spPr>
        <p:txBody>
          <a:bodyPr wrap="square" rtlCol="0">
            <a:spAutoFit/>
          </a:bodyPr>
          <a:lstStyle/>
          <a:p>
            <a:r>
              <a:rPr lang="en-US" sz="3200"/>
              <a:t>Tech markets are dominated by the big 5 hyperscalers (Alphabet, Meta, Amazon, Apple, Microsoft) + OpenAI, Anthropic, Nvidia</a:t>
            </a:r>
          </a:p>
        </p:txBody>
      </p:sp>
      <p:sp>
        <p:nvSpPr>
          <p:cNvPr id="8" name="TextBox 7">
            <a:extLst>
              <a:ext uri="{FF2B5EF4-FFF2-40B4-BE49-F238E27FC236}">
                <a16:creationId xmlns:a16="http://schemas.microsoft.com/office/drawing/2014/main" id="{25DE31BD-B23F-125E-4FE1-4B4CA0EF883F}"/>
              </a:ext>
            </a:extLst>
          </p:cNvPr>
          <p:cNvSpPr txBox="1"/>
          <p:nvPr/>
        </p:nvSpPr>
        <p:spPr>
          <a:xfrm>
            <a:off x="6421074" y="4179514"/>
            <a:ext cx="5555822" cy="2062103"/>
          </a:xfrm>
          <a:prstGeom prst="rect">
            <a:avLst/>
          </a:prstGeom>
          <a:noFill/>
        </p:spPr>
        <p:txBody>
          <a:bodyPr wrap="square" rtlCol="0">
            <a:spAutoFit/>
          </a:bodyPr>
          <a:lstStyle/>
          <a:p>
            <a:r>
              <a:rPr lang="en-US" sz="3200"/>
              <a:t>They are widely regarded as “too big to fail” and only partly held to account for anti-trust / tax / regulatory violations</a:t>
            </a:r>
          </a:p>
        </p:txBody>
      </p:sp>
      <p:pic>
        <p:nvPicPr>
          <p:cNvPr id="3" name="Picture 2" descr="A black and grey logo&#10;&#10;AI-generated content may be incorrect.">
            <a:extLst>
              <a:ext uri="{FF2B5EF4-FFF2-40B4-BE49-F238E27FC236}">
                <a16:creationId xmlns:a16="http://schemas.microsoft.com/office/drawing/2014/main" id="{77B27827-6BD6-04A1-A022-945F896B00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384" y="2570723"/>
            <a:ext cx="3455624" cy="1151874"/>
          </a:xfrm>
          <a:prstGeom prst="rect">
            <a:avLst/>
          </a:prstGeom>
        </p:spPr>
      </p:pic>
      <p:pic>
        <p:nvPicPr>
          <p:cNvPr id="5" name="Picture 4" descr="A logo of a company&#10;&#10;AI-generated content may be incorrect.">
            <a:extLst>
              <a:ext uri="{FF2B5EF4-FFF2-40B4-BE49-F238E27FC236}">
                <a16:creationId xmlns:a16="http://schemas.microsoft.com/office/drawing/2014/main" id="{744E3F5D-2C18-C161-CBC0-4B6F56CBB6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16793" y="1001126"/>
            <a:ext cx="2618519" cy="1307783"/>
          </a:xfrm>
          <a:prstGeom prst="rect">
            <a:avLst/>
          </a:prstGeom>
        </p:spPr>
      </p:pic>
      <p:pic>
        <p:nvPicPr>
          <p:cNvPr id="9" name="Picture 8" descr="A colorful letters on a black background&#10;&#10;AI-generated content may be incorrect.">
            <a:extLst>
              <a:ext uri="{FF2B5EF4-FFF2-40B4-BE49-F238E27FC236}">
                <a16:creationId xmlns:a16="http://schemas.microsoft.com/office/drawing/2014/main" id="{6F0C4DC5-AFEB-0B90-637C-415C37FEB02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0068" y="1817501"/>
            <a:ext cx="2877833" cy="959277"/>
          </a:xfrm>
          <a:prstGeom prst="rect">
            <a:avLst/>
          </a:prstGeom>
        </p:spPr>
      </p:pic>
      <p:pic>
        <p:nvPicPr>
          <p:cNvPr id="11" name="Picture 10" descr="A black and grey letter on a black background&#10;&#10;AI-generated content may be incorrect.">
            <a:extLst>
              <a:ext uri="{FF2B5EF4-FFF2-40B4-BE49-F238E27FC236}">
                <a16:creationId xmlns:a16="http://schemas.microsoft.com/office/drawing/2014/main" id="{CFD8C4B0-1E58-9A82-EC4C-2BD29D0C934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73599" y="1140851"/>
            <a:ext cx="2756875" cy="918958"/>
          </a:xfrm>
          <a:prstGeom prst="rect">
            <a:avLst/>
          </a:prstGeom>
        </p:spPr>
      </p:pic>
      <p:pic>
        <p:nvPicPr>
          <p:cNvPr id="13" name="Picture 12" descr="A black background with a black square&#10;&#10;AI-generated content may be incorrect.">
            <a:extLst>
              <a:ext uri="{FF2B5EF4-FFF2-40B4-BE49-F238E27FC236}">
                <a16:creationId xmlns:a16="http://schemas.microsoft.com/office/drawing/2014/main" id="{0CE5FBB0-EA59-5812-B74C-4540C0F79F0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62865" y="1600330"/>
            <a:ext cx="1552013" cy="1417158"/>
          </a:xfrm>
          <a:prstGeom prst="rect">
            <a:avLst/>
          </a:prstGeom>
        </p:spPr>
      </p:pic>
      <p:pic>
        <p:nvPicPr>
          <p:cNvPr id="15" name="Picture 14" descr="A black background with a black square&#10;&#10;AI-generated content may be incorrect.">
            <a:extLst>
              <a:ext uri="{FF2B5EF4-FFF2-40B4-BE49-F238E27FC236}">
                <a16:creationId xmlns:a16="http://schemas.microsoft.com/office/drawing/2014/main" id="{3D70E79A-DFA1-0068-27B4-FED25744748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5104" y="1100412"/>
            <a:ext cx="2543695" cy="847898"/>
          </a:xfrm>
          <a:prstGeom prst="rect">
            <a:avLst/>
          </a:prstGeom>
        </p:spPr>
      </p:pic>
      <p:pic>
        <p:nvPicPr>
          <p:cNvPr id="17" name="Picture 16" descr="A black background with a black square&#10;&#10;AI-generated content may be incorrect.">
            <a:extLst>
              <a:ext uri="{FF2B5EF4-FFF2-40B4-BE49-F238E27FC236}">
                <a16:creationId xmlns:a16="http://schemas.microsoft.com/office/drawing/2014/main" id="{BC9E5ECA-90B4-9879-3E38-D1BDBBF6B15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909013" y="2871731"/>
            <a:ext cx="3923351" cy="1307783"/>
          </a:xfrm>
          <a:prstGeom prst="rect">
            <a:avLst/>
          </a:prstGeom>
        </p:spPr>
      </p:pic>
      <p:pic>
        <p:nvPicPr>
          <p:cNvPr id="9218" name="Picture 2" descr="Nvidia - Wikipedia">
            <a:extLst>
              <a:ext uri="{FF2B5EF4-FFF2-40B4-BE49-F238E27FC236}">
                <a16:creationId xmlns:a16="http://schemas.microsoft.com/office/drawing/2014/main" id="{E9543A5A-CC98-D2AE-D32F-16BC1A054C48}"/>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957883" y="2243323"/>
            <a:ext cx="2092337" cy="154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743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par>
                                <p:cTn id="8" presetID="9"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par>
                                <p:cTn id="11" presetID="9" presetClass="entr" presetSubtype="0" fill="hold" nodeType="withEffect">
                                  <p:stCondLst>
                                    <p:cond delay="0"/>
                                  </p:stCondLst>
                                  <p:childTnLst>
                                    <p:set>
                                      <p:cBhvr>
                                        <p:cTn id="12" dur="1" fill="hold">
                                          <p:stCondLst>
                                            <p:cond delay="0"/>
                                          </p:stCondLst>
                                        </p:cTn>
                                        <p:tgtEl>
                                          <p:spTgt spid="9218"/>
                                        </p:tgtEl>
                                        <p:attrNameLst>
                                          <p:attrName>style.visibility</p:attrName>
                                        </p:attrNameLst>
                                      </p:cBhvr>
                                      <p:to>
                                        <p:strVal val="visible"/>
                                      </p:to>
                                    </p:set>
                                    <p:animEffect transition="in" filter="dissolve">
                                      <p:cBhvr>
                                        <p:cTn id="13" dur="500"/>
                                        <p:tgtEl>
                                          <p:spTgt spid="921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39B0B-B5E9-116A-0586-5DD93B2184A4}"/>
            </a:ext>
          </a:extLst>
        </p:cNvPr>
        <p:cNvGrpSpPr/>
        <p:nvPr/>
      </p:nvGrpSpPr>
      <p:grpSpPr>
        <a:xfrm>
          <a:off x="0" y="0"/>
          <a:ext cx="0" cy="0"/>
          <a:chOff x="0" y="0"/>
          <a:chExt cx="0" cy="0"/>
        </a:xfrm>
      </p:grpSpPr>
      <p:pic>
        <p:nvPicPr>
          <p:cNvPr id="10" name="Picture 9" descr="A blue line graph on a white background&#10;&#10;AI-generated content may be incorrect.">
            <a:extLst>
              <a:ext uri="{FF2B5EF4-FFF2-40B4-BE49-F238E27FC236}">
                <a16:creationId xmlns:a16="http://schemas.microsoft.com/office/drawing/2014/main" id="{44E25D93-C63A-C310-2DEA-2E1CCEDAD2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8388" y="1479076"/>
            <a:ext cx="7772400" cy="4733130"/>
          </a:xfrm>
          <a:prstGeom prst="rect">
            <a:avLst/>
          </a:prstGeom>
        </p:spPr>
      </p:pic>
      <p:sp>
        <p:nvSpPr>
          <p:cNvPr id="149" name="Rectangle 2">
            <a:extLst>
              <a:ext uri="{FF2B5EF4-FFF2-40B4-BE49-F238E27FC236}">
                <a16:creationId xmlns:a16="http://schemas.microsoft.com/office/drawing/2014/main" id="{0B3C18C5-4F33-6A68-982F-A2DFDD657B3D}"/>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11B183B8-5E8B-98E2-6F44-7624D7054AE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Market concentration</a:t>
            </a:r>
          </a:p>
        </p:txBody>
      </p:sp>
      <p:sp>
        <p:nvSpPr>
          <p:cNvPr id="12" name="TextBox 11">
            <a:extLst>
              <a:ext uri="{FF2B5EF4-FFF2-40B4-BE49-F238E27FC236}">
                <a16:creationId xmlns:a16="http://schemas.microsoft.com/office/drawing/2014/main" id="{820F5794-FFD0-C0A4-9C92-6D00CFF2D52E}"/>
              </a:ext>
            </a:extLst>
          </p:cNvPr>
          <p:cNvSpPr txBox="1"/>
          <p:nvPr/>
        </p:nvSpPr>
        <p:spPr>
          <a:xfrm>
            <a:off x="1107364" y="1528546"/>
            <a:ext cx="6414447" cy="954107"/>
          </a:xfrm>
          <a:prstGeom prst="rect">
            <a:avLst/>
          </a:prstGeom>
          <a:noFill/>
        </p:spPr>
        <p:txBody>
          <a:bodyPr wrap="square" rtlCol="0">
            <a:spAutoFit/>
          </a:bodyPr>
          <a:lstStyle/>
          <a:p>
            <a:r>
              <a:rPr lang="en-US" sz="2800">
                <a:solidFill>
                  <a:srgbClr val="0070C0"/>
                </a:solidFill>
              </a:rPr>
              <a:t>S&amp;P 500 (large US companies) has grown by ~10% this year</a:t>
            </a:r>
          </a:p>
        </p:txBody>
      </p:sp>
      <p:pic>
        <p:nvPicPr>
          <p:cNvPr id="21" name="Picture 20">
            <a:extLst>
              <a:ext uri="{FF2B5EF4-FFF2-40B4-BE49-F238E27FC236}">
                <a16:creationId xmlns:a16="http://schemas.microsoft.com/office/drawing/2014/main" id="{5F1DC502-81CC-8506-5094-77D298873D1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28388" y="2388358"/>
            <a:ext cx="7772400" cy="3823848"/>
          </a:xfrm>
          <a:prstGeom prst="rect">
            <a:avLst/>
          </a:prstGeom>
        </p:spPr>
      </p:pic>
      <p:sp>
        <p:nvSpPr>
          <p:cNvPr id="22" name="TextBox 21">
            <a:extLst>
              <a:ext uri="{FF2B5EF4-FFF2-40B4-BE49-F238E27FC236}">
                <a16:creationId xmlns:a16="http://schemas.microsoft.com/office/drawing/2014/main" id="{DD685F05-D654-997E-C8BD-6A08BDC93785}"/>
              </a:ext>
            </a:extLst>
          </p:cNvPr>
          <p:cNvSpPr txBox="1"/>
          <p:nvPr/>
        </p:nvSpPr>
        <p:spPr>
          <a:xfrm>
            <a:off x="8483979" y="1583138"/>
            <a:ext cx="3708021" cy="954107"/>
          </a:xfrm>
          <a:prstGeom prst="rect">
            <a:avLst/>
          </a:prstGeom>
          <a:noFill/>
        </p:spPr>
        <p:txBody>
          <a:bodyPr wrap="square" rtlCol="0">
            <a:spAutoFit/>
          </a:bodyPr>
          <a:lstStyle/>
          <a:p>
            <a:r>
              <a:rPr lang="en-US" sz="2800"/>
              <a:t>The US economy is booming</a:t>
            </a:r>
          </a:p>
        </p:txBody>
      </p:sp>
      <p:sp>
        <p:nvSpPr>
          <p:cNvPr id="23" name="TextBox 22">
            <a:extLst>
              <a:ext uri="{FF2B5EF4-FFF2-40B4-BE49-F238E27FC236}">
                <a16:creationId xmlns:a16="http://schemas.microsoft.com/office/drawing/2014/main" id="{EF721CF1-03A4-D75F-D4E5-5FBFA90B1A3F}"/>
              </a:ext>
            </a:extLst>
          </p:cNvPr>
          <p:cNvSpPr txBox="1"/>
          <p:nvPr/>
        </p:nvSpPr>
        <p:spPr>
          <a:xfrm>
            <a:off x="4833961" y="4424817"/>
            <a:ext cx="3190923" cy="954107"/>
          </a:xfrm>
          <a:prstGeom prst="rect">
            <a:avLst/>
          </a:prstGeom>
          <a:noFill/>
        </p:spPr>
        <p:txBody>
          <a:bodyPr wrap="square" rtlCol="0">
            <a:spAutoFit/>
          </a:bodyPr>
          <a:lstStyle/>
          <a:p>
            <a:r>
              <a:rPr lang="en-US" sz="2800">
                <a:solidFill>
                  <a:schemeClr val="bg1">
                    <a:lumMod val="50000"/>
                  </a:schemeClr>
                </a:solidFill>
              </a:rPr>
              <a:t>But not if you remove tech stocks</a:t>
            </a:r>
          </a:p>
        </p:txBody>
      </p:sp>
      <p:sp>
        <p:nvSpPr>
          <p:cNvPr id="25" name="TextBox 24">
            <a:extLst>
              <a:ext uri="{FF2B5EF4-FFF2-40B4-BE49-F238E27FC236}">
                <a16:creationId xmlns:a16="http://schemas.microsoft.com/office/drawing/2014/main" id="{BC797805-68CB-AD63-FE5B-6615B9135083}"/>
              </a:ext>
            </a:extLst>
          </p:cNvPr>
          <p:cNvSpPr txBox="1"/>
          <p:nvPr/>
        </p:nvSpPr>
        <p:spPr>
          <a:xfrm>
            <a:off x="8483979" y="2630502"/>
            <a:ext cx="3794078" cy="954107"/>
          </a:xfrm>
          <a:prstGeom prst="rect">
            <a:avLst/>
          </a:prstGeom>
          <a:noFill/>
        </p:spPr>
        <p:txBody>
          <a:bodyPr wrap="square">
            <a:spAutoFit/>
          </a:bodyPr>
          <a:lstStyle/>
          <a:p>
            <a:r>
              <a:rPr lang="en-US" sz="2800"/>
              <a:t>….but this is almost entirely driven by tech</a:t>
            </a:r>
          </a:p>
        </p:txBody>
      </p:sp>
    </p:spTree>
    <p:extLst>
      <p:ext uri="{BB962C8B-B14F-4D97-AF65-F5344CB8AC3E}">
        <p14:creationId xmlns:p14="http://schemas.microsoft.com/office/powerpoint/2010/main" val="373379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dissolve">
                                      <p:cBhvr>
                                        <p:cTn id="10" dur="500"/>
                                        <p:tgtEl>
                                          <p:spTgt spid="2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dissolve">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3B12B-78E5-4133-57DD-3F782AE9DE3C}"/>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0C4847E3-E94D-A0F9-8467-1601D811C399}"/>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D28B45B1-EF3A-019B-6203-D1A36AF7C8B0}"/>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AI and state power</a:t>
            </a:r>
          </a:p>
        </p:txBody>
      </p:sp>
      <p:pic>
        <p:nvPicPr>
          <p:cNvPr id="12" name="Picture 4" descr="Tech titans get spotlight at Trump inauguration">
            <a:extLst>
              <a:ext uri="{FF2B5EF4-FFF2-40B4-BE49-F238E27FC236}">
                <a16:creationId xmlns:a16="http://schemas.microsoft.com/office/drawing/2014/main" id="{D0EE9183-06BD-1046-9F15-F3985424009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5659" y="1683977"/>
            <a:ext cx="6658599" cy="444386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3">
            <a:extLst>
              <a:ext uri="{FF2B5EF4-FFF2-40B4-BE49-F238E27FC236}">
                <a16:creationId xmlns:a16="http://schemas.microsoft.com/office/drawing/2014/main" id="{992C3121-AA8D-5E24-4548-6CB8374DF072}"/>
              </a:ext>
            </a:extLst>
          </p:cNvPr>
          <p:cNvSpPr>
            <a:spLocks noChangeArrowheads="1"/>
          </p:cNvSpPr>
          <p:nvPr/>
        </p:nvSpPr>
        <p:spPr bwMode="auto">
          <a:xfrm>
            <a:off x="245659" y="1683978"/>
            <a:ext cx="5982269" cy="646331"/>
          </a:xfrm>
          <a:prstGeom prst="rect">
            <a:avLst/>
          </a:prstGeom>
          <a:noFill/>
          <a:ln w="9525">
            <a:noFill/>
            <a:miter lim="800000"/>
            <a:headEnd/>
            <a:tailEnd/>
          </a:ln>
        </p:spPr>
        <p:txBody>
          <a:bodyPr wrap="square">
            <a:prstTxWarp prst="textNoShape">
              <a:avLst/>
            </a:prstTxWarp>
            <a:spAutoFit/>
          </a:bodyPr>
          <a:lstStyle/>
          <a:p>
            <a:r>
              <a:rPr lang="en-GB" sz="3600" dirty="0">
                <a:solidFill>
                  <a:schemeClr val="bg1"/>
                </a:solidFill>
                <a:latin typeface="+mj-lt"/>
              </a:rPr>
              <a:t>Trump inauguration, 2024</a:t>
            </a:r>
          </a:p>
        </p:txBody>
      </p:sp>
      <p:sp>
        <p:nvSpPr>
          <p:cNvPr id="17" name="TextBox 16">
            <a:extLst>
              <a:ext uri="{FF2B5EF4-FFF2-40B4-BE49-F238E27FC236}">
                <a16:creationId xmlns:a16="http://schemas.microsoft.com/office/drawing/2014/main" id="{FBD2D0E8-858B-ED56-0115-07CFE4BA9062}"/>
              </a:ext>
            </a:extLst>
          </p:cNvPr>
          <p:cNvSpPr txBox="1"/>
          <p:nvPr/>
        </p:nvSpPr>
        <p:spPr>
          <a:xfrm>
            <a:off x="7128682" y="1329135"/>
            <a:ext cx="4817659" cy="1815882"/>
          </a:xfrm>
          <a:prstGeom prst="rect">
            <a:avLst/>
          </a:prstGeom>
          <a:noFill/>
        </p:spPr>
        <p:txBody>
          <a:bodyPr wrap="square" rtlCol="0">
            <a:spAutoFit/>
          </a:bodyPr>
          <a:lstStyle/>
          <a:p>
            <a:r>
              <a:rPr lang="en-US" sz="2800"/>
              <a:t>AI is too powerful and important for the state to leave it to the private sector</a:t>
            </a:r>
          </a:p>
          <a:p>
            <a:endParaRPr lang="en-US" sz="2800"/>
          </a:p>
        </p:txBody>
      </p:sp>
      <p:sp>
        <p:nvSpPr>
          <p:cNvPr id="20" name="TextBox 19">
            <a:extLst>
              <a:ext uri="{FF2B5EF4-FFF2-40B4-BE49-F238E27FC236}">
                <a16:creationId xmlns:a16="http://schemas.microsoft.com/office/drawing/2014/main" id="{A1E76D15-D085-41E5-8B6A-7C8CD056F164}"/>
              </a:ext>
            </a:extLst>
          </p:cNvPr>
          <p:cNvSpPr txBox="1"/>
          <p:nvPr/>
        </p:nvSpPr>
        <p:spPr>
          <a:xfrm>
            <a:off x="7128680" y="4620925"/>
            <a:ext cx="4612943" cy="1815882"/>
          </a:xfrm>
          <a:prstGeom prst="rect">
            <a:avLst/>
          </a:prstGeom>
          <a:noFill/>
        </p:spPr>
        <p:txBody>
          <a:bodyPr wrap="square">
            <a:spAutoFit/>
          </a:bodyPr>
          <a:lstStyle/>
          <a:p>
            <a:r>
              <a:rPr lang="en-US" sz="2800" b="1"/>
              <a:t>June 2026</a:t>
            </a:r>
            <a:r>
              <a:rPr lang="en-US" sz="2800"/>
              <a:t>: US Federal government imposes export controls on Anthropic’s Claude Fable 5 / Mythos 5</a:t>
            </a:r>
          </a:p>
        </p:txBody>
      </p:sp>
      <p:sp>
        <p:nvSpPr>
          <p:cNvPr id="23" name="TextBox 22">
            <a:extLst>
              <a:ext uri="{FF2B5EF4-FFF2-40B4-BE49-F238E27FC236}">
                <a16:creationId xmlns:a16="http://schemas.microsoft.com/office/drawing/2014/main" id="{9B262474-DCF9-72C2-B774-A9ADE437B706}"/>
              </a:ext>
            </a:extLst>
          </p:cNvPr>
          <p:cNvSpPr txBox="1"/>
          <p:nvPr/>
        </p:nvSpPr>
        <p:spPr>
          <a:xfrm>
            <a:off x="7128681" y="2805043"/>
            <a:ext cx="4612943" cy="1815882"/>
          </a:xfrm>
          <a:prstGeom prst="rect">
            <a:avLst/>
          </a:prstGeom>
          <a:noFill/>
        </p:spPr>
        <p:txBody>
          <a:bodyPr wrap="square">
            <a:spAutoFit/>
          </a:bodyPr>
          <a:lstStyle/>
          <a:p>
            <a:r>
              <a:rPr lang="en-US" sz="2800" b="1"/>
              <a:t>Summer 2026</a:t>
            </a:r>
            <a:r>
              <a:rPr lang="en-US" sz="2800"/>
              <a:t>: Trump threatens tariffs on countries that regulate or tax US tech firms</a:t>
            </a:r>
          </a:p>
        </p:txBody>
      </p:sp>
    </p:spTree>
    <p:extLst>
      <p:ext uri="{BB962C8B-B14F-4D97-AF65-F5344CB8AC3E}">
        <p14:creationId xmlns:p14="http://schemas.microsoft.com/office/powerpoint/2010/main" val="310058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A58A4-A08E-7EF1-6680-A7EF41B42000}"/>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4F137FC2-6EBB-9A83-F375-7E2EF333174F}"/>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1508E4A5-331A-8D23-F4E8-69BA9932D57E}"/>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Great power conflict</a:t>
            </a:r>
          </a:p>
        </p:txBody>
      </p:sp>
      <p:grpSp>
        <p:nvGrpSpPr>
          <p:cNvPr id="11" name="Group 10">
            <a:extLst>
              <a:ext uri="{FF2B5EF4-FFF2-40B4-BE49-F238E27FC236}">
                <a16:creationId xmlns:a16="http://schemas.microsoft.com/office/drawing/2014/main" id="{9C9C9171-314A-777D-063E-BF1D481D9FEE}"/>
              </a:ext>
            </a:extLst>
          </p:cNvPr>
          <p:cNvGrpSpPr/>
          <p:nvPr/>
        </p:nvGrpSpPr>
        <p:grpSpPr>
          <a:xfrm>
            <a:off x="176189" y="1134376"/>
            <a:ext cx="11806545" cy="5723624"/>
            <a:chOff x="176189" y="1134376"/>
            <a:chExt cx="11806545" cy="5723624"/>
          </a:xfrm>
        </p:grpSpPr>
        <p:pic>
          <p:nvPicPr>
            <p:cNvPr id="3" name="Picture 2">
              <a:extLst>
                <a:ext uri="{FF2B5EF4-FFF2-40B4-BE49-F238E27FC236}">
                  <a16:creationId xmlns:a16="http://schemas.microsoft.com/office/drawing/2014/main" id="{D64B8B29-B920-24C5-3CC8-DF2DDCC53FE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8034" y="1134376"/>
              <a:ext cx="11774700" cy="5723624"/>
            </a:xfrm>
            <a:prstGeom prst="rect">
              <a:avLst/>
            </a:prstGeom>
          </p:spPr>
        </p:pic>
        <p:pic>
          <p:nvPicPr>
            <p:cNvPr id="5" name="Picture 4">
              <a:extLst>
                <a:ext uri="{FF2B5EF4-FFF2-40B4-BE49-F238E27FC236}">
                  <a16:creationId xmlns:a16="http://schemas.microsoft.com/office/drawing/2014/main" id="{C4BA6C6E-8F21-949A-0E88-4EF99D25D65C}"/>
                </a:ext>
              </a:extLst>
            </p:cNvPr>
            <p:cNvPicPr>
              <a:picLocks noChangeAspect="1"/>
            </p:cNvPicPr>
            <p:nvPr/>
          </p:nvPicPr>
          <p:blipFill>
            <a:blip r:embed="rId4"/>
            <a:stretch>
              <a:fillRect/>
            </a:stretch>
          </p:blipFill>
          <p:spPr>
            <a:xfrm>
              <a:off x="176189" y="5271827"/>
              <a:ext cx="1295400" cy="1473200"/>
            </a:xfrm>
            <a:prstGeom prst="rect">
              <a:avLst/>
            </a:prstGeom>
          </p:spPr>
        </p:pic>
      </p:grpSp>
      <p:grpSp>
        <p:nvGrpSpPr>
          <p:cNvPr id="19" name="Group 18">
            <a:extLst>
              <a:ext uri="{FF2B5EF4-FFF2-40B4-BE49-F238E27FC236}">
                <a16:creationId xmlns:a16="http://schemas.microsoft.com/office/drawing/2014/main" id="{152FFE3E-D50E-F8D5-7062-C859BA88A9F4}"/>
              </a:ext>
            </a:extLst>
          </p:cNvPr>
          <p:cNvGrpSpPr/>
          <p:nvPr/>
        </p:nvGrpSpPr>
        <p:grpSpPr>
          <a:xfrm>
            <a:off x="347994" y="1055097"/>
            <a:ext cx="12254635" cy="3598791"/>
            <a:chOff x="347994" y="1055097"/>
            <a:chExt cx="12254635" cy="3598791"/>
          </a:xfrm>
        </p:grpSpPr>
        <p:pic>
          <p:nvPicPr>
            <p:cNvPr id="10" name="Picture 9" descr="A graph of numbers and a number of years&#10;&#10;AI-generated content may be incorrect.">
              <a:extLst>
                <a:ext uri="{FF2B5EF4-FFF2-40B4-BE49-F238E27FC236}">
                  <a16:creationId xmlns:a16="http://schemas.microsoft.com/office/drawing/2014/main" id="{0B5BBC24-E6C2-9D7A-79DE-7026DC97D52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47994" y="1381318"/>
              <a:ext cx="11494779" cy="3272570"/>
            </a:xfrm>
            <a:prstGeom prst="rect">
              <a:avLst/>
            </a:prstGeom>
          </p:spPr>
        </p:pic>
        <p:sp>
          <p:nvSpPr>
            <p:cNvPr id="13" name="TextBox 12">
              <a:extLst>
                <a:ext uri="{FF2B5EF4-FFF2-40B4-BE49-F238E27FC236}">
                  <a16:creationId xmlns:a16="http://schemas.microsoft.com/office/drawing/2014/main" id="{1B12D284-9CD3-FF6C-A8CC-930F7A82C65C}"/>
                </a:ext>
              </a:extLst>
            </p:cNvPr>
            <p:cNvSpPr txBox="1"/>
            <p:nvPr/>
          </p:nvSpPr>
          <p:spPr>
            <a:xfrm>
              <a:off x="723331" y="1202288"/>
              <a:ext cx="3643953" cy="1077218"/>
            </a:xfrm>
            <a:prstGeom prst="rect">
              <a:avLst/>
            </a:prstGeom>
            <a:noFill/>
          </p:spPr>
          <p:txBody>
            <a:bodyPr wrap="square" rtlCol="0">
              <a:spAutoFit/>
            </a:bodyPr>
            <a:lstStyle/>
            <a:p>
              <a:r>
                <a:rPr lang="en-US" sz="3200"/>
                <a:t>Number of notable models</a:t>
              </a:r>
            </a:p>
          </p:txBody>
        </p:sp>
        <p:pic>
          <p:nvPicPr>
            <p:cNvPr id="15" name="Picture 14">
              <a:extLst>
                <a:ext uri="{FF2B5EF4-FFF2-40B4-BE49-F238E27FC236}">
                  <a16:creationId xmlns:a16="http://schemas.microsoft.com/office/drawing/2014/main" id="{B8BB3E11-8F42-4EC0-4E54-B90035FFAE30}"/>
                </a:ext>
              </a:extLst>
            </p:cNvPr>
            <p:cNvPicPr>
              <a:picLocks noChangeAspect="1"/>
            </p:cNvPicPr>
            <p:nvPr/>
          </p:nvPicPr>
          <p:blipFill>
            <a:blip r:embed="rId6"/>
            <a:stretch>
              <a:fillRect/>
            </a:stretch>
          </p:blipFill>
          <p:spPr>
            <a:xfrm>
              <a:off x="5607073" y="1055097"/>
              <a:ext cx="6235700" cy="685800"/>
            </a:xfrm>
            <a:prstGeom prst="rect">
              <a:avLst/>
            </a:prstGeom>
          </p:spPr>
        </p:pic>
        <p:sp>
          <p:nvSpPr>
            <p:cNvPr id="18" name="TextBox 17">
              <a:extLst>
                <a:ext uri="{FF2B5EF4-FFF2-40B4-BE49-F238E27FC236}">
                  <a16:creationId xmlns:a16="http://schemas.microsoft.com/office/drawing/2014/main" id="{B0446F43-8267-3CD6-4026-B230667DE833}"/>
                </a:ext>
              </a:extLst>
            </p:cNvPr>
            <p:cNvSpPr txBox="1"/>
            <p:nvPr/>
          </p:nvSpPr>
          <p:spPr>
            <a:xfrm>
              <a:off x="10383533" y="2211194"/>
              <a:ext cx="2219096" cy="461665"/>
            </a:xfrm>
            <a:prstGeom prst="rect">
              <a:avLst/>
            </a:prstGeom>
            <a:noFill/>
          </p:spPr>
          <p:txBody>
            <a:bodyPr wrap="square" rtlCol="0">
              <a:spAutoFit/>
            </a:bodyPr>
            <a:lstStyle/>
            <a:p>
              <a:r>
                <a:rPr lang="en-US" sz="2400"/>
                <a:t>(jan-sept) </a:t>
              </a:r>
            </a:p>
          </p:txBody>
        </p:sp>
      </p:grpSp>
      <p:sp>
        <p:nvSpPr>
          <p:cNvPr id="20" name="TextBox 19">
            <a:extLst>
              <a:ext uri="{FF2B5EF4-FFF2-40B4-BE49-F238E27FC236}">
                <a16:creationId xmlns:a16="http://schemas.microsoft.com/office/drawing/2014/main" id="{CD341C27-35C3-D3BF-9178-6AB704257241}"/>
              </a:ext>
            </a:extLst>
          </p:cNvPr>
          <p:cNvSpPr txBox="1"/>
          <p:nvPr/>
        </p:nvSpPr>
        <p:spPr>
          <a:xfrm>
            <a:off x="823889" y="4890267"/>
            <a:ext cx="10646590" cy="1077218"/>
          </a:xfrm>
          <a:prstGeom prst="rect">
            <a:avLst/>
          </a:prstGeom>
          <a:noFill/>
        </p:spPr>
        <p:txBody>
          <a:bodyPr wrap="square" rtlCol="0">
            <a:spAutoFit/>
          </a:bodyPr>
          <a:lstStyle/>
          <a:p>
            <a:r>
              <a:rPr lang="en-US" sz="3200"/>
              <a:t>AI is a two horse race taking place against the backdrop of great power conflict </a:t>
            </a:r>
          </a:p>
        </p:txBody>
      </p:sp>
      <p:sp>
        <p:nvSpPr>
          <p:cNvPr id="21" name="TextBox 20">
            <a:extLst>
              <a:ext uri="{FF2B5EF4-FFF2-40B4-BE49-F238E27FC236}">
                <a16:creationId xmlns:a16="http://schemas.microsoft.com/office/drawing/2014/main" id="{768D39F4-D9F9-BB32-1115-43FAE6138A15}"/>
              </a:ext>
            </a:extLst>
          </p:cNvPr>
          <p:cNvSpPr txBox="1"/>
          <p:nvPr/>
        </p:nvSpPr>
        <p:spPr>
          <a:xfrm>
            <a:off x="0" y="4850215"/>
            <a:ext cx="1782732" cy="461665"/>
          </a:xfrm>
          <a:prstGeom prst="rect">
            <a:avLst/>
          </a:prstGeom>
          <a:noFill/>
        </p:spPr>
        <p:txBody>
          <a:bodyPr wrap="none" rtlCol="0">
            <a:spAutoFit/>
          </a:bodyPr>
          <a:lstStyle/>
          <a:p>
            <a:r>
              <a:rPr lang="en-US" sz="2400"/>
              <a:t>datacentres</a:t>
            </a:r>
          </a:p>
        </p:txBody>
      </p:sp>
    </p:spTree>
    <p:extLst>
      <p:ext uri="{BB962C8B-B14F-4D97-AF65-F5344CB8AC3E}">
        <p14:creationId xmlns:p14="http://schemas.microsoft.com/office/powerpoint/2010/main" val="1901345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21"/>
                                        </p:tgtEl>
                                      </p:cBhvr>
                                    </p:animEffect>
                                    <p:set>
                                      <p:cBhvr>
                                        <p:cTn id="10" dur="1" fill="hold">
                                          <p:stCondLst>
                                            <p:cond delay="499"/>
                                          </p:stCondLst>
                                        </p:cTn>
                                        <p:tgtEl>
                                          <p:spTgt spid="21"/>
                                        </p:tgtEl>
                                        <p:attrNameLst>
                                          <p:attrName>style.visibility</p:attrName>
                                        </p:attrNameLst>
                                      </p:cBhvr>
                                      <p:to>
                                        <p:strVal val="hidden"/>
                                      </p:to>
                                    </p:set>
                                  </p:childTnLst>
                                </p:cTn>
                              </p:par>
                              <p:par>
                                <p:cTn id="11" presetID="9"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dissolve">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9F3A9-A77E-1BA1-1FC2-E344E680E503}"/>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CE5EC93C-DEEB-5717-E536-778CC999633B}"/>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A7D9A1BB-B2C8-3FD7-38A3-EB6FC818106F}"/>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Great power conflict</a:t>
            </a:r>
          </a:p>
        </p:txBody>
      </p:sp>
      <p:pic>
        <p:nvPicPr>
          <p:cNvPr id="3" name="Picture 2">
            <a:extLst>
              <a:ext uri="{FF2B5EF4-FFF2-40B4-BE49-F238E27FC236}">
                <a16:creationId xmlns:a16="http://schemas.microsoft.com/office/drawing/2014/main" id="{9210EC54-8690-5D56-7F4B-E0B141AA2DCB}"/>
              </a:ext>
            </a:extLst>
          </p:cNvPr>
          <p:cNvPicPr>
            <a:picLocks noChangeAspect="1"/>
          </p:cNvPicPr>
          <p:nvPr/>
        </p:nvPicPr>
        <p:blipFill>
          <a:blip r:embed="rId3" cstate="screen">
            <a:alphaModFix amt="50000"/>
            <a:extLst>
              <a:ext uri="{28A0092B-C50C-407E-A947-70E740481C1C}">
                <a14:useLocalDpi xmlns:a14="http://schemas.microsoft.com/office/drawing/2010/main"/>
              </a:ext>
            </a:extLst>
          </a:blip>
          <a:srcRect/>
          <a:stretch>
            <a:fillRect/>
          </a:stretch>
        </p:blipFill>
        <p:spPr>
          <a:xfrm>
            <a:off x="208034" y="1134376"/>
            <a:ext cx="11774700" cy="5723624"/>
          </a:xfrm>
          <a:prstGeom prst="rect">
            <a:avLst/>
          </a:prstGeom>
        </p:spPr>
      </p:pic>
      <p:grpSp>
        <p:nvGrpSpPr>
          <p:cNvPr id="9" name="Group 8">
            <a:extLst>
              <a:ext uri="{FF2B5EF4-FFF2-40B4-BE49-F238E27FC236}">
                <a16:creationId xmlns:a16="http://schemas.microsoft.com/office/drawing/2014/main" id="{9CCE16C4-BC72-1FD3-6DC7-6E1DD4B3B0A3}"/>
              </a:ext>
            </a:extLst>
          </p:cNvPr>
          <p:cNvGrpSpPr/>
          <p:nvPr/>
        </p:nvGrpSpPr>
        <p:grpSpPr>
          <a:xfrm>
            <a:off x="9621672" y="2765753"/>
            <a:ext cx="2408709" cy="584775"/>
            <a:chOff x="9621672" y="2765753"/>
            <a:chExt cx="2408709" cy="584775"/>
          </a:xfrm>
        </p:grpSpPr>
        <p:cxnSp>
          <p:nvCxnSpPr>
            <p:cNvPr id="4" name="Straight Arrow Connector 3">
              <a:extLst>
                <a:ext uri="{FF2B5EF4-FFF2-40B4-BE49-F238E27FC236}">
                  <a16:creationId xmlns:a16="http://schemas.microsoft.com/office/drawing/2014/main" id="{686EF6E6-07F1-935D-C6F0-2E8D1386D23D}"/>
                </a:ext>
              </a:extLst>
            </p:cNvPr>
            <p:cNvCxnSpPr/>
            <p:nvPr/>
          </p:nvCxnSpPr>
          <p:spPr>
            <a:xfrm flipH="1">
              <a:off x="9621672" y="3098042"/>
              <a:ext cx="1023582" cy="204716"/>
            </a:xfrm>
            <a:prstGeom prst="straightConnector1">
              <a:avLst/>
            </a:prstGeom>
            <a:ln w="50800">
              <a:solidFill>
                <a:srgbClr val="C00000"/>
              </a:solidFill>
              <a:tailEnd type="triangle" w="lg" len="lg"/>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79DED783-6D4B-E5DA-C910-091AB92A0E81}"/>
                </a:ext>
              </a:extLst>
            </p:cNvPr>
            <p:cNvSpPr txBox="1"/>
            <p:nvPr/>
          </p:nvSpPr>
          <p:spPr>
            <a:xfrm>
              <a:off x="10624419" y="2765753"/>
              <a:ext cx="1405962" cy="584775"/>
            </a:xfrm>
            <a:prstGeom prst="rect">
              <a:avLst/>
            </a:prstGeom>
            <a:noFill/>
          </p:spPr>
          <p:txBody>
            <a:bodyPr wrap="none" rtlCol="0">
              <a:spAutoFit/>
            </a:bodyPr>
            <a:lstStyle/>
            <a:p>
              <a:r>
                <a:rPr lang="en-US" sz="3200">
                  <a:solidFill>
                    <a:srgbClr val="C00000"/>
                  </a:solidFill>
                </a:rPr>
                <a:t>Taiwan</a:t>
              </a:r>
            </a:p>
          </p:txBody>
        </p:sp>
      </p:grpSp>
      <p:grpSp>
        <p:nvGrpSpPr>
          <p:cNvPr id="12" name="Group 11">
            <a:extLst>
              <a:ext uri="{FF2B5EF4-FFF2-40B4-BE49-F238E27FC236}">
                <a16:creationId xmlns:a16="http://schemas.microsoft.com/office/drawing/2014/main" id="{F3A4139B-CA7A-3BB7-0562-A60BC2FBA321}"/>
              </a:ext>
            </a:extLst>
          </p:cNvPr>
          <p:cNvGrpSpPr/>
          <p:nvPr/>
        </p:nvGrpSpPr>
        <p:grpSpPr>
          <a:xfrm>
            <a:off x="1173707" y="1596789"/>
            <a:ext cx="6332562" cy="4126836"/>
            <a:chOff x="1173707" y="1596789"/>
            <a:chExt cx="6332562" cy="4126836"/>
          </a:xfrm>
        </p:grpSpPr>
        <p:sp>
          <p:nvSpPr>
            <p:cNvPr id="7" name="Rounded Rectangle 6">
              <a:extLst>
                <a:ext uri="{FF2B5EF4-FFF2-40B4-BE49-F238E27FC236}">
                  <a16:creationId xmlns:a16="http://schemas.microsoft.com/office/drawing/2014/main" id="{7B544F58-F47C-2FD2-5F6B-A41982FE5774}"/>
                </a:ext>
              </a:extLst>
            </p:cNvPr>
            <p:cNvSpPr/>
            <p:nvPr/>
          </p:nvSpPr>
          <p:spPr>
            <a:xfrm>
              <a:off x="1173707" y="1596789"/>
              <a:ext cx="6332562" cy="4126836"/>
            </a:xfrm>
            <a:prstGeom prst="roundRect">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1E64672-298B-736B-A632-E2B65B0EF9DB}"/>
                </a:ext>
              </a:extLst>
            </p:cNvPr>
            <p:cNvSpPr txBox="1"/>
            <p:nvPr/>
          </p:nvSpPr>
          <p:spPr>
            <a:xfrm>
              <a:off x="1437562" y="1857812"/>
              <a:ext cx="5904934" cy="3539430"/>
            </a:xfrm>
            <a:prstGeom prst="rect">
              <a:avLst/>
            </a:prstGeom>
            <a:noFill/>
          </p:spPr>
          <p:txBody>
            <a:bodyPr wrap="square" rtlCol="0">
              <a:spAutoFit/>
            </a:bodyPr>
            <a:lstStyle/>
            <a:p>
              <a:r>
                <a:rPr lang="en-US" sz="2800"/>
                <a:t>Taiwan makes 99% of the advanced accelerator chips used in GPUs (Nvidia) and TPUs (Google)</a:t>
              </a:r>
            </a:p>
            <a:p>
              <a:endParaRPr lang="en-US" sz="2800"/>
            </a:p>
            <a:p>
              <a:r>
                <a:rPr lang="en-US" sz="2800"/>
                <a:t>The US has restricted Chinese access to advanced computing hardware (chips, semiconductor manufacturing equipment)</a:t>
              </a:r>
            </a:p>
          </p:txBody>
        </p:sp>
      </p:grpSp>
      <p:sp>
        <p:nvSpPr>
          <p:cNvPr id="14" name="TextBox 13">
            <a:extLst>
              <a:ext uri="{FF2B5EF4-FFF2-40B4-BE49-F238E27FC236}">
                <a16:creationId xmlns:a16="http://schemas.microsoft.com/office/drawing/2014/main" id="{E1DA2B77-C657-509A-EBA1-0A6D4CB1E757}"/>
              </a:ext>
            </a:extLst>
          </p:cNvPr>
          <p:cNvSpPr txBox="1"/>
          <p:nvPr/>
        </p:nvSpPr>
        <p:spPr>
          <a:xfrm>
            <a:off x="6012632" y="6396334"/>
            <a:ext cx="6196084" cy="461665"/>
          </a:xfrm>
          <a:prstGeom prst="rect">
            <a:avLst/>
          </a:prstGeom>
          <a:noFill/>
        </p:spPr>
        <p:txBody>
          <a:bodyPr wrap="square">
            <a:spAutoFit/>
          </a:bodyPr>
          <a:lstStyle/>
          <a:p>
            <a:pPr algn="r"/>
            <a:r>
              <a:rPr lang="en-US" sz="2400" i="1"/>
              <a:t>Chip War </a:t>
            </a:r>
            <a:r>
              <a:rPr lang="en-US" sz="2400"/>
              <a:t>(Miller, 2022)</a:t>
            </a:r>
          </a:p>
        </p:txBody>
      </p:sp>
    </p:spTree>
    <p:extLst>
      <p:ext uri="{BB962C8B-B14F-4D97-AF65-F5344CB8AC3E}">
        <p14:creationId xmlns:p14="http://schemas.microsoft.com/office/powerpoint/2010/main" val="169795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D5979-0B05-E1CF-1CC0-8D915917E5AE}"/>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601FAE62-D6B6-E031-E3DA-9C7A26164AB4}"/>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9BD78494-ED61-4178-11DA-87DAE09D4496}"/>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Open / closed weight model gap</a:t>
            </a:r>
          </a:p>
        </p:txBody>
      </p:sp>
      <p:sp>
        <p:nvSpPr>
          <p:cNvPr id="5" name="TextBox 4">
            <a:extLst>
              <a:ext uri="{FF2B5EF4-FFF2-40B4-BE49-F238E27FC236}">
                <a16:creationId xmlns:a16="http://schemas.microsoft.com/office/drawing/2014/main" id="{0E0728F8-1697-F0A0-0015-2F12C966B812}"/>
              </a:ext>
            </a:extLst>
          </p:cNvPr>
          <p:cNvSpPr txBox="1"/>
          <p:nvPr/>
        </p:nvSpPr>
        <p:spPr>
          <a:xfrm>
            <a:off x="8221622" y="6396334"/>
            <a:ext cx="4193005" cy="461665"/>
          </a:xfrm>
          <a:prstGeom prst="rect">
            <a:avLst/>
          </a:prstGeom>
          <a:noFill/>
        </p:spPr>
        <p:txBody>
          <a:bodyPr wrap="square">
            <a:spAutoFit/>
          </a:bodyPr>
          <a:lstStyle/>
          <a:p>
            <a:r>
              <a:rPr lang="en-US" sz="2400"/>
              <a:t>UK AI Security Institute 2026</a:t>
            </a:r>
          </a:p>
        </p:txBody>
      </p:sp>
      <p:grpSp>
        <p:nvGrpSpPr>
          <p:cNvPr id="26" name="Group 25">
            <a:extLst>
              <a:ext uri="{FF2B5EF4-FFF2-40B4-BE49-F238E27FC236}">
                <a16:creationId xmlns:a16="http://schemas.microsoft.com/office/drawing/2014/main" id="{C077866A-8FE9-013C-7C50-341DFB0CADF5}"/>
              </a:ext>
            </a:extLst>
          </p:cNvPr>
          <p:cNvGrpSpPr/>
          <p:nvPr/>
        </p:nvGrpSpPr>
        <p:grpSpPr>
          <a:xfrm>
            <a:off x="267586" y="1161526"/>
            <a:ext cx="11426030" cy="4788376"/>
            <a:chOff x="267586" y="1161526"/>
            <a:chExt cx="11426030" cy="4788376"/>
          </a:xfrm>
        </p:grpSpPr>
        <p:pic>
          <p:nvPicPr>
            <p:cNvPr id="11" name="Picture 10" descr="A graph of a number of people&#10;&#10;AI-generated content may be incorrect.">
              <a:extLst>
                <a:ext uri="{FF2B5EF4-FFF2-40B4-BE49-F238E27FC236}">
                  <a16:creationId xmlns:a16="http://schemas.microsoft.com/office/drawing/2014/main" id="{922C35E7-19E0-2A63-8F60-21ED62C17D6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67586" y="1161526"/>
              <a:ext cx="11426030" cy="4788376"/>
            </a:xfrm>
            <a:prstGeom prst="rect">
              <a:avLst/>
            </a:prstGeom>
          </p:spPr>
        </p:pic>
        <p:sp>
          <p:nvSpPr>
            <p:cNvPr id="3" name="TextBox 2">
              <a:extLst>
                <a:ext uri="{FF2B5EF4-FFF2-40B4-BE49-F238E27FC236}">
                  <a16:creationId xmlns:a16="http://schemas.microsoft.com/office/drawing/2014/main" id="{2AB5932F-26F6-EB92-5798-229B91410F2F}"/>
                </a:ext>
              </a:extLst>
            </p:cNvPr>
            <p:cNvSpPr txBox="1"/>
            <p:nvPr/>
          </p:nvSpPr>
          <p:spPr>
            <a:xfrm>
              <a:off x="1795716" y="1712374"/>
              <a:ext cx="3910262" cy="1384995"/>
            </a:xfrm>
            <a:prstGeom prst="rect">
              <a:avLst/>
            </a:prstGeom>
            <a:noFill/>
          </p:spPr>
          <p:txBody>
            <a:bodyPr wrap="square" rtlCol="0">
              <a:spAutoFit/>
            </a:bodyPr>
            <a:lstStyle/>
            <a:p>
              <a:r>
                <a:rPr lang="en-US" sz="2800"/>
                <a:t>Performance of closed-weight models on cyber tasks</a:t>
              </a:r>
            </a:p>
          </p:txBody>
        </p:sp>
        <p:sp>
          <p:nvSpPr>
            <p:cNvPr id="12" name="Rectangle 11">
              <a:extLst>
                <a:ext uri="{FF2B5EF4-FFF2-40B4-BE49-F238E27FC236}">
                  <a16:creationId xmlns:a16="http://schemas.microsoft.com/office/drawing/2014/main" id="{F3C4C322-A573-319D-1F8B-D8AC64F6EE76}"/>
                </a:ext>
              </a:extLst>
            </p:cNvPr>
            <p:cNvSpPr/>
            <p:nvPr/>
          </p:nvSpPr>
          <p:spPr>
            <a:xfrm>
              <a:off x="6508661" y="2286000"/>
              <a:ext cx="1666964" cy="5800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269AC19-0F0C-D71C-DF47-285D1FA42EB8}"/>
                </a:ext>
              </a:extLst>
            </p:cNvPr>
            <p:cNvSpPr/>
            <p:nvPr/>
          </p:nvSpPr>
          <p:spPr>
            <a:xfrm>
              <a:off x="8764091" y="2340779"/>
              <a:ext cx="873668" cy="5800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 up of a logo&#10;&#10;AI-generated content may be incorrect.">
              <a:extLst>
                <a:ext uri="{FF2B5EF4-FFF2-40B4-BE49-F238E27FC236}">
                  <a16:creationId xmlns:a16="http://schemas.microsoft.com/office/drawing/2014/main" id="{116C21B2-25AE-282C-414E-325D12EA42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6209" y="2682674"/>
              <a:ext cx="539416" cy="134855"/>
            </a:xfrm>
            <a:prstGeom prst="rect">
              <a:avLst/>
            </a:prstGeom>
          </p:spPr>
        </p:pic>
        <p:pic>
          <p:nvPicPr>
            <p:cNvPr id="17" name="Picture 16" descr="A number with numbers on it&#10;&#10;AI-generated content may be incorrect.">
              <a:extLst>
                <a:ext uri="{FF2B5EF4-FFF2-40B4-BE49-F238E27FC236}">
                  <a16:creationId xmlns:a16="http://schemas.microsoft.com/office/drawing/2014/main" id="{97356247-DCB2-E49B-D9A6-882FC9913A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50942" y="2335731"/>
              <a:ext cx="833482" cy="143596"/>
            </a:xfrm>
            <a:prstGeom prst="rect">
              <a:avLst/>
            </a:prstGeom>
          </p:spPr>
        </p:pic>
      </p:grpSp>
      <p:grpSp>
        <p:nvGrpSpPr>
          <p:cNvPr id="24" name="Group 23">
            <a:extLst>
              <a:ext uri="{FF2B5EF4-FFF2-40B4-BE49-F238E27FC236}">
                <a16:creationId xmlns:a16="http://schemas.microsoft.com/office/drawing/2014/main" id="{5E7C764F-66AF-40BC-D79E-476DED911C83}"/>
              </a:ext>
            </a:extLst>
          </p:cNvPr>
          <p:cNvGrpSpPr/>
          <p:nvPr/>
        </p:nvGrpSpPr>
        <p:grpSpPr>
          <a:xfrm>
            <a:off x="7964478" y="2404872"/>
            <a:ext cx="3072148" cy="1605004"/>
            <a:chOff x="7964478" y="2404872"/>
            <a:chExt cx="3072148" cy="1605004"/>
          </a:xfrm>
        </p:grpSpPr>
        <p:sp>
          <p:nvSpPr>
            <p:cNvPr id="6" name="Oval 5">
              <a:extLst>
                <a:ext uri="{FF2B5EF4-FFF2-40B4-BE49-F238E27FC236}">
                  <a16:creationId xmlns:a16="http://schemas.microsoft.com/office/drawing/2014/main" id="{64F5EB00-69A2-43B2-2DC1-AA36BF96A0B4}"/>
                </a:ext>
              </a:extLst>
            </p:cNvPr>
            <p:cNvSpPr/>
            <p:nvPr/>
          </p:nvSpPr>
          <p:spPr>
            <a:xfrm>
              <a:off x="9817426" y="2481254"/>
              <a:ext cx="216569" cy="21656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419A3EC-8CAA-F63E-F180-805B02883E10}"/>
                </a:ext>
              </a:extLst>
            </p:cNvPr>
            <p:cNvSpPr/>
            <p:nvPr/>
          </p:nvSpPr>
          <p:spPr>
            <a:xfrm>
              <a:off x="9242850" y="3153637"/>
              <a:ext cx="216569" cy="21656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596DD1B-3730-B797-471C-15EF2B91E1CA}"/>
                </a:ext>
              </a:extLst>
            </p:cNvPr>
            <p:cNvSpPr txBox="1"/>
            <p:nvPr/>
          </p:nvSpPr>
          <p:spPr>
            <a:xfrm>
              <a:off x="10031223" y="2404872"/>
              <a:ext cx="1005403" cy="369332"/>
            </a:xfrm>
            <a:prstGeom prst="rect">
              <a:avLst/>
            </a:prstGeom>
            <a:noFill/>
          </p:spPr>
          <p:txBody>
            <a:bodyPr wrap="none" rtlCol="0">
              <a:spAutoFit/>
            </a:bodyPr>
            <a:lstStyle/>
            <a:p>
              <a:r>
                <a:rPr lang="en-US">
                  <a:solidFill>
                    <a:schemeClr val="accent6"/>
                  </a:solidFill>
                </a:rPr>
                <a:t>GLM 5.2</a:t>
              </a:r>
            </a:p>
          </p:txBody>
        </p:sp>
        <p:sp>
          <p:nvSpPr>
            <p:cNvPr id="9" name="TextBox 8">
              <a:extLst>
                <a:ext uri="{FF2B5EF4-FFF2-40B4-BE49-F238E27FC236}">
                  <a16:creationId xmlns:a16="http://schemas.microsoft.com/office/drawing/2014/main" id="{E18D2EEB-4BD4-62CC-0EBB-8F12CD2BAC7D}"/>
                </a:ext>
              </a:extLst>
            </p:cNvPr>
            <p:cNvSpPr txBox="1"/>
            <p:nvPr/>
          </p:nvSpPr>
          <p:spPr>
            <a:xfrm>
              <a:off x="9468843" y="3077255"/>
              <a:ext cx="1507144" cy="369332"/>
            </a:xfrm>
            <a:prstGeom prst="rect">
              <a:avLst/>
            </a:prstGeom>
            <a:noFill/>
          </p:spPr>
          <p:txBody>
            <a:bodyPr wrap="none" rtlCol="0">
              <a:spAutoFit/>
            </a:bodyPr>
            <a:lstStyle/>
            <a:p>
              <a:r>
                <a:rPr lang="en-US">
                  <a:solidFill>
                    <a:schemeClr val="accent6"/>
                  </a:solidFill>
                </a:rPr>
                <a:t>DeepSeek V4</a:t>
              </a:r>
            </a:p>
          </p:txBody>
        </p:sp>
        <p:cxnSp>
          <p:nvCxnSpPr>
            <p:cNvPr id="19" name="Straight Arrow Connector 18">
              <a:extLst>
                <a:ext uri="{FF2B5EF4-FFF2-40B4-BE49-F238E27FC236}">
                  <a16:creationId xmlns:a16="http://schemas.microsoft.com/office/drawing/2014/main" id="{6049EAC6-FBBB-37A1-A471-3047FA7CAB0D}"/>
                </a:ext>
              </a:extLst>
            </p:cNvPr>
            <p:cNvCxnSpPr/>
            <p:nvPr/>
          </p:nvCxnSpPr>
          <p:spPr>
            <a:xfrm>
              <a:off x="7964478" y="3261921"/>
              <a:ext cx="1179522" cy="0"/>
            </a:xfrm>
            <a:prstGeom prst="straightConnector1">
              <a:avLst/>
            </a:prstGeom>
            <a:ln>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BD3008BF-B06B-3B4B-CD8F-4FB68F0C60ED}"/>
                </a:ext>
              </a:extLst>
            </p:cNvPr>
            <p:cNvCxnSpPr>
              <a:cxnSpLocks/>
            </p:cNvCxnSpPr>
            <p:nvPr/>
          </p:nvCxnSpPr>
          <p:spPr>
            <a:xfrm>
              <a:off x="8657043" y="2597795"/>
              <a:ext cx="1098362" cy="0"/>
            </a:xfrm>
            <a:prstGeom prst="straightConnector1">
              <a:avLst/>
            </a:prstGeom>
            <a:ln>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FA87EB4F-D1CD-778E-7037-13405DBD0113}"/>
                </a:ext>
              </a:extLst>
            </p:cNvPr>
            <p:cNvSpPr txBox="1"/>
            <p:nvPr/>
          </p:nvSpPr>
          <p:spPr>
            <a:xfrm>
              <a:off x="8238408" y="3548211"/>
              <a:ext cx="2008883" cy="461665"/>
            </a:xfrm>
            <a:prstGeom prst="rect">
              <a:avLst/>
            </a:prstGeom>
            <a:noFill/>
          </p:spPr>
          <p:txBody>
            <a:bodyPr wrap="none" rtlCol="0">
              <a:spAutoFit/>
            </a:bodyPr>
            <a:lstStyle/>
            <a:p>
              <a:r>
                <a:rPr lang="en-US" sz="2400">
                  <a:solidFill>
                    <a:schemeClr val="accent6"/>
                  </a:solidFill>
                </a:rPr>
                <a:t>4-5 month lag</a:t>
              </a:r>
            </a:p>
          </p:txBody>
        </p:sp>
      </p:grpSp>
      <p:pic>
        <p:nvPicPr>
          <p:cNvPr id="27" name="Picture 26">
            <a:extLst>
              <a:ext uri="{FF2B5EF4-FFF2-40B4-BE49-F238E27FC236}">
                <a16:creationId xmlns:a16="http://schemas.microsoft.com/office/drawing/2014/main" id="{3CDBD3F8-F7FB-C949-BB16-15430CE4A3E5}"/>
              </a:ext>
            </a:extLst>
          </p:cNvPr>
          <p:cNvPicPr>
            <a:picLocks noChangeAspect="1"/>
          </p:cNvPicPr>
          <p:nvPr/>
        </p:nvPicPr>
        <p:blipFill>
          <a:blip r:embed="rId6"/>
          <a:stretch>
            <a:fillRect/>
          </a:stretch>
        </p:blipFill>
        <p:spPr>
          <a:xfrm>
            <a:off x="467277" y="1589747"/>
            <a:ext cx="7595839" cy="4012664"/>
          </a:xfrm>
          <a:prstGeom prst="rect">
            <a:avLst/>
          </a:prstGeom>
        </p:spPr>
      </p:pic>
      <p:sp>
        <p:nvSpPr>
          <p:cNvPr id="28" name="TextBox 27">
            <a:extLst>
              <a:ext uri="{FF2B5EF4-FFF2-40B4-BE49-F238E27FC236}">
                <a16:creationId xmlns:a16="http://schemas.microsoft.com/office/drawing/2014/main" id="{6A993AC1-0668-D6C6-7F9F-0C13BC428CBC}"/>
              </a:ext>
            </a:extLst>
          </p:cNvPr>
          <p:cNvSpPr txBox="1"/>
          <p:nvPr/>
        </p:nvSpPr>
        <p:spPr>
          <a:xfrm>
            <a:off x="7552773" y="6363073"/>
            <a:ext cx="4639227" cy="461665"/>
          </a:xfrm>
          <a:prstGeom prst="rect">
            <a:avLst/>
          </a:prstGeom>
          <a:solidFill>
            <a:schemeClr val="bg1"/>
          </a:solidFill>
        </p:spPr>
        <p:txBody>
          <a:bodyPr wrap="square">
            <a:spAutoFit/>
          </a:bodyPr>
          <a:lstStyle/>
          <a:p>
            <a:pPr algn="r"/>
            <a:r>
              <a:rPr lang="en-US" sz="2400"/>
              <a:t>Fasano 2026</a:t>
            </a:r>
          </a:p>
        </p:txBody>
      </p:sp>
      <p:sp>
        <p:nvSpPr>
          <p:cNvPr id="29" name="Rectangle 28">
            <a:extLst>
              <a:ext uri="{FF2B5EF4-FFF2-40B4-BE49-F238E27FC236}">
                <a16:creationId xmlns:a16="http://schemas.microsoft.com/office/drawing/2014/main" id="{4EBEB564-CFF7-B9FF-D833-F81861C64E0E}"/>
              </a:ext>
            </a:extLst>
          </p:cNvPr>
          <p:cNvSpPr/>
          <p:nvPr/>
        </p:nvSpPr>
        <p:spPr>
          <a:xfrm>
            <a:off x="8167683" y="1712374"/>
            <a:ext cx="3474854" cy="381134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a:t>We now have Mythos-level cyber capabilities with few / no safeguards in open weight models</a:t>
            </a:r>
          </a:p>
          <a:p>
            <a:pPr algn="ctr"/>
            <a:endParaRPr lang="en-US" sz="2800"/>
          </a:p>
          <a:p>
            <a:pPr algn="ctr"/>
            <a:r>
              <a:rPr lang="en-US" sz="2800"/>
              <a:t>Buckle up!</a:t>
            </a:r>
          </a:p>
        </p:txBody>
      </p:sp>
      <p:pic>
        <p:nvPicPr>
          <p:cNvPr id="2" name="Picture 2" descr="University of Oxford">
            <a:extLst>
              <a:ext uri="{FF2B5EF4-FFF2-40B4-BE49-F238E27FC236}">
                <a16:creationId xmlns:a16="http://schemas.microsoft.com/office/drawing/2014/main" id="{08361811-98BD-05FD-C599-2CAEDCCF4DD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35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nodeType="clickEffect">
                                  <p:stCondLst>
                                    <p:cond delay="0"/>
                                  </p:stCondLst>
                                  <p:childTnLst>
                                    <p:animEffect transition="out" filter="dissolve">
                                      <p:cBhvr>
                                        <p:cTn id="11" dur="500"/>
                                        <p:tgtEl>
                                          <p:spTgt spid="26"/>
                                        </p:tgtEl>
                                      </p:cBhvr>
                                    </p:animEffect>
                                    <p:set>
                                      <p:cBhvr>
                                        <p:cTn id="12" dur="1" fill="hold">
                                          <p:stCondLst>
                                            <p:cond delay="499"/>
                                          </p:stCondLst>
                                        </p:cTn>
                                        <p:tgtEl>
                                          <p:spTgt spid="26"/>
                                        </p:tgtEl>
                                        <p:attrNameLst>
                                          <p:attrName>style.visibility</p:attrName>
                                        </p:attrNameLst>
                                      </p:cBhvr>
                                      <p:to>
                                        <p:strVal val="hidden"/>
                                      </p:to>
                                    </p:set>
                                  </p:childTnLst>
                                </p:cTn>
                              </p:par>
                              <p:par>
                                <p:cTn id="13" presetID="9" presetClass="exit" presetSubtype="0" fill="hold" nodeType="withEffect">
                                  <p:stCondLst>
                                    <p:cond delay="0"/>
                                  </p:stCondLst>
                                  <p:childTnLst>
                                    <p:animEffect transition="out" filter="dissolve">
                                      <p:cBhvr>
                                        <p:cTn id="14" dur="500"/>
                                        <p:tgtEl>
                                          <p:spTgt spid="24"/>
                                        </p:tgtEl>
                                      </p:cBhvr>
                                    </p:animEffect>
                                    <p:set>
                                      <p:cBhvr>
                                        <p:cTn id="15" dur="1" fill="hold">
                                          <p:stCondLst>
                                            <p:cond delay="499"/>
                                          </p:stCondLst>
                                        </p:cTn>
                                        <p:tgtEl>
                                          <p:spTgt spid="24"/>
                                        </p:tgtEl>
                                        <p:attrNameLst>
                                          <p:attrName>style.visibility</p:attrName>
                                        </p:attrNameLst>
                                      </p:cBhvr>
                                      <p:to>
                                        <p:strVal val="hidden"/>
                                      </p:to>
                                    </p:set>
                                  </p:childTnLst>
                                </p:cTn>
                              </p:par>
                              <p:par>
                                <p:cTn id="16" presetID="9"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dissolve">
                                      <p:cBhvr>
                                        <p:cTn id="2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E22F1-0A9E-1DE3-A3B0-5070182A0CF9}"/>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FBB8C747-CAC8-7060-8AC1-ADFEF6F37E85}"/>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 name="Rectangle 3">
            <a:extLst>
              <a:ext uri="{FF2B5EF4-FFF2-40B4-BE49-F238E27FC236}">
                <a16:creationId xmlns:a16="http://schemas.microsoft.com/office/drawing/2014/main" id="{0FC992AF-FF52-08B2-1BCF-1077B4D017A0}"/>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Structure</a:t>
            </a:r>
          </a:p>
        </p:txBody>
      </p:sp>
      <p:pic>
        <p:nvPicPr>
          <p:cNvPr id="16" name="Picture 2" descr="University of Oxford">
            <a:extLst>
              <a:ext uri="{FF2B5EF4-FFF2-40B4-BE49-F238E27FC236}">
                <a16:creationId xmlns:a16="http://schemas.microsoft.com/office/drawing/2014/main" id="{B3D362C5-ECE8-B34A-D934-2FE1C6BB8BC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CE0340A6-A49B-D9A4-D788-B0D3AEB39CD8}"/>
              </a:ext>
            </a:extLst>
          </p:cNvPr>
          <p:cNvGrpSpPr/>
          <p:nvPr/>
        </p:nvGrpSpPr>
        <p:grpSpPr>
          <a:xfrm>
            <a:off x="794122" y="1168147"/>
            <a:ext cx="11857937" cy="1126587"/>
            <a:chOff x="794122" y="1168147"/>
            <a:chExt cx="11857937" cy="1126587"/>
          </a:xfrm>
        </p:grpSpPr>
        <p:sp>
          <p:nvSpPr>
            <p:cNvPr id="2" name="TextBox 1">
              <a:extLst>
                <a:ext uri="{FF2B5EF4-FFF2-40B4-BE49-F238E27FC236}">
                  <a16:creationId xmlns:a16="http://schemas.microsoft.com/office/drawing/2014/main" id="{C91BC423-CEBA-061C-F3CC-C5A9555C368E}"/>
                </a:ext>
              </a:extLst>
            </p:cNvPr>
            <p:cNvSpPr txBox="1"/>
            <p:nvPr/>
          </p:nvSpPr>
          <p:spPr>
            <a:xfrm>
              <a:off x="2088611" y="1450355"/>
              <a:ext cx="10563448" cy="646331"/>
            </a:xfrm>
            <a:prstGeom prst="rect">
              <a:avLst/>
            </a:prstGeom>
            <a:noFill/>
          </p:spPr>
          <p:txBody>
            <a:bodyPr wrap="square" rtlCol="0">
              <a:spAutoFit/>
            </a:bodyPr>
            <a:lstStyle/>
            <a:p>
              <a:r>
                <a:rPr lang="en-US" sz="3600"/>
                <a:t>AI and labour markets</a:t>
              </a:r>
            </a:p>
          </p:txBody>
        </p:sp>
        <p:pic>
          <p:nvPicPr>
            <p:cNvPr id="29" name="Picture 28" descr="A blue and orange briefcase with a white chip on it&#10;&#10;AI-generated content may be incorrect.">
              <a:extLst>
                <a:ext uri="{FF2B5EF4-FFF2-40B4-BE49-F238E27FC236}">
                  <a16:creationId xmlns:a16="http://schemas.microsoft.com/office/drawing/2014/main" id="{C531A6DA-0DB7-9504-CD61-9C14786E4E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4122" y="1168147"/>
              <a:ext cx="1126587" cy="1126587"/>
            </a:xfrm>
            <a:prstGeom prst="rect">
              <a:avLst/>
            </a:prstGeom>
          </p:spPr>
        </p:pic>
      </p:grpSp>
      <p:grpSp>
        <p:nvGrpSpPr>
          <p:cNvPr id="11" name="Group 10">
            <a:extLst>
              <a:ext uri="{FF2B5EF4-FFF2-40B4-BE49-F238E27FC236}">
                <a16:creationId xmlns:a16="http://schemas.microsoft.com/office/drawing/2014/main" id="{97CCB5B5-F7C0-7D4F-09C2-E61F70659333}"/>
              </a:ext>
            </a:extLst>
          </p:cNvPr>
          <p:cNvGrpSpPr/>
          <p:nvPr/>
        </p:nvGrpSpPr>
        <p:grpSpPr>
          <a:xfrm>
            <a:off x="794122" y="2559431"/>
            <a:ext cx="11857937" cy="1126587"/>
            <a:chOff x="794122" y="2180806"/>
            <a:chExt cx="11857937" cy="1126587"/>
          </a:xfrm>
        </p:grpSpPr>
        <p:sp>
          <p:nvSpPr>
            <p:cNvPr id="3" name="TextBox 2">
              <a:extLst>
                <a:ext uri="{FF2B5EF4-FFF2-40B4-BE49-F238E27FC236}">
                  <a16:creationId xmlns:a16="http://schemas.microsoft.com/office/drawing/2014/main" id="{2DDA260A-6E3D-17A9-7922-E1AD1172DBF2}"/>
                </a:ext>
              </a:extLst>
            </p:cNvPr>
            <p:cNvSpPr txBox="1"/>
            <p:nvPr/>
          </p:nvSpPr>
          <p:spPr>
            <a:xfrm>
              <a:off x="2088611" y="2527547"/>
              <a:ext cx="10563448" cy="646331"/>
            </a:xfrm>
            <a:prstGeom prst="rect">
              <a:avLst/>
            </a:prstGeom>
            <a:noFill/>
          </p:spPr>
          <p:txBody>
            <a:bodyPr wrap="square" rtlCol="0">
              <a:spAutoFit/>
            </a:bodyPr>
            <a:lstStyle/>
            <a:p>
              <a:r>
                <a:rPr lang="en-US" sz="3600"/>
                <a:t>AI and democracy / geopolitics</a:t>
              </a:r>
            </a:p>
          </p:txBody>
        </p:sp>
        <p:pic>
          <p:nvPicPr>
            <p:cNvPr id="31" name="Picture 30">
              <a:extLst>
                <a:ext uri="{FF2B5EF4-FFF2-40B4-BE49-F238E27FC236}">
                  <a16:creationId xmlns:a16="http://schemas.microsoft.com/office/drawing/2014/main" id="{BBA2010D-B95B-92BE-AB38-5D2C5B6239F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122" y="2180806"/>
              <a:ext cx="1126587" cy="1126587"/>
            </a:xfrm>
            <a:prstGeom prst="rect">
              <a:avLst/>
            </a:prstGeom>
          </p:spPr>
        </p:pic>
      </p:grpSp>
      <p:grpSp>
        <p:nvGrpSpPr>
          <p:cNvPr id="12" name="Group 11">
            <a:extLst>
              <a:ext uri="{FF2B5EF4-FFF2-40B4-BE49-F238E27FC236}">
                <a16:creationId xmlns:a16="http://schemas.microsoft.com/office/drawing/2014/main" id="{5139E21C-293A-CD44-98E9-B966EC1F7686}"/>
              </a:ext>
            </a:extLst>
          </p:cNvPr>
          <p:cNvGrpSpPr/>
          <p:nvPr/>
        </p:nvGrpSpPr>
        <p:grpSpPr>
          <a:xfrm>
            <a:off x="794122" y="3950715"/>
            <a:ext cx="11857937" cy="1126587"/>
            <a:chOff x="794122" y="3276595"/>
            <a:chExt cx="11857937" cy="1126587"/>
          </a:xfrm>
        </p:grpSpPr>
        <p:sp>
          <p:nvSpPr>
            <p:cNvPr id="6" name="TextBox 5">
              <a:extLst>
                <a:ext uri="{FF2B5EF4-FFF2-40B4-BE49-F238E27FC236}">
                  <a16:creationId xmlns:a16="http://schemas.microsoft.com/office/drawing/2014/main" id="{09DF09E3-1E02-1096-2282-0BF4DD8A13EE}"/>
                </a:ext>
              </a:extLst>
            </p:cNvPr>
            <p:cNvSpPr txBox="1"/>
            <p:nvPr/>
          </p:nvSpPr>
          <p:spPr>
            <a:xfrm>
              <a:off x="2088611" y="3604739"/>
              <a:ext cx="10563448" cy="646331"/>
            </a:xfrm>
            <a:prstGeom prst="rect">
              <a:avLst/>
            </a:prstGeom>
            <a:noFill/>
          </p:spPr>
          <p:txBody>
            <a:bodyPr wrap="square" rtlCol="0">
              <a:spAutoFit/>
            </a:bodyPr>
            <a:lstStyle/>
            <a:p>
              <a:r>
                <a:rPr lang="en-US" sz="3600"/>
                <a:t>AI and sustainability</a:t>
              </a:r>
            </a:p>
          </p:txBody>
        </p:sp>
        <p:pic>
          <p:nvPicPr>
            <p:cNvPr id="33" name="Picture 32" descr="A blue and green earth with a leaf on top&#10;&#10;AI-generated content may be incorrect.">
              <a:extLst>
                <a:ext uri="{FF2B5EF4-FFF2-40B4-BE49-F238E27FC236}">
                  <a16:creationId xmlns:a16="http://schemas.microsoft.com/office/drawing/2014/main" id="{B7634ACD-72F3-DBB0-4459-0B40170C79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4122" y="3276595"/>
              <a:ext cx="1126587" cy="1126587"/>
            </a:xfrm>
            <a:prstGeom prst="rect">
              <a:avLst/>
            </a:prstGeom>
          </p:spPr>
        </p:pic>
      </p:grpSp>
      <p:grpSp>
        <p:nvGrpSpPr>
          <p:cNvPr id="13" name="Group 12">
            <a:extLst>
              <a:ext uri="{FF2B5EF4-FFF2-40B4-BE49-F238E27FC236}">
                <a16:creationId xmlns:a16="http://schemas.microsoft.com/office/drawing/2014/main" id="{400DF5FC-CC53-AA66-E698-C1C4B0B0B71D}"/>
              </a:ext>
            </a:extLst>
          </p:cNvPr>
          <p:cNvGrpSpPr/>
          <p:nvPr/>
        </p:nvGrpSpPr>
        <p:grpSpPr>
          <a:xfrm>
            <a:off x="794122" y="5341999"/>
            <a:ext cx="11857937" cy="1126587"/>
            <a:chOff x="794122" y="5341999"/>
            <a:chExt cx="11857937" cy="1126587"/>
          </a:xfrm>
        </p:grpSpPr>
        <p:sp>
          <p:nvSpPr>
            <p:cNvPr id="7" name="TextBox 6">
              <a:extLst>
                <a:ext uri="{FF2B5EF4-FFF2-40B4-BE49-F238E27FC236}">
                  <a16:creationId xmlns:a16="http://schemas.microsoft.com/office/drawing/2014/main" id="{881BB486-FD7C-0A64-E8FC-0EC3333C6B1D}"/>
                </a:ext>
              </a:extLst>
            </p:cNvPr>
            <p:cNvSpPr txBox="1"/>
            <p:nvPr/>
          </p:nvSpPr>
          <p:spPr>
            <a:xfrm>
              <a:off x="2088611" y="5609981"/>
              <a:ext cx="10563448" cy="646331"/>
            </a:xfrm>
            <a:prstGeom prst="rect">
              <a:avLst/>
            </a:prstGeom>
            <a:noFill/>
          </p:spPr>
          <p:txBody>
            <a:bodyPr wrap="square" rtlCol="0">
              <a:spAutoFit/>
            </a:bodyPr>
            <a:lstStyle/>
            <a:p>
              <a:r>
                <a:rPr lang="en-US" sz="3600"/>
                <a:t>AI and the social fabric</a:t>
              </a:r>
            </a:p>
          </p:txBody>
        </p:sp>
        <p:pic>
          <p:nvPicPr>
            <p:cNvPr id="35" name="Picture 34" descr="A group of people with a chip&#10;&#10;AI-generated content may be incorrect.">
              <a:extLst>
                <a:ext uri="{FF2B5EF4-FFF2-40B4-BE49-F238E27FC236}">
                  <a16:creationId xmlns:a16="http://schemas.microsoft.com/office/drawing/2014/main" id="{BAD74624-0298-C19E-3290-501E78CE30D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4122" y="5341999"/>
              <a:ext cx="1126587" cy="1126587"/>
            </a:xfrm>
            <a:prstGeom prst="rect">
              <a:avLst/>
            </a:prstGeom>
          </p:spPr>
        </p:pic>
      </p:grpSp>
      <p:sp>
        <p:nvSpPr>
          <p:cNvPr id="14" name="Rectangle 13">
            <a:extLst>
              <a:ext uri="{FF2B5EF4-FFF2-40B4-BE49-F238E27FC236}">
                <a16:creationId xmlns:a16="http://schemas.microsoft.com/office/drawing/2014/main" id="{A35B6237-B053-6292-100A-EB152B564DD5}"/>
              </a:ext>
            </a:extLst>
          </p:cNvPr>
          <p:cNvSpPr/>
          <p:nvPr/>
        </p:nvSpPr>
        <p:spPr>
          <a:xfrm>
            <a:off x="377843" y="1296642"/>
            <a:ext cx="8898673" cy="2765245"/>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D655DD0-3F48-C570-F83B-11B26E599523}"/>
              </a:ext>
            </a:extLst>
          </p:cNvPr>
          <p:cNvSpPr/>
          <p:nvPr/>
        </p:nvSpPr>
        <p:spPr>
          <a:xfrm>
            <a:off x="539342" y="5342000"/>
            <a:ext cx="8898673" cy="1318108"/>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3161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E8DCC-AC59-2A39-2B6A-296781462687}"/>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8988ADE3-929D-8B05-E6E5-A178F570D92C}"/>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 name="Rectangle 3">
            <a:extLst>
              <a:ext uri="{FF2B5EF4-FFF2-40B4-BE49-F238E27FC236}">
                <a16:creationId xmlns:a16="http://schemas.microsoft.com/office/drawing/2014/main" id="{80EF055B-E479-49EF-BCB8-C30C9D9B24A7}"/>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Global datacentres</a:t>
            </a:r>
          </a:p>
        </p:txBody>
      </p:sp>
      <p:pic>
        <p:nvPicPr>
          <p:cNvPr id="16" name="Picture 2" descr="University of Oxford">
            <a:extLst>
              <a:ext uri="{FF2B5EF4-FFF2-40B4-BE49-F238E27FC236}">
                <a16:creationId xmlns:a16="http://schemas.microsoft.com/office/drawing/2014/main" id="{6078A3DF-5699-FD57-E16B-620FE7FCB31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a:extLst>
              <a:ext uri="{FF2B5EF4-FFF2-40B4-BE49-F238E27FC236}">
                <a16:creationId xmlns:a16="http://schemas.microsoft.com/office/drawing/2014/main" id="{A0EB88B0-8B27-709D-7B57-3E4DFCFB5CB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4028" y="1282889"/>
            <a:ext cx="5701972" cy="39646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2C3AE83-34F1-B4D1-5116-65E108F51823}"/>
              </a:ext>
            </a:extLst>
          </p:cNvPr>
          <p:cNvSpPr txBox="1"/>
          <p:nvPr/>
        </p:nvSpPr>
        <p:spPr>
          <a:xfrm>
            <a:off x="503059" y="5256015"/>
            <a:ext cx="5592941" cy="800219"/>
          </a:xfrm>
          <a:prstGeom prst="rect">
            <a:avLst/>
          </a:prstGeom>
          <a:noFill/>
        </p:spPr>
        <p:txBody>
          <a:bodyPr wrap="none" rtlCol="0">
            <a:spAutoFit/>
          </a:bodyPr>
          <a:lstStyle/>
          <a:p>
            <a:r>
              <a:rPr lang="en-US" sz="2800"/>
              <a:t>Datacenter coverage (August 2026)</a:t>
            </a:r>
          </a:p>
          <a:p>
            <a:r>
              <a:rPr lang="en-US"/>
              <a:t>https://www.datacentermap.com/datacenters/</a:t>
            </a:r>
          </a:p>
        </p:txBody>
      </p:sp>
      <p:sp>
        <p:nvSpPr>
          <p:cNvPr id="19" name="TextBox 18">
            <a:extLst>
              <a:ext uri="{FF2B5EF4-FFF2-40B4-BE49-F238E27FC236}">
                <a16:creationId xmlns:a16="http://schemas.microsoft.com/office/drawing/2014/main" id="{FF5BF32C-B911-BA3B-EFDC-632AA8045B45}"/>
              </a:ext>
            </a:extLst>
          </p:cNvPr>
          <p:cNvSpPr txBox="1"/>
          <p:nvPr/>
        </p:nvSpPr>
        <p:spPr>
          <a:xfrm>
            <a:off x="6305265" y="1224812"/>
            <a:ext cx="5701972" cy="1569660"/>
          </a:xfrm>
          <a:prstGeom prst="rect">
            <a:avLst/>
          </a:prstGeom>
          <a:noFill/>
        </p:spPr>
        <p:txBody>
          <a:bodyPr wrap="square">
            <a:spAutoFit/>
          </a:bodyPr>
          <a:lstStyle/>
          <a:p>
            <a:r>
              <a:rPr lang="en-GB" sz="2400"/>
              <a:t>As of August 2026, there are </a:t>
            </a:r>
            <a:r>
              <a:rPr lang="en-GB" sz="2400" b="1"/>
              <a:t>12,259 data centers</a:t>
            </a:r>
            <a:r>
              <a:rPr lang="en-GB" sz="2400"/>
              <a:t> located across </a:t>
            </a:r>
            <a:r>
              <a:rPr lang="en-GB" sz="2400" b="1"/>
              <a:t>179</a:t>
            </a:r>
            <a:r>
              <a:rPr lang="en-GB" sz="2400"/>
              <a:t> </a:t>
            </a:r>
            <a:r>
              <a:rPr lang="en-GB" sz="2400" b="1"/>
              <a:t>countries, with demand predicted to triple by 2030</a:t>
            </a:r>
          </a:p>
          <a:p>
            <a:pPr marL="285750" indent="-285750">
              <a:buFont typeface="Arial" panose="020B0604020202020204" pitchFamily="34" charset="0"/>
              <a:buChar char="•"/>
            </a:pPr>
            <a:endParaRPr lang="en-US" sz="2400"/>
          </a:p>
        </p:txBody>
      </p:sp>
      <p:pic>
        <p:nvPicPr>
          <p:cNvPr id="21" name="Picture 20" descr="A graph of the countries/regions with different countries/regions&#10;&#10;AI-generated content may be incorrect.">
            <a:extLst>
              <a:ext uri="{FF2B5EF4-FFF2-40B4-BE49-F238E27FC236}">
                <a16:creationId xmlns:a16="http://schemas.microsoft.com/office/drawing/2014/main" id="{D3CFEDF0-B310-46F3-A110-9639A74C0D6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94028" y="1263813"/>
            <a:ext cx="5768579" cy="3964675"/>
          </a:xfrm>
          <a:prstGeom prst="rect">
            <a:avLst/>
          </a:prstGeom>
        </p:spPr>
      </p:pic>
      <p:sp>
        <p:nvSpPr>
          <p:cNvPr id="22" name="TextBox 21">
            <a:extLst>
              <a:ext uri="{FF2B5EF4-FFF2-40B4-BE49-F238E27FC236}">
                <a16:creationId xmlns:a16="http://schemas.microsoft.com/office/drawing/2014/main" id="{5A7429BD-3574-A627-4180-0756B35A16D8}"/>
              </a:ext>
            </a:extLst>
          </p:cNvPr>
          <p:cNvSpPr txBox="1"/>
          <p:nvPr/>
        </p:nvSpPr>
        <p:spPr>
          <a:xfrm>
            <a:off x="2292824" y="1282889"/>
            <a:ext cx="3803176" cy="954107"/>
          </a:xfrm>
          <a:prstGeom prst="rect">
            <a:avLst/>
          </a:prstGeom>
          <a:noFill/>
        </p:spPr>
        <p:txBody>
          <a:bodyPr wrap="square" rtlCol="0">
            <a:spAutoFit/>
          </a:bodyPr>
          <a:lstStyle/>
          <a:p>
            <a:r>
              <a:rPr lang="en-US" sz="2800">
                <a:solidFill>
                  <a:schemeClr val="bg1"/>
                </a:solidFill>
              </a:rPr>
              <a:t>Datacentres by country</a:t>
            </a:r>
          </a:p>
          <a:p>
            <a:r>
              <a:rPr lang="en-US" sz="2800">
                <a:solidFill>
                  <a:schemeClr val="bg1"/>
                </a:solidFill>
              </a:rPr>
              <a:t>(August 2026)</a:t>
            </a:r>
          </a:p>
        </p:txBody>
      </p:sp>
      <p:sp>
        <p:nvSpPr>
          <p:cNvPr id="24" name="TextBox 23">
            <a:extLst>
              <a:ext uri="{FF2B5EF4-FFF2-40B4-BE49-F238E27FC236}">
                <a16:creationId xmlns:a16="http://schemas.microsoft.com/office/drawing/2014/main" id="{49E97266-226C-D6A4-200A-6F98B30351DD}"/>
              </a:ext>
            </a:extLst>
          </p:cNvPr>
          <p:cNvSpPr txBox="1"/>
          <p:nvPr/>
        </p:nvSpPr>
        <p:spPr>
          <a:xfrm>
            <a:off x="6376495" y="2533894"/>
            <a:ext cx="5592941" cy="4031873"/>
          </a:xfrm>
          <a:prstGeom prst="rect">
            <a:avLst/>
          </a:prstGeom>
          <a:noFill/>
        </p:spPr>
        <p:txBody>
          <a:bodyPr wrap="square">
            <a:spAutoFit/>
          </a:bodyPr>
          <a:lstStyle/>
          <a:p>
            <a:r>
              <a:rPr lang="en-GB" sz="2400"/>
              <a:t>Between now and 2030, companies worldwide are expected to invest nearly </a:t>
            </a:r>
            <a:r>
              <a:rPr lang="en-GB" sz="2400" b="1"/>
              <a:t>$7 trillion</a:t>
            </a:r>
            <a:r>
              <a:rPr lang="en-GB" sz="2400"/>
              <a:t> in building and upgrading data centers.</a:t>
            </a:r>
          </a:p>
          <a:p>
            <a:endParaRPr lang="en-GB" sz="800"/>
          </a:p>
          <a:p>
            <a:r>
              <a:rPr lang="en-GB" sz="2400"/>
              <a:t>By 2030, data centers could consume </a:t>
            </a:r>
            <a:r>
              <a:rPr lang="en-GB" sz="2400" b="1"/>
              <a:t>up to 17% of total electricity</a:t>
            </a:r>
            <a:r>
              <a:rPr lang="en-GB" sz="2400"/>
              <a:t> in the United States.</a:t>
            </a:r>
          </a:p>
          <a:p>
            <a:endParaRPr lang="en-GB" sz="800"/>
          </a:p>
          <a:p>
            <a:r>
              <a:rPr lang="en-GB" sz="2400"/>
              <a:t>Large data centers use </a:t>
            </a:r>
            <a:r>
              <a:rPr lang="en-GB" sz="2400" b="1"/>
              <a:t>up to 5 million gallons of water</a:t>
            </a:r>
            <a:r>
              <a:rPr lang="en-GB" sz="2400"/>
              <a:t> per day for cooling purposes (20x an average hospital)</a:t>
            </a:r>
          </a:p>
        </p:txBody>
      </p:sp>
    </p:spTree>
    <p:extLst>
      <p:ext uri="{BB962C8B-B14F-4D97-AF65-F5344CB8AC3E}">
        <p14:creationId xmlns:p14="http://schemas.microsoft.com/office/powerpoint/2010/main" val="47293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par>
                                <p:cTn id="13" presetID="9" presetClass="exit" presetSubtype="0" fill="hold" grpId="0" nodeType="withEffect">
                                  <p:stCondLst>
                                    <p:cond delay="0"/>
                                  </p:stCondLst>
                                  <p:childTnLst>
                                    <p:animEffect transition="out" filter="dissolve">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par>
                                <p:cTn id="16" presetID="9"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dissolv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3520A-5F99-356C-78EE-187DF5F75FC1}"/>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63FA6978-B35D-90AC-5A72-895C48B3A1B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 name="Rectangle 3">
            <a:extLst>
              <a:ext uri="{FF2B5EF4-FFF2-40B4-BE49-F238E27FC236}">
                <a16:creationId xmlns:a16="http://schemas.microsoft.com/office/drawing/2014/main" id="{3295C74A-DC51-CDC3-F974-B6D2DD8DBBF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Sustainability</a:t>
            </a:r>
          </a:p>
        </p:txBody>
      </p:sp>
      <p:pic>
        <p:nvPicPr>
          <p:cNvPr id="16" name="Picture 2" descr="University of Oxford">
            <a:extLst>
              <a:ext uri="{FF2B5EF4-FFF2-40B4-BE49-F238E27FC236}">
                <a16:creationId xmlns:a16="http://schemas.microsoft.com/office/drawing/2014/main" id="{ADE92682-B64B-3151-7B2E-E75B8FB7335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diagram of a factory&#10;&#10;AI-generated content may be incorrect.">
            <a:extLst>
              <a:ext uri="{FF2B5EF4-FFF2-40B4-BE49-F238E27FC236}">
                <a16:creationId xmlns:a16="http://schemas.microsoft.com/office/drawing/2014/main" id="{6CDA5EA5-5E12-57DC-A9A3-34EF28F555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2635" y="1321854"/>
            <a:ext cx="6478541" cy="5313089"/>
          </a:xfrm>
          <a:prstGeom prst="rect">
            <a:avLst/>
          </a:prstGeom>
        </p:spPr>
      </p:pic>
      <p:sp>
        <p:nvSpPr>
          <p:cNvPr id="6" name="TextBox 5">
            <a:extLst>
              <a:ext uri="{FF2B5EF4-FFF2-40B4-BE49-F238E27FC236}">
                <a16:creationId xmlns:a16="http://schemas.microsoft.com/office/drawing/2014/main" id="{B6DB67FF-C2F9-4CF4-3B5B-C7BD6A6C0957}"/>
              </a:ext>
            </a:extLst>
          </p:cNvPr>
          <p:cNvSpPr txBox="1"/>
          <p:nvPr/>
        </p:nvSpPr>
        <p:spPr>
          <a:xfrm>
            <a:off x="7328848" y="1321854"/>
            <a:ext cx="4863152" cy="1815882"/>
          </a:xfrm>
          <a:prstGeom prst="rect">
            <a:avLst/>
          </a:prstGeom>
          <a:noFill/>
        </p:spPr>
        <p:txBody>
          <a:bodyPr wrap="square" rtlCol="0">
            <a:spAutoFit/>
          </a:bodyPr>
          <a:lstStyle/>
          <a:p>
            <a:r>
              <a:rPr lang="en-US" sz="2800" b="1"/>
              <a:t>Consumption of water and electricity by datacentres can be divided in three</a:t>
            </a:r>
          </a:p>
          <a:p>
            <a:endParaRPr lang="en-US" sz="2800"/>
          </a:p>
        </p:txBody>
      </p:sp>
      <p:sp>
        <p:nvSpPr>
          <p:cNvPr id="10" name="TextBox 9">
            <a:extLst>
              <a:ext uri="{FF2B5EF4-FFF2-40B4-BE49-F238E27FC236}">
                <a16:creationId xmlns:a16="http://schemas.microsoft.com/office/drawing/2014/main" id="{A0C5F11A-7BB0-4FBA-F2E4-9634C8B71818}"/>
              </a:ext>
            </a:extLst>
          </p:cNvPr>
          <p:cNvSpPr txBox="1"/>
          <p:nvPr/>
        </p:nvSpPr>
        <p:spPr>
          <a:xfrm>
            <a:off x="7369792" y="2863768"/>
            <a:ext cx="4667535" cy="1383522"/>
          </a:xfrm>
          <a:prstGeom prst="rect">
            <a:avLst/>
          </a:prstGeom>
          <a:noFill/>
        </p:spPr>
        <p:txBody>
          <a:bodyPr wrap="square">
            <a:spAutoFit/>
          </a:bodyPr>
          <a:lstStyle/>
          <a:p>
            <a:r>
              <a:rPr lang="en-US" sz="2800" b="1">
                <a:solidFill>
                  <a:srgbClr val="C00000"/>
                </a:solidFill>
              </a:rPr>
              <a:t>Scope 1</a:t>
            </a:r>
            <a:r>
              <a:rPr lang="en-US" sz="2800"/>
              <a:t> – direct emissions, including water use for cooling</a:t>
            </a:r>
          </a:p>
        </p:txBody>
      </p:sp>
      <p:sp>
        <p:nvSpPr>
          <p:cNvPr id="11" name="TextBox 10">
            <a:extLst>
              <a:ext uri="{FF2B5EF4-FFF2-40B4-BE49-F238E27FC236}">
                <a16:creationId xmlns:a16="http://schemas.microsoft.com/office/drawing/2014/main" id="{0F449196-B2BD-6491-FBD9-A162AA6360DE}"/>
              </a:ext>
            </a:extLst>
          </p:cNvPr>
          <p:cNvSpPr txBox="1"/>
          <p:nvPr/>
        </p:nvSpPr>
        <p:spPr>
          <a:xfrm>
            <a:off x="7383439" y="4206348"/>
            <a:ext cx="4667535" cy="954107"/>
          </a:xfrm>
          <a:prstGeom prst="rect">
            <a:avLst/>
          </a:prstGeom>
          <a:noFill/>
        </p:spPr>
        <p:txBody>
          <a:bodyPr wrap="square">
            <a:spAutoFit/>
          </a:bodyPr>
          <a:lstStyle/>
          <a:p>
            <a:r>
              <a:rPr lang="en-US" sz="2800" b="1">
                <a:solidFill>
                  <a:srgbClr val="0070C0"/>
                </a:solidFill>
              </a:rPr>
              <a:t>Scope 2</a:t>
            </a:r>
            <a:r>
              <a:rPr lang="en-US" sz="2800"/>
              <a:t> – energy costs during electricity generation </a:t>
            </a:r>
          </a:p>
        </p:txBody>
      </p:sp>
      <p:sp>
        <p:nvSpPr>
          <p:cNvPr id="12" name="TextBox 11">
            <a:extLst>
              <a:ext uri="{FF2B5EF4-FFF2-40B4-BE49-F238E27FC236}">
                <a16:creationId xmlns:a16="http://schemas.microsoft.com/office/drawing/2014/main" id="{4595F62F-FCDB-C34A-5003-F7AB2D326178}"/>
              </a:ext>
            </a:extLst>
          </p:cNvPr>
          <p:cNvSpPr txBox="1"/>
          <p:nvPr/>
        </p:nvSpPr>
        <p:spPr>
          <a:xfrm>
            <a:off x="7383439" y="5147097"/>
            <a:ext cx="4667535" cy="954107"/>
          </a:xfrm>
          <a:prstGeom prst="rect">
            <a:avLst/>
          </a:prstGeom>
          <a:noFill/>
        </p:spPr>
        <p:txBody>
          <a:bodyPr wrap="square">
            <a:spAutoFit/>
          </a:bodyPr>
          <a:lstStyle/>
          <a:p>
            <a:r>
              <a:rPr lang="en-US" sz="2800" b="1">
                <a:solidFill>
                  <a:srgbClr val="FFC000"/>
                </a:solidFill>
              </a:rPr>
              <a:t>Scope 3</a:t>
            </a:r>
            <a:r>
              <a:rPr lang="en-US" sz="2800"/>
              <a:t> – value chain costs (e.g. manufacture of servers)</a:t>
            </a:r>
          </a:p>
        </p:txBody>
      </p:sp>
      <p:sp>
        <p:nvSpPr>
          <p:cNvPr id="14" name="TextBox 13">
            <a:extLst>
              <a:ext uri="{FF2B5EF4-FFF2-40B4-BE49-F238E27FC236}">
                <a16:creationId xmlns:a16="http://schemas.microsoft.com/office/drawing/2014/main" id="{58C485A5-01C9-6A1A-EB3C-7D5ED849E6FB}"/>
              </a:ext>
            </a:extLst>
          </p:cNvPr>
          <p:cNvSpPr txBox="1"/>
          <p:nvPr/>
        </p:nvSpPr>
        <p:spPr>
          <a:xfrm>
            <a:off x="7552773" y="6363073"/>
            <a:ext cx="4639227" cy="461665"/>
          </a:xfrm>
          <a:prstGeom prst="rect">
            <a:avLst/>
          </a:prstGeom>
          <a:solidFill>
            <a:schemeClr val="bg1"/>
          </a:solidFill>
        </p:spPr>
        <p:txBody>
          <a:bodyPr wrap="square">
            <a:spAutoFit/>
          </a:bodyPr>
          <a:lstStyle/>
          <a:p>
            <a:pPr algn="r"/>
            <a:r>
              <a:rPr lang="en-US" sz="2400"/>
              <a:t>Chien 2026</a:t>
            </a:r>
          </a:p>
        </p:txBody>
      </p:sp>
      <p:sp>
        <p:nvSpPr>
          <p:cNvPr id="17" name="Rectangle 16">
            <a:extLst>
              <a:ext uri="{FF2B5EF4-FFF2-40B4-BE49-F238E27FC236}">
                <a16:creationId xmlns:a16="http://schemas.microsoft.com/office/drawing/2014/main" id="{5669F23F-D7AC-96AB-D5A9-81E061B41828}"/>
              </a:ext>
            </a:extLst>
          </p:cNvPr>
          <p:cNvSpPr/>
          <p:nvPr/>
        </p:nvSpPr>
        <p:spPr>
          <a:xfrm>
            <a:off x="3493827" y="1160060"/>
            <a:ext cx="3357349" cy="2593074"/>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D4955968-416D-5CF7-A7CA-E55DD8AAAB65}"/>
              </a:ext>
            </a:extLst>
          </p:cNvPr>
          <p:cNvGrpSpPr/>
          <p:nvPr/>
        </p:nvGrpSpPr>
        <p:grpSpPr>
          <a:xfrm>
            <a:off x="217961" y="3753134"/>
            <a:ext cx="7149557" cy="3043602"/>
            <a:chOff x="217961" y="3753134"/>
            <a:chExt cx="7149557" cy="3043602"/>
          </a:xfrm>
        </p:grpSpPr>
        <p:sp>
          <p:nvSpPr>
            <p:cNvPr id="18" name="Rectangle 17">
              <a:extLst>
                <a:ext uri="{FF2B5EF4-FFF2-40B4-BE49-F238E27FC236}">
                  <a16:creationId xmlns:a16="http://schemas.microsoft.com/office/drawing/2014/main" id="{8E1BA395-0693-F1A1-07E4-95490CA0943D}"/>
                </a:ext>
              </a:extLst>
            </p:cNvPr>
            <p:cNvSpPr/>
            <p:nvPr/>
          </p:nvSpPr>
          <p:spPr>
            <a:xfrm>
              <a:off x="217961" y="3753134"/>
              <a:ext cx="6997157" cy="1944806"/>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C28C46E-EDC0-A87D-BD36-B52613028D5B}"/>
                </a:ext>
              </a:extLst>
            </p:cNvPr>
            <p:cNvSpPr/>
            <p:nvPr/>
          </p:nvSpPr>
          <p:spPr>
            <a:xfrm>
              <a:off x="2504366" y="5697940"/>
              <a:ext cx="4863152" cy="1098796"/>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7B235DE6-BC58-1949-7FFB-0F548DC3426A}"/>
              </a:ext>
            </a:extLst>
          </p:cNvPr>
          <p:cNvSpPr/>
          <p:nvPr/>
        </p:nvSpPr>
        <p:spPr>
          <a:xfrm>
            <a:off x="116006" y="1131416"/>
            <a:ext cx="3357349" cy="2593074"/>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5623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xit" presetSubtype="0" fill="hold" grpId="0" nodeType="withEffect">
                                  <p:stCondLst>
                                    <p:cond delay="0"/>
                                  </p:stCondLst>
                                  <p:childTnLst>
                                    <p:animEffect transition="out" filter="dissolve">
                                      <p:cBhvr>
                                        <p:cTn id="9" dur="500"/>
                                        <p:tgtEl>
                                          <p:spTgt spid="21"/>
                                        </p:tgtEl>
                                      </p:cBhvr>
                                    </p:animEffect>
                                    <p:set>
                                      <p:cBhvr>
                                        <p:cTn id="10" dur="1" fill="hold">
                                          <p:stCondLst>
                                            <p:cond delay="499"/>
                                          </p:stCondLst>
                                        </p:cTn>
                                        <p:tgtEl>
                                          <p:spTgt spid="2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par>
                                <p:cTn id="16" presetID="9" presetClass="exit" presetSubtype="0" fill="hold" grpId="0" nodeType="withEffect">
                                  <p:stCondLst>
                                    <p:cond delay="0"/>
                                  </p:stCondLst>
                                  <p:childTnLst>
                                    <p:animEffect transition="out" filter="dissolve">
                                      <p:cBhvr>
                                        <p:cTn id="17" dur="500"/>
                                        <p:tgtEl>
                                          <p:spTgt spid="17"/>
                                        </p:tgtEl>
                                      </p:cBhvr>
                                    </p:animEffect>
                                    <p:set>
                                      <p:cBhvr>
                                        <p:cTn id="18" dur="1" fill="hold">
                                          <p:stCondLst>
                                            <p:cond delay="499"/>
                                          </p:stCondLst>
                                        </p:cTn>
                                        <p:tgtEl>
                                          <p:spTgt spid="1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par>
                                <p:cTn id="24" presetID="9" presetClass="exit" presetSubtype="0" fill="hold" nodeType="withEffect">
                                  <p:stCondLst>
                                    <p:cond delay="0"/>
                                  </p:stCondLst>
                                  <p:childTnLst>
                                    <p:animEffect transition="out" filter="dissolve">
                                      <p:cBhvr>
                                        <p:cTn id="25" dur="500"/>
                                        <p:tgtEl>
                                          <p:spTgt spid="20"/>
                                        </p:tgtEl>
                                      </p:cBhvr>
                                    </p:animEffect>
                                    <p:set>
                                      <p:cBhvr>
                                        <p:cTn id="26"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7"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05D2A-0F9A-6711-18FA-B4DA95D74E14}"/>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F7480D0E-384A-14D9-8286-180CC5B226E2}"/>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 name="Rectangle 3">
            <a:extLst>
              <a:ext uri="{FF2B5EF4-FFF2-40B4-BE49-F238E27FC236}">
                <a16:creationId xmlns:a16="http://schemas.microsoft.com/office/drawing/2014/main" id="{93FA62E6-0E20-EB77-7689-7E7DD049A64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Electricity consumption</a:t>
            </a:r>
          </a:p>
        </p:txBody>
      </p:sp>
      <p:pic>
        <p:nvPicPr>
          <p:cNvPr id="16" name="Picture 2" descr="University of Oxford">
            <a:extLst>
              <a:ext uri="{FF2B5EF4-FFF2-40B4-BE49-F238E27FC236}">
                <a16:creationId xmlns:a16="http://schemas.microsoft.com/office/drawing/2014/main" id="{59C84F4A-5E4D-461B-1D4F-795D809CD3F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B5E8EC6-FCA4-105B-E0D3-55DCE49830B9}"/>
              </a:ext>
            </a:extLst>
          </p:cNvPr>
          <p:cNvSpPr txBox="1"/>
          <p:nvPr/>
        </p:nvSpPr>
        <p:spPr>
          <a:xfrm>
            <a:off x="7552773" y="6363073"/>
            <a:ext cx="4639227" cy="461665"/>
          </a:xfrm>
          <a:prstGeom prst="rect">
            <a:avLst/>
          </a:prstGeom>
          <a:solidFill>
            <a:schemeClr val="bg1"/>
          </a:solidFill>
        </p:spPr>
        <p:txBody>
          <a:bodyPr wrap="square">
            <a:spAutoFit/>
          </a:bodyPr>
          <a:lstStyle/>
          <a:p>
            <a:pPr algn="r"/>
            <a:r>
              <a:rPr lang="en-US" sz="2400"/>
              <a:t>Chien 2026</a:t>
            </a:r>
          </a:p>
        </p:txBody>
      </p:sp>
      <p:pic>
        <p:nvPicPr>
          <p:cNvPr id="6" name="Picture 5" descr="A graph of a number of people&#10;&#10;AI-generated content may be incorrect.">
            <a:extLst>
              <a:ext uri="{FF2B5EF4-FFF2-40B4-BE49-F238E27FC236}">
                <a16:creationId xmlns:a16="http://schemas.microsoft.com/office/drawing/2014/main" id="{2CA66179-B898-D536-40EE-2F7E94749D5C}"/>
              </a:ext>
            </a:extLst>
          </p:cNvPr>
          <p:cNvPicPr>
            <a:picLocks noChangeAspect="1"/>
          </p:cNvPicPr>
          <p:nvPr/>
        </p:nvPicPr>
        <p:blipFill>
          <a:blip r:embed="rId3"/>
          <a:stretch>
            <a:fillRect/>
          </a:stretch>
        </p:blipFill>
        <p:spPr>
          <a:xfrm>
            <a:off x="0" y="1182522"/>
            <a:ext cx="6372572" cy="4668851"/>
          </a:xfrm>
          <a:prstGeom prst="rect">
            <a:avLst/>
          </a:prstGeom>
        </p:spPr>
      </p:pic>
      <p:grpSp>
        <p:nvGrpSpPr>
          <p:cNvPr id="23" name="Group 22">
            <a:extLst>
              <a:ext uri="{FF2B5EF4-FFF2-40B4-BE49-F238E27FC236}">
                <a16:creationId xmlns:a16="http://schemas.microsoft.com/office/drawing/2014/main" id="{D6B486D2-8A03-8C06-D780-617CDD573F41}"/>
              </a:ext>
            </a:extLst>
          </p:cNvPr>
          <p:cNvGrpSpPr/>
          <p:nvPr/>
        </p:nvGrpSpPr>
        <p:grpSpPr>
          <a:xfrm>
            <a:off x="1323833" y="4243611"/>
            <a:ext cx="4581667" cy="369332"/>
            <a:chOff x="1323833" y="4243611"/>
            <a:chExt cx="4581667" cy="369332"/>
          </a:xfrm>
        </p:grpSpPr>
        <p:cxnSp>
          <p:nvCxnSpPr>
            <p:cNvPr id="11" name="Straight Connector 10">
              <a:extLst>
                <a:ext uri="{FF2B5EF4-FFF2-40B4-BE49-F238E27FC236}">
                  <a16:creationId xmlns:a16="http://schemas.microsoft.com/office/drawing/2014/main" id="{1968C2B8-77F9-99AD-20AC-C3DB5A2D8BFE}"/>
                </a:ext>
              </a:extLst>
            </p:cNvPr>
            <p:cNvCxnSpPr>
              <a:cxnSpLocks/>
            </p:cNvCxnSpPr>
            <p:nvPr/>
          </p:nvCxnSpPr>
          <p:spPr>
            <a:xfrm>
              <a:off x="1323833" y="4612943"/>
              <a:ext cx="4581667"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BB62BDA-5C38-668D-2262-3E7F8B243279}"/>
                </a:ext>
              </a:extLst>
            </p:cNvPr>
            <p:cNvSpPr txBox="1"/>
            <p:nvPr/>
          </p:nvSpPr>
          <p:spPr>
            <a:xfrm>
              <a:off x="3122786" y="4243611"/>
              <a:ext cx="2239972" cy="369332"/>
            </a:xfrm>
            <a:prstGeom prst="rect">
              <a:avLst/>
            </a:prstGeom>
            <a:noFill/>
          </p:spPr>
          <p:txBody>
            <a:bodyPr wrap="none" rtlCol="0">
              <a:spAutoFit/>
            </a:bodyPr>
            <a:lstStyle/>
            <a:p>
              <a:r>
                <a:rPr lang="en-US"/>
                <a:t>UK annual = 272TWh</a:t>
              </a:r>
            </a:p>
          </p:txBody>
        </p:sp>
      </p:grpSp>
      <p:pic>
        <p:nvPicPr>
          <p:cNvPr id="18" name="Picture 17">
            <a:extLst>
              <a:ext uri="{FF2B5EF4-FFF2-40B4-BE49-F238E27FC236}">
                <a16:creationId xmlns:a16="http://schemas.microsoft.com/office/drawing/2014/main" id="{0FDD18AA-7978-3A62-6376-40E69FE8FDFE}"/>
              </a:ext>
            </a:extLst>
          </p:cNvPr>
          <p:cNvPicPr>
            <a:picLocks noChangeAspect="1"/>
          </p:cNvPicPr>
          <p:nvPr/>
        </p:nvPicPr>
        <p:blipFill>
          <a:blip r:embed="rId4"/>
          <a:stretch>
            <a:fillRect/>
          </a:stretch>
        </p:blipFill>
        <p:spPr>
          <a:xfrm>
            <a:off x="507621" y="5923024"/>
            <a:ext cx="6045200" cy="292100"/>
          </a:xfrm>
          <a:prstGeom prst="rect">
            <a:avLst/>
          </a:prstGeom>
        </p:spPr>
      </p:pic>
      <p:pic>
        <p:nvPicPr>
          <p:cNvPr id="20" name="Picture 19">
            <a:extLst>
              <a:ext uri="{FF2B5EF4-FFF2-40B4-BE49-F238E27FC236}">
                <a16:creationId xmlns:a16="http://schemas.microsoft.com/office/drawing/2014/main" id="{86486F64-8A02-43A1-7E06-6D8790E363C2}"/>
              </a:ext>
            </a:extLst>
          </p:cNvPr>
          <p:cNvPicPr>
            <a:picLocks noChangeAspect="1"/>
          </p:cNvPicPr>
          <p:nvPr/>
        </p:nvPicPr>
        <p:blipFill>
          <a:blip r:embed="rId5"/>
          <a:stretch>
            <a:fillRect/>
          </a:stretch>
        </p:blipFill>
        <p:spPr>
          <a:xfrm>
            <a:off x="583821" y="6223373"/>
            <a:ext cx="2946400" cy="279400"/>
          </a:xfrm>
          <a:prstGeom prst="rect">
            <a:avLst/>
          </a:prstGeom>
        </p:spPr>
      </p:pic>
      <p:sp>
        <p:nvSpPr>
          <p:cNvPr id="21" name="TextBox 20">
            <a:extLst>
              <a:ext uri="{FF2B5EF4-FFF2-40B4-BE49-F238E27FC236}">
                <a16:creationId xmlns:a16="http://schemas.microsoft.com/office/drawing/2014/main" id="{2AC5C724-FC56-D847-71FD-796ED88AB202}"/>
              </a:ext>
            </a:extLst>
          </p:cNvPr>
          <p:cNvSpPr txBox="1"/>
          <p:nvPr/>
        </p:nvSpPr>
        <p:spPr>
          <a:xfrm>
            <a:off x="6946711" y="1441180"/>
            <a:ext cx="4863152" cy="2246769"/>
          </a:xfrm>
          <a:prstGeom prst="rect">
            <a:avLst/>
          </a:prstGeom>
          <a:noFill/>
        </p:spPr>
        <p:txBody>
          <a:bodyPr wrap="square" rtlCol="0">
            <a:spAutoFit/>
          </a:bodyPr>
          <a:lstStyle/>
          <a:p>
            <a:r>
              <a:rPr lang="en-US" sz="2800"/>
              <a:t>Overall, AI has doubled the carbon emissions of the IT sector from 2% to 4% of total (equivalent to global aviation)</a:t>
            </a:r>
          </a:p>
          <a:p>
            <a:endParaRPr lang="en-US" sz="2800"/>
          </a:p>
        </p:txBody>
      </p:sp>
    </p:spTree>
    <p:extLst>
      <p:ext uri="{BB962C8B-B14F-4D97-AF65-F5344CB8AC3E}">
        <p14:creationId xmlns:p14="http://schemas.microsoft.com/office/powerpoint/2010/main" val="23581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9A3CD-208C-758E-01EE-CF23B2DD5566}"/>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49337AF4-D5E4-0175-1054-6023D665DFB7}"/>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 name="Rectangle 3">
            <a:extLst>
              <a:ext uri="{FF2B5EF4-FFF2-40B4-BE49-F238E27FC236}">
                <a16:creationId xmlns:a16="http://schemas.microsoft.com/office/drawing/2014/main" id="{A5EED097-F796-AC77-230D-979ADB08D09A}"/>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Water consumption</a:t>
            </a:r>
          </a:p>
        </p:txBody>
      </p:sp>
      <p:pic>
        <p:nvPicPr>
          <p:cNvPr id="16" name="Picture 2" descr="University of Oxford">
            <a:extLst>
              <a:ext uri="{FF2B5EF4-FFF2-40B4-BE49-F238E27FC236}">
                <a16:creationId xmlns:a16="http://schemas.microsoft.com/office/drawing/2014/main" id="{7B3FE246-C856-597B-447F-4E580A86872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diagram of a plant&#10;&#10;AI-generated content may be incorrect.">
            <a:extLst>
              <a:ext uri="{FF2B5EF4-FFF2-40B4-BE49-F238E27FC236}">
                <a16:creationId xmlns:a16="http://schemas.microsoft.com/office/drawing/2014/main" id="{F1EA10F6-E091-CFC8-30F2-8C273D5FE1FE}"/>
              </a:ext>
            </a:extLst>
          </p:cNvPr>
          <p:cNvPicPr>
            <a:picLocks noChangeAspect="1"/>
          </p:cNvPicPr>
          <p:nvPr/>
        </p:nvPicPr>
        <p:blipFill>
          <a:blip r:embed="rId3"/>
          <a:stretch>
            <a:fillRect/>
          </a:stretch>
        </p:blipFill>
        <p:spPr>
          <a:xfrm>
            <a:off x="139984" y="1012827"/>
            <a:ext cx="6547418" cy="3556467"/>
          </a:xfrm>
          <a:prstGeom prst="rect">
            <a:avLst/>
          </a:prstGeom>
        </p:spPr>
      </p:pic>
      <p:sp>
        <p:nvSpPr>
          <p:cNvPr id="5" name="TextBox 4">
            <a:extLst>
              <a:ext uri="{FF2B5EF4-FFF2-40B4-BE49-F238E27FC236}">
                <a16:creationId xmlns:a16="http://schemas.microsoft.com/office/drawing/2014/main" id="{E431812B-4D49-5DBF-A608-309F23638258}"/>
              </a:ext>
            </a:extLst>
          </p:cNvPr>
          <p:cNvSpPr txBox="1"/>
          <p:nvPr/>
        </p:nvSpPr>
        <p:spPr>
          <a:xfrm>
            <a:off x="413104" y="4684718"/>
            <a:ext cx="7207777" cy="1938992"/>
          </a:xfrm>
          <a:prstGeom prst="rect">
            <a:avLst/>
          </a:prstGeom>
          <a:noFill/>
        </p:spPr>
        <p:txBody>
          <a:bodyPr wrap="square">
            <a:spAutoFit/>
          </a:bodyPr>
          <a:lstStyle/>
          <a:p>
            <a:r>
              <a:rPr lang="en-US" sz="2800"/>
              <a:t>Water is used for cooling (scope-1) and  during electricity generation (scope-2)</a:t>
            </a:r>
          </a:p>
          <a:p>
            <a:endParaRPr lang="en-US" sz="800"/>
          </a:p>
          <a:p>
            <a:r>
              <a:rPr lang="en-US" sz="2800"/>
              <a:t>This adds to other stresses on freshwater availability</a:t>
            </a:r>
          </a:p>
        </p:txBody>
      </p:sp>
      <p:sp>
        <p:nvSpPr>
          <p:cNvPr id="7" name="TextBox 6">
            <a:extLst>
              <a:ext uri="{FF2B5EF4-FFF2-40B4-BE49-F238E27FC236}">
                <a16:creationId xmlns:a16="http://schemas.microsoft.com/office/drawing/2014/main" id="{31221A2B-ECB4-DB94-45AE-C1C030B25C4F}"/>
              </a:ext>
            </a:extLst>
          </p:cNvPr>
          <p:cNvSpPr txBox="1"/>
          <p:nvPr/>
        </p:nvSpPr>
        <p:spPr>
          <a:xfrm>
            <a:off x="7055893" y="1203785"/>
            <a:ext cx="4462817" cy="954107"/>
          </a:xfrm>
          <a:prstGeom prst="rect">
            <a:avLst/>
          </a:prstGeom>
          <a:noFill/>
        </p:spPr>
        <p:txBody>
          <a:bodyPr wrap="square">
            <a:spAutoFit/>
          </a:bodyPr>
          <a:lstStyle/>
          <a:p>
            <a:r>
              <a:rPr lang="en-US" sz="2800"/>
              <a:t>Up to 80% of scope-1 water may be human-potable</a:t>
            </a:r>
          </a:p>
        </p:txBody>
      </p:sp>
      <p:sp>
        <p:nvSpPr>
          <p:cNvPr id="10" name="TextBox 9">
            <a:extLst>
              <a:ext uri="{FF2B5EF4-FFF2-40B4-BE49-F238E27FC236}">
                <a16:creationId xmlns:a16="http://schemas.microsoft.com/office/drawing/2014/main" id="{E751A6F3-7BA8-60BD-622C-3ABD177CB20C}"/>
              </a:ext>
            </a:extLst>
          </p:cNvPr>
          <p:cNvSpPr txBox="1"/>
          <p:nvPr/>
        </p:nvSpPr>
        <p:spPr>
          <a:xfrm>
            <a:off x="7009410" y="5762478"/>
            <a:ext cx="6196084" cy="523220"/>
          </a:xfrm>
          <a:prstGeom prst="rect">
            <a:avLst/>
          </a:prstGeom>
          <a:noFill/>
        </p:spPr>
        <p:txBody>
          <a:bodyPr wrap="square">
            <a:spAutoFit/>
          </a:bodyPr>
          <a:lstStyle/>
          <a:p>
            <a:r>
              <a:rPr lang="en-US" sz="2800"/>
              <a:t>Reporting is rarely transparent</a:t>
            </a:r>
          </a:p>
        </p:txBody>
      </p:sp>
      <p:sp>
        <p:nvSpPr>
          <p:cNvPr id="12" name="TextBox 11">
            <a:extLst>
              <a:ext uri="{FF2B5EF4-FFF2-40B4-BE49-F238E27FC236}">
                <a16:creationId xmlns:a16="http://schemas.microsoft.com/office/drawing/2014/main" id="{E73FC8CB-E54E-6AEA-D03C-4DBAB97DD0B1}"/>
              </a:ext>
            </a:extLst>
          </p:cNvPr>
          <p:cNvSpPr txBox="1"/>
          <p:nvPr/>
        </p:nvSpPr>
        <p:spPr>
          <a:xfrm>
            <a:off x="7055892" y="2387107"/>
            <a:ext cx="4831307" cy="1384995"/>
          </a:xfrm>
          <a:prstGeom prst="rect">
            <a:avLst/>
          </a:prstGeom>
          <a:noFill/>
        </p:spPr>
        <p:txBody>
          <a:bodyPr wrap="square">
            <a:spAutoFit/>
          </a:bodyPr>
          <a:lstStyle/>
          <a:p>
            <a:r>
              <a:rPr lang="en-US" sz="2800"/>
              <a:t>Water Use Effectiveness (WUE) can vary tenfold depending on cooling method</a:t>
            </a:r>
          </a:p>
        </p:txBody>
      </p:sp>
      <p:sp>
        <p:nvSpPr>
          <p:cNvPr id="14" name="TextBox 13">
            <a:extLst>
              <a:ext uri="{FF2B5EF4-FFF2-40B4-BE49-F238E27FC236}">
                <a16:creationId xmlns:a16="http://schemas.microsoft.com/office/drawing/2014/main" id="{FD5E0A7B-A9C5-A8AA-C49A-70C11BDCBAE0}"/>
              </a:ext>
            </a:extLst>
          </p:cNvPr>
          <p:cNvSpPr txBox="1"/>
          <p:nvPr/>
        </p:nvSpPr>
        <p:spPr>
          <a:xfrm>
            <a:off x="7055892" y="3930814"/>
            <a:ext cx="4831307" cy="1815882"/>
          </a:xfrm>
          <a:prstGeom prst="rect">
            <a:avLst/>
          </a:prstGeom>
          <a:noFill/>
        </p:spPr>
        <p:txBody>
          <a:bodyPr wrap="square">
            <a:spAutoFit/>
          </a:bodyPr>
          <a:lstStyle/>
          <a:p>
            <a:r>
              <a:rPr lang="en-US" sz="2800"/>
              <a:t>Scope-1 accounts for ~1/10000</a:t>
            </a:r>
            <a:r>
              <a:rPr lang="en-US" sz="2800" baseline="30000"/>
              <a:t>th</a:t>
            </a:r>
            <a:r>
              <a:rPr lang="en-US" sz="2800"/>
              <a:t> of national water usage, but scope-2 is more like 1/500</a:t>
            </a:r>
            <a:r>
              <a:rPr lang="en-US" sz="2800" baseline="30000"/>
              <a:t>th</a:t>
            </a:r>
            <a:endParaRPr lang="en-US" sz="2800"/>
          </a:p>
        </p:txBody>
      </p:sp>
      <p:sp>
        <p:nvSpPr>
          <p:cNvPr id="17" name="TextBox 16">
            <a:extLst>
              <a:ext uri="{FF2B5EF4-FFF2-40B4-BE49-F238E27FC236}">
                <a16:creationId xmlns:a16="http://schemas.microsoft.com/office/drawing/2014/main" id="{364A36C0-61E9-062D-4616-497AFC9C99A6}"/>
              </a:ext>
            </a:extLst>
          </p:cNvPr>
          <p:cNvSpPr txBox="1"/>
          <p:nvPr/>
        </p:nvSpPr>
        <p:spPr>
          <a:xfrm>
            <a:off x="7552773" y="6363073"/>
            <a:ext cx="4639227" cy="461665"/>
          </a:xfrm>
          <a:prstGeom prst="rect">
            <a:avLst/>
          </a:prstGeom>
          <a:solidFill>
            <a:schemeClr val="bg1"/>
          </a:solidFill>
        </p:spPr>
        <p:txBody>
          <a:bodyPr wrap="square">
            <a:spAutoFit/>
          </a:bodyPr>
          <a:lstStyle/>
          <a:p>
            <a:pPr algn="r"/>
            <a:r>
              <a:rPr lang="en-US" sz="2400"/>
              <a:t>Li 2025</a:t>
            </a:r>
          </a:p>
        </p:txBody>
      </p:sp>
    </p:spTree>
    <p:extLst>
      <p:ext uri="{BB962C8B-B14F-4D97-AF65-F5344CB8AC3E}">
        <p14:creationId xmlns:p14="http://schemas.microsoft.com/office/powerpoint/2010/main" val="198217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1C73-2B2B-DB34-3AEF-5D882882452B}"/>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A3CAA02A-CF2E-986C-88C1-7DDC4669889B}"/>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 name="Rectangle 3">
            <a:extLst>
              <a:ext uri="{FF2B5EF4-FFF2-40B4-BE49-F238E27FC236}">
                <a16:creationId xmlns:a16="http://schemas.microsoft.com/office/drawing/2014/main" id="{03E4BC6E-00C8-E16E-A14A-FF553C7EB422}"/>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Structure</a:t>
            </a:r>
          </a:p>
        </p:txBody>
      </p:sp>
      <p:pic>
        <p:nvPicPr>
          <p:cNvPr id="16" name="Picture 2" descr="University of Oxford">
            <a:extLst>
              <a:ext uri="{FF2B5EF4-FFF2-40B4-BE49-F238E27FC236}">
                <a16:creationId xmlns:a16="http://schemas.microsoft.com/office/drawing/2014/main" id="{4D26DA71-46B3-EE08-0717-178C5FD714D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158330" y="877"/>
            <a:ext cx="1033670" cy="103367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F34F0E61-6272-596D-A830-C2847FA8A74F}"/>
              </a:ext>
            </a:extLst>
          </p:cNvPr>
          <p:cNvGrpSpPr/>
          <p:nvPr/>
        </p:nvGrpSpPr>
        <p:grpSpPr>
          <a:xfrm>
            <a:off x="794122" y="1168147"/>
            <a:ext cx="11857937" cy="1126587"/>
            <a:chOff x="794122" y="1168147"/>
            <a:chExt cx="11857937" cy="1126587"/>
          </a:xfrm>
        </p:grpSpPr>
        <p:sp>
          <p:nvSpPr>
            <p:cNvPr id="2" name="TextBox 1">
              <a:extLst>
                <a:ext uri="{FF2B5EF4-FFF2-40B4-BE49-F238E27FC236}">
                  <a16:creationId xmlns:a16="http://schemas.microsoft.com/office/drawing/2014/main" id="{1173E8EF-6A71-C3B6-853F-FA3252E1ECB8}"/>
                </a:ext>
              </a:extLst>
            </p:cNvPr>
            <p:cNvSpPr txBox="1"/>
            <p:nvPr/>
          </p:nvSpPr>
          <p:spPr>
            <a:xfrm>
              <a:off x="2088611" y="1450355"/>
              <a:ext cx="10563448" cy="646331"/>
            </a:xfrm>
            <a:prstGeom prst="rect">
              <a:avLst/>
            </a:prstGeom>
            <a:noFill/>
          </p:spPr>
          <p:txBody>
            <a:bodyPr wrap="square" rtlCol="0">
              <a:spAutoFit/>
            </a:bodyPr>
            <a:lstStyle/>
            <a:p>
              <a:r>
                <a:rPr lang="en-US" sz="3600"/>
                <a:t>AI and labour markets</a:t>
              </a:r>
            </a:p>
          </p:txBody>
        </p:sp>
        <p:pic>
          <p:nvPicPr>
            <p:cNvPr id="29" name="Picture 28" descr="A blue and orange briefcase with a white chip on it&#10;&#10;AI-generated content may be incorrect.">
              <a:extLst>
                <a:ext uri="{FF2B5EF4-FFF2-40B4-BE49-F238E27FC236}">
                  <a16:creationId xmlns:a16="http://schemas.microsoft.com/office/drawing/2014/main" id="{30B16418-7912-DC2E-EDA0-426B2F87B1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4122" y="1168147"/>
              <a:ext cx="1126587" cy="1126587"/>
            </a:xfrm>
            <a:prstGeom prst="rect">
              <a:avLst/>
            </a:prstGeom>
          </p:spPr>
        </p:pic>
      </p:grpSp>
      <p:grpSp>
        <p:nvGrpSpPr>
          <p:cNvPr id="11" name="Group 10">
            <a:extLst>
              <a:ext uri="{FF2B5EF4-FFF2-40B4-BE49-F238E27FC236}">
                <a16:creationId xmlns:a16="http://schemas.microsoft.com/office/drawing/2014/main" id="{DDBA89AE-F2D3-5FDB-CA43-485468265E38}"/>
              </a:ext>
            </a:extLst>
          </p:cNvPr>
          <p:cNvGrpSpPr/>
          <p:nvPr/>
        </p:nvGrpSpPr>
        <p:grpSpPr>
          <a:xfrm>
            <a:off x="794122" y="2559431"/>
            <a:ext cx="11857937" cy="1126587"/>
            <a:chOff x="794122" y="2180806"/>
            <a:chExt cx="11857937" cy="1126587"/>
          </a:xfrm>
        </p:grpSpPr>
        <p:sp>
          <p:nvSpPr>
            <p:cNvPr id="3" name="TextBox 2">
              <a:extLst>
                <a:ext uri="{FF2B5EF4-FFF2-40B4-BE49-F238E27FC236}">
                  <a16:creationId xmlns:a16="http://schemas.microsoft.com/office/drawing/2014/main" id="{E35B7574-E4E3-A7BA-89A0-00DDB58D7373}"/>
                </a:ext>
              </a:extLst>
            </p:cNvPr>
            <p:cNvSpPr txBox="1"/>
            <p:nvPr/>
          </p:nvSpPr>
          <p:spPr>
            <a:xfrm>
              <a:off x="2088611" y="2527547"/>
              <a:ext cx="10563448" cy="646331"/>
            </a:xfrm>
            <a:prstGeom prst="rect">
              <a:avLst/>
            </a:prstGeom>
            <a:noFill/>
          </p:spPr>
          <p:txBody>
            <a:bodyPr wrap="square" rtlCol="0">
              <a:spAutoFit/>
            </a:bodyPr>
            <a:lstStyle/>
            <a:p>
              <a:r>
                <a:rPr lang="en-US" sz="3600"/>
                <a:t>AI and democracy / geopolitics</a:t>
              </a:r>
            </a:p>
          </p:txBody>
        </p:sp>
        <p:pic>
          <p:nvPicPr>
            <p:cNvPr id="31" name="Picture 30">
              <a:extLst>
                <a:ext uri="{FF2B5EF4-FFF2-40B4-BE49-F238E27FC236}">
                  <a16:creationId xmlns:a16="http://schemas.microsoft.com/office/drawing/2014/main" id="{65A660D5-19BB-225A-C0BB-61ACDC8AC8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122" y="2180806"/>
              <a:ext cx="1126587" cy="1126587"/>
            </a:xfrm>
            <a:prstGeom prst="rect">
              <a:avLst/>
            </a:prstGeom>
          </p:spPr>
        </p:pic>
      </p:grpSp>
      <p:grpSp>
        <p:nvGrpSpPr>
          <p:cNvPr id="12" name="Group 11">
            <a:extLst>
              <a:ext uri="{FF2B5EF4-FFF2-40B4-BE49-F238E27FC236}">
                <a16:creationId xmlns:a16="http://schemas.microsoft.com/office/drawing/2014/main" id="{3CE97DDD-9A19-E274-BB43-8A7FEAFF9251}"/>
              </a:ext>
            </a:extLst>
          </p:cNvPr>
          <p:cNvGrpSpPr/>
          <p:nvPr/>
        </p:nvGrpSpPr>
        <p:grpSpPr>
          <a:xfrm>
            <a:off x="794122" y="3950715"/>
            <a:ext cx="11857937" cy="1126587"/>
            <a:chOff x="794122" y="3276595"/>
            <a:chExt cx="11857937" cy="1126587"/>
          </a:xfrm>
        </p:grpSpPr>
        <p:sp>
          <p:nvSpPr>
            <p:cNvPr id="6" name="TextBox 5">
              <a:extLst>
                <a:ext uri="{FF2B5EF4-FFF2-40B4-BE49-F238E27FC236}">
                  <a16:creationId xmlns:a16="http://schemas.microsoft.com/office/drawing/2014/main" id="{618B2D3C-DCBF-746F-2928-47A3F7C38DDB}"/>
                </a:ext>
              </a:extLst>
            </p:cNvPr>
            <p:cNvSpPr txBox="1"/>
            <p:nvPr/>
          </p:nvSpPr>
          <p:spPr>
            <a:xfrm>
              <a:off x="2088611" y="3604739"/>
              <a:ext cx="10563448" cy="646331"/>
            </a:xfrm>
            <a:prstGeom prst="rect">
              <a:avLst/>
            </a:prstGeom>
            <a:noFill/>
          </p:spPr>
          <p:txBody>
            <a:bodyPr wrap="square" rtlCol="0">
              <a:spAutoFit/>
            </a:bodyPr>
            <a:lstStyle/>
            <a:p>
              <a:r>
                <a:rPr lang="en-US" sz="3600"/>
                <a:t>AI and sustainability</a:t>
              </a:r>
            </a:p>
          </p:txBody>
        </p:sp>
        <p:pic>
          <p:nvPicPr>
            <p:cNvPr id="33" name="Picture 32" descr="A blue and green earth with a leaf on top&#10;&#10;AI-generated content may be incorrect.">
              <a:extLst>
                <a:ext uri="{FF2B5EF4-FFF2-40B4-BE49-F238E27FC236}">
                  <a16:creationId xmlns:a16="http://schemas.microsoft.com/office/drawing/2014/main" id="{0964CED5-1B96-5A52-BA31-FE767F6A19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4122" y="3276595"/>
              <a:ext cx="1126587" cy="1126587"/>
            </a:xfrm>
            <a:prstGeom prst="rect">
              <a:avLst/>
            </a:prstGeom>
          </p:spPr>
        </p:pic>
      </p:grpSp>
      <p:grpSp>
        <p:nvGrpSpPr>
          <p:cNvPr id="13" name="Group 12">
            <a:extLst>
              <a:ext uri="{FF2B5EF4-FFF2-40B4-BE49-F238E27FC236}">
                <a16:creationId xmlns:a16="http://schemas.microsoft.com/office/drawing/2014/main" id="{9F016BD4-583B-FCB2-5A50-15C91CFF68DD}"/>
              </a:ext>
            </a:extLst>
          </p:cNvPr>
          <p:cNvGrpSpPr/>
          <p:nvPr/>
        </p:nvGrpSpPr>
        <p:grpSpPr>
          <a:xfrm>
            <a:off x="794122" y="5341999"/>
            <a:ext cx="11857937" cy="1126587"/>
            <a:chOff x="794122" y="5341999"/>
            <a:chExt cx="11857937" cy="1126587"/>
          </a:xfrm>
        </p:grpSpPr>
        <p:sp>
          <p:nvSpPr>
            <p:cNvPr id="7" name="TextBox 6">
              <a:extLst>
                <a:ext uri="{FF2B5EF4-FFF2-40B4-BE49-F238E27FC236}">
                  <a16:creationId xmlns:a16="http://schemas.microsoft.com/office/drawing/2014/main" id="{FFBAAFEE-C709-E9C5-0DE9-0FBB05A53F19}"/>
                </a:ext>
              </a:extLst>
            </p:cNvPr>
            <p:cNvSpPr txBox="1"/>
            <p:nvPr/>
          </p:nvSpPr>
          <p:spPr>
            <a:xfrm>
              <a:off x="2088611" y="5609981"/>
              <a:ext cx="10563448" cy="646331"/>
            </a:xfrm>
            <a:prstGeom prst="rect">
              <a:avLst/>
            </a:prstGeom>
            <a:noFill/>
          </p:spPr>
          <p:txBody>
            <a:bodyPr wrap="square" rtlCol="0">
              <a:spAutoFit/>
            </a:bodyPr>
            <a:lstStyle/>
            <a:p>
              <a:r>
                <a:rPr lang="en-US" sz="3600"/>
                <a:t>AI and the social fabric</a:t>
              </a:r>
            </a:p>
          </p:txBody>
        </p:sp>
        <p:pic>
          <p:nvPicPr>
            <p:cNvPr id="35" name="Picture 34" descr="A group of people with a chip&#10;&#10;AI-generated content may be incorrect.">
              <a:extLst>
                <a:ext uri="{FF2B5EF4-FFF2-40B4-BE49-F238E27FC236}">
                  <a16:creationId xmlns:a16="http://schemas.microsoft.com/office/drawing/2014/main" id="{3DF360B3-EE6B-883F-529E-E1F352CC62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4122" y="5341999"/>
              <a:ext cx="1126587" cy="1126587"/>
            </a:xfrm>
            <a:prstGeom prst="rect">
              <a:avLst/>
            </a:prstGeom>
          </p:spPr>
        </p:pic>
      </p:grpSp>
      <p:sp>
        <p:nvSpPr>
          <p:cNvPr id="14" name="Rectangle 13">
            <a:extLst>
              <a:ext uri="{FF2B5EF4-FFF2-40B4-BE49-F238E27FC236}">
                <a16:creationId xmlns:a16="http://schemas.microsoft.com/office/drawing/2014/main" id="{F636EA44-6E2B-A471-7283-51164AB6E886}"/>
              </a:ext>
            </a:extLst>
          </p:cNvPr>
          <p:cNvSpPr/>
          <p:nvPr/>
        </p:nvSpPr>
        <p:spPr>
          <a:xfrm>
            <a:off x="377843" y="1296642"/>
            <a:ext cx="8898673" cy="3944097"/>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0803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E92C9-17E8-2C5E-F5F4-2ED092FB7CFE}"/>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DE51541C-4991-A57F-4B75-A2320812DB61}"/>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0A7AAB7B-D7BA-EB4A-3D8A-BEB7ED5F800B}"/>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AI and the social fabric</a:t>
            </a:r>
          </a:p>
        </p:txBody>
      </p:sp>
      <p:sp>
        <p:nvSpPr>
          <p:cNvPr id="10" name="TextBox 9">
            <a:extLst>
              <a:ext uri="{FF2B5EF4-FFF2-40B4-BE49-F238E27FC236}">
                <a16:creationId xmlns:a16="http://schemas.microsoft.com/office/drawing/2014/main" id="{90A0E821-545D-A987-521C-52CE6794B530}"/>
              </a:ext>
            </a:extLst>
          </p:cNvPr>
          <p:cNvSpPr txBox="1"/>
          <p:nvPr/>
        </p:nvSpPr>
        <p:spPr>
          <a:xfrm>
            <a:off x="4432300" y="4325325"/>
            <a:ext cx="7632700" cy="1384995"/>
          </a:xfrm>
          <a:prstGeom prst="rect">
            <a:avLst/>
          </a:prstGeom>
          <a:noFill/>
        </p:spPr>
        <p:txBody>
          <a:bodyPr wrap="square">
            <a:spAutoFit/>
          </a:bodyPr>
          <a:lstStyle/>
          <a:p>
            <a:r>
              <a:rPr lang="en-US" sz="2800" b="1"/>
              <a:t>Information ecosystem.</a:t>
            </a:r>
            <a:r>
              <a:rPr lang="en-US" sz="2800"/>
              <a:t> AI may be is eroding our shared sense of what is true, or creating a deluge of low-quality information</a:t>
            </a:r>
          </a:p>
        </p:txBody>
      </p:sp>
      <p:sp>
        <p:nvSpPr>
          <p:cNvPr id="18" name="TextBox 17">
            <a:extLst>
              <a:ext uri="{FF2B5EF4-FFF2-40B4-BE49-F238E27FC236}">
                <a16:creationId xmlns:a16="http://schemas.microsoft.com/office/drawing/2014/main" id="{454633FB-E5D8-07AC-6117-3C2095D3FABB}"/>
              </a:ext>
            </a:extLst>
          </p:cNvPr>
          <p:cNvSpPr txBox="1"/>
          <p:nvPr/>
        </p:nvSpPr>
        <p:spPr>
          <a:xfrm>
            <a:off x="4432300" y="2047875"/>
            <a:ext cx="7825979" cy="1384995"/>
          </a:xfrm>
          <a:prstGeom prst="rect">
            <a:avLst/>
          </a:prstGeom>
          <a:noFill/>
        </p:spPr>
        <p:txBody>
          <a:bodyPr wrap="square">
            <a:spAutoFit/>
          </a:bodyPr>
          <a:lstStyle/>
          <a:p>
            <a:r>
              <a:rPr lang="en-US" sz="2800" b="1"/>
              <a:t>Market concentration.</a:t>
            </a:r>
            <a:r>
              <a:rPr lang="en-US" sz="2800"/>
              <a:t> AI is creating benefit for a small group of powerful companies, and generally exacerbating inequality</a:t>
            </a:r>
          </a:p>
        </p:txBody>
      </p:sp>
      <p:sp>
        <p:nvSpPr>
          <p:cNvPr id="21" name="TextBox 20">
            <a:extLst>
              <a:ext uri="{FF2B5EF4-FFF2-40B4-BE49-F238E27FC236}">
                <a16:creationId xmlns:a16="http://schemas.microsoft.com/office/drawing/2014/main" id="{DD3B7DBD-57E5-45D8-27CD-6614B1915F30}"/>
              </a:ext>
            </a:extLst>
          </p:cNvPr>
          <p:cNvSpPr txBox="1"/>
          <p:nvPr/>
        </p:nvSpPr>
        <p:spPr>
          <a:xfrm>
            <a:off x="4432300" y="3427900"/>
            <a:ext cx="7759700" cy="954107"/>
          </a:xfrm>
          <a:prstGeom prst="rect">
            <a:avLst/>
          </a:prstGeom>
          <a:noFill/>
        </p:spPr>
        <p:txBody>
          <a:bodyPr wrap="square">
            <a:spAutoFit/>
          </a:bodyPr>
          <a:lstStyle/>
          <a:p>
            <a:r>
              <a:rPr lang="en-US" sz="2800" b="1"/>
              <a:t>Sustainability.</a:t>
            </a:r>
            <a:r>
              <a:rPr lang="en-US" sz="2800"/>
              <a:t> AI is accelerating climate change and diverting resources from communities.</a:t>
            </a:r>
          </a:p>
        </p:txBody>
      </p:sp>
      <p:sp>
        <p:nvSpPr>
          <p:cNvPr id="22" name="TextBox 21">
            <a:extLst>
              <a:ext uri="{FF2B5EF4-FFF2-40B4-BE49-F238E27FC236}">
                <a16:creationId xmlns:a16="http://schemas.microsoft.com/office/drawing/2014/main" id="{F056C275-451C-DD0B-2220-D7BE85A7F387}"/>
              </a:ext>
            </a:extLst>
          </p:cNvPr>
          <p:cNvSpPr txBox="1"/>
          <p:nvPr/>
        </p:nvSpPr>
        <p:spPr>
          <a:xfrm>
            <a:off x="4432300" y="5756150"/>
            <a:ext cx="7696200" cy="954107"/>
          </a:xfrm>
          <a:prstGeom prst="rect">
            <a:avLst/>
          </a:prstGeom>
          <a:noFill/>
        </p:spPr>
        <p:txBody>
          <a:bodyPr wrap="square">
            <a:spAutoFit/>
          </a:bodyPr>
          <a:lstStyle/>
          <a:p>
            <a:r>
              <a:rPr lang="en-US" sz="2800" b="1"/>
              <a:t>Catastrophic risks.</a:t>
            </a:r>
            <a:r>
              <a:rPr lang="en-US" sz="2800"/>
              <a:t> AI opens the door to large-scale misuse or loss of control</a:t>
            </a:r>
          </a:p>
        </p:txBody>
      </p:sp>
      <p:sp>
        <p:nvSpPr>
          <p:cNvPr id="23" name="TextBox 22">
            <a:extLst>
              <a:ext uri="{FF2B5EF4-FFF2-40B4-BE49-F238E27FC236}">
                <a16:creationId xmlns:a16="http://schemas.microsoft.com/office/drawing/2014/main" id="{A366B059-4996-0BA6-765A-79F8E88860E0}"/>
              </a:ext>
            </a:extLst>
          </p:cNvPr>
          <p:cNvSpPr txBox="1"/>
          <p:nvPr/>
        </p:nvSpPr>
        <p:spPr>
          <a:xfrm>
            <a:off x="4432300" y="1112350"/>
            <a:ext cx="7543800" cy="954107"/>
          </a:xfrm>
          <a:prstGeom prst="rect">
            <a:avLst/>
          </a:prstGeom>
          <a:noFill/>
        </p:spPr>
        <p:txBody>
          <a:bodyPr wrap="square">
            <a:spAutoFit/>
          </a:bodyPr>
          <a:lstStyle/>
          <a:p>
            <a:r>
              <a:rPr lang="en-US" sz="2800" b="1"/>
              <a:t>Labour market impacts.</a:t>
            </a:r>
            <a:r>
              <a:rPr lang="en-US" sz="2800"/>
              <a:t> AI is robbing humans of their agency and their roles in society</a:t>
            </a:r>
          </a:p>
        </p:txBody>
      </p:sp>
      <p:pic>
        <p:nvPicPr>
          <p:cNvPr id="7170" name="Picture 2" descr="Extinction Rebellion, Greenpeace Campaign for a Breakup Between Big Tech  and Big Oil - Inside Climate News">
            <a:extLst>
              <a:ext uri="{FF2B5EF4-FFF2-40B4-BE49-F238E27FC236}">
                <a16:creationId xmlns:a16="http://schemas.microsoft.com/office/drawing/2014/main" id="{22D2CA27-52A7-4CF0-0178-6C4118482EC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215900" y="1409403"/>
            <a:ext cx="3909695" cy="4991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125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dissolv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21" grpId="0"/>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F0EBD-EAB9-34AB-7349-633A352574AB}"/>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DEE1A20C-35AE-542A-763A-21CCBD7B9AC2}"/>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EA790477-5458-A88A-9C18-C3259E13D84F}"/>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AI attitudes</a:t>
            </a:r>
          </a:p>
        </p:txBody>
      </p:sp>
      <p:pic>
        <p:nvPicPr>
          <p:cNvPr id="9" name="Picture 8" descr="A graph showing the country's largest product&#10;&#10;AI-generated content may be incorrect.">
            <a:extLst>
              <a:ext uri="{FF2B5EF4-FFF2-40B4-BE49-F238E27FC236}">
                <a16:creationId xmlns:a16="http://schemas.microsoft.com/office/drawing/2014/main" id="{62977D48-4E4F-AAC6-900E-2D7C2351E93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134043"/>
            <a:ext cx="9004852" cy="4589913"/>
          </a:xfrm>
          <a:prstGeom prst="rect">
            <a:avLst/>
          </a:prstGeom>
        </p:spPr>
      </p:pic>
      <p:sp>
        <p:nvSpPr>
          <p:cNvPr id="10" name="TextBox 9">
            <a:extLst>
              <a:ext uri="{FF2B5EF4-FFF2-40B4-BE49-F238E27FC236}">
                <a16:creationId xmlns:a16="http://schemas.microsoft.com/office/drawing/2014/main" id="{7512EE58-838B-71BB-8021-A8375BAF1C84}"/>
              </a:ext>
            </a:extLst>
          </p:cNvPr>
          <p:cNvSpPr txBox="1"/>
          <p:nvPr/>
        </p:nvSpPr>
        <p:spPr>
          <a:xfrm>
            <a:off x="565628" y="5723956"/>
            <a:ext cx="8971413" cy="954107"/>
          </a:xfrm>
          <a:prstGeom prst="rect">
            <a:avLst/>
          </a:prstGeom>
          <a:noFill/>
        </p:spPr>
        <p:txBody>
          <a:bodyPr wrap="square">
            <a:spAutoFit/>
          </a:bodyPr>
          <a:lstStyle/>
          <a:p>
            <a:r>
              <a:rPr lang="en-US" sz="2800"/>
              <a:t>Enthusiasm about AI varies, but is higher in East Asia</a:t>
            </a:r>
          </a:p>
          <a:p>
            <a:r>
              <a:rPr lang="en-US" sz="2800"/>
              <a:t>Note the differences among great powers</a:t>
            </a:r>
          </a:p>
        </p:txBody>
      </p:sp>
      <p:grpSp>
        <p:nvGrpSpPr>
          <p:cNvPr id="17" name="Group 16">
            <a:extLst>
              <a:ext uri="{FF2B5EF4-FFF2-40B4-BE49-F238E27FC236}">
                <a16:creationId xmlns:a16="http://schemas.microsoft.com/office/drawing/2014/main" id="{A970BB03-FE32-4059-056D-B277AE366E2D}"/>
              </a:ext>
            </a:extLst>
          </p:cNvPr>
          <p:cNvGrpSpPr/>
          <p:nvPr/>
        </p:nvGrpSpPr>
        <p:grpSpPr>
          <a:xfrm>
            <a:off x="1083466" y="1917373"/>
            <a:ext cx="7921386" cy="2902037"/>
            <a:chOff x="1479826" y="1917373"/>
            <a:chExt cx="7921386" cy="2902037"/>
          </a:xfrm>
        </p:grpSpPr>
        <p:sp>
          <p:nvSpPr>
            <p:cNvPr id="12" name="Oval 11">
              <a:extLst>
                <a:ext uri="{FF2B5EF4-FFF2-40B4-BE49-F238E27FC236}">
                  <a16:creationId xmlns:a16="http://schemas.microsoft.com/office/drawing/2014/main" id="{C0879060-6FCF-C58C-3A8E-AFE020B87597}"/>
                </a:ext>
              </a:extLst>
            </p:cNvPr>
            <p:cNvSpPr/>
            <p:nvPr/>
          </p:nvSpPr>
          <p:spPr>
            <a:xfrm>
              <a:off x="3640346" y="2872596"/>
              <a:ext cx="138023" cy="150963"/>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FCA6107-66B7-4BF0-00BE-EA4601E9B3CB}"/>
                </a:ext>
              </a:extLst>
            </p:cNvPr>
            <p:cNvSpPr/>
            <p:nvPr/>
          </p:nvSpPr>
          <p:spPr>
            <a:xfrm>
              <a:off x="7161361" y="3896264"/>
              <a:ext cx="138023" cy="150963"/>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0B5A27E-7668-3A96-D111-A2E2D43A6FDA}"/>
                </a:ext>
              </a:extLst>
            </p:cNvPr>
            <p:cNvSpPr txBox="1"/>
            <p:nvPr/>
          </p:nvSpPr>
          <p:spPr>
            <a:xfrm>
              <a:off x="6378612" y="4173079"/>
              <a:ext cx="3022600" cy="646331"/>
            </a:xfrm>
            <a:prstGeom prst="rect">
              <a:avLst/>
            </a:prstGeom>
            <a:noFill/>
          </p:spPr>
          <p:txBody>
            <a:bodyPr wrap="square" rtlCol="0">
              <a:spAutoFit/>
            </a:bodyPr>
            <a:lstStyle/>
            <a:p>
              <a:r>
                <a:rPr lang="en-US">
                  <a:solidFill>
                    <a:srgbClr val="FF0000"/>
                  </a:solidFill>
                </a:rPr>
                <a:t>People in China are less nervous, more excited</a:t>
              </a:r>
            </a:p>
          </p:txBody>
        </p:sp>
        <p:sp>
          <p:nvSpPr>
            <p:cNvPr id="16" name="TextBox 15">
              <a:extLst>
                <a:ext uri="{FF2B5EF4-FFF2-40B4-BE49-F238E27FC236}">
                  <a16:creationId xmlns:a16="http://schemas.microsoft.com/office/drawing/2014/main" id="{42360363-0C28-B979-8B88-5AEC0A8DD02A}"/>
                </a:ext>
              </a:extLst>
            </p:cNvPr>
            <p:cNvSpPr txBox="1"/>
            <p:nvPr/>
          </p:nvSpPr>
          <p:spPr>
            <a:xfrm>
              <a:off x="1479826" y="1917373"/>
              <a:ext cx="3022600" cy="646331"/>
            </a:xfrm>
            <a:prstGeom prst="rect">
              <a:avLst/>
            </a:prstGeom>
            <a:noFill/>
          </p:spPr>
          <p:txBody>
            <a:bodyPr wrap="square" rtlCol="0">
              <a:spAutoFit/>
            </a:bodyPr>
            <a:lstStyle/>
            <a:p>
              <a:r>
                <a:rPr lang="en-US">
                  <a:solidFill>
                    <a:srgbClr val="FF0000"/>
                  </a:solidFill>
                </a:rPr>
                <a:t>People in US / UK are more nervous, less excited</a:t>
              </a:r>
            </a:p>
          </p:txBody>
        </p:sp>
      </p:grpSp>
      <p:grpSp>
        <p:nvGrpSpPr>
          <p:cNvPr id="7" name="Group 6">
            <a:extLst>
              <a:ext uri="{FF2B5EF4-FFF2-40B4-BE49-F238E27FC236}">
                <a16:creationId xmlns:a16="http://schemas.microsoft.com/office/drawing/2014/main" id="{A6740CD2-E7DA-FF65-8EA3-39B34158B423}"/>
              </a:ext>
            </a:extLst>
          </p:cNvPr>
          <p:cNvGrpSpPr/>
          <p:nvPr/>
        </p:nvGrpSpPr>
        <p:grpSpPr>
          <a:xfrm>
            <a:off x="4502426" y="1123979"/>
            <a:ext cx="6940242" cy="4599977"/>
            <a:chOff x="4502426" y="1123979"/>
            <a:chExt cx="6940242" cy="4599977"/>
          </a:xfrm>
        </p:grpSpPr>
        <p:sp>
          <p:nvSpPr>
            <p:cNvPr id="4" name="TextBox 3">
              <a:extLst>
                <a:ext uri="{FF2B5EF4-FFF2-40B4-BE49-F238E27FC236}">
                  <a16:creationId xmlns:a16="http://schemas.microsoft.com/office/drawing/2014/main" id="{E655FC6B-875A-7AD4-46C0-C198364B766A}"/>
                </a:ext>
              </a:extLst>
            </p:cNvPr>
            <p:cNvSpPr txBox="1"/>
            <p:nvPr/>
          </p:nvSpPr>
          <p:spPr>
            <a:xfrm>
              <a:off x="8953778" y="1231304"/>
              <a:ext cx="2488890" cy="2246769"/>
            </a:xfrm>
            <a:prstGeom prst="rect">
              <a:avLst/>
            </a:prstGeom>
            <a:noFill/>
          </p:spPr>
          <p:txBody>
            <a:bodyPr wrap="square" rtlCol="0">
              <a:spAutoFit/>
            </a:bodyPr>
            <a:lstStyle/>
            <a:p>
              <a:r>
                <a:rPr lang="en-US" sz="2800"/>
                <a:t>Democrats are now more concerned about AI than republicans</a:t>
              </a:r>
            </a:p>
          </p:txBody>
        </p:sp>
        <p:sp>
          <p:nvSpPr>
            <p:cNvPr id="5" name="Rectangle 4">
              <a:extLst>
                <a:ext uri="{FF2B5EF4-FFF2-40B4-BE49-F238E27FC236}">
                  <a16:creationId xmlns:a16="http://schemas.microsoft.com/office/drawing/2014/main" id="{64A1DF74-5C3F-D47C-2CEC-58B23C41BEB5}"/>
                </a:ext>
              </a:extLst>
            </p:cNvPr>
            <p:cNvSpPr/>
            <p:nvPr/>
          </p:nvSpPr>
          <p:spPr>
            <a:xfrm>
              <a:off x="4502426" y="1689100"/>
              <a:ext cx="4054992" cy="40348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aph of a graph with numbers and lines&#10;&#10;AI-generated content may be incorrect.">
              <a:extLst>
                <a:ext uri="{FF2B5EF4-FFF2-40B4-BE49-F238E27FC236}">
                  <a16:creationId xmlns:a16="http://schemas.microsoft.com/office/drawing/2014/main" id="{D0D22781-196B-6D86-4F65-9206A842BC80}"/>
                </a:ext>
              </a:extLst>
            </p:cNvPr>
            <p:cNvPicPr>
              <a:picLocks noChangeAspect="1"/>
            </p:cNvPicPr>
            <p:nvPr/>
          </p:nvPicPr>
          <p:blipFill>
            <a:blip r:embed="rId4"/>
            <a:stretch>
              <a:fillRect/>
            </a:stretch>
          </p:blipFill>
          <p:spPr>
            <a:xfrm>
              <a:off x="5918510" y="1123979"/>
              <a:ext cx="2603500" cy="4381500"/>
            </a:xfrm>
            <a:prstGeom prst="rect">
              <a:avLst/>
            </a:prstGeom>
          </p:spPr>
        </p:pic>
      </p:grpSp>
      <p:sp>
        <p:nvSpPr>
          <p:cNvPr id="8" name="TextBox 7">
            <a:extLst>
              <a:ext uri="{FF2B5EF4-FFF2-40B4-BE49-F238E27FC236}">
                <a16:creationId xmlns:a16="http://schemas.microsoft.com/office/drawing/2014/main" id="{1780CFE0-B366-CE89-4B6B-3A877CB8F7F1}"/>
              </a:ext>
            </a:extLst>
          </p:cNvPr>
          <p:cNvSpPr txBox="1"/>
          <p:nvPr/>
        </p:nvSpPr>
        <p:spPr>
          <a:xfrm>
            <a:off x="7476573" y="6363073"/>
            <a:ext cx="4639227" cy="461665"/>
          </a:xfrm>
          <a:prstGeom prst="rect">
            <a:avLst/>
          </a:prstGeom>
          <a:solidFill>
            <a:schemeClr val="bg1"/>
          </a:solidFill>
        </p:spPr>
        <p:txBody>
          <a:bodyPr wrap="square">
            <a:spAutoFit/>
          </a:bodyPr>
          <a:lstStyle/>
          <a:p>
            <a:pPr algn="r"/>
            <a:r>
              <a:rPr lang="en-US" sz="2400"/>
              <a:t>Anderson &amp; Bishop 2026</a:t>
            </a:r>
          </a:p>
        </p:txBody>
      </p:sp>
    </p:spTree>
    <p:extLst>
      <p:ext uri="{BB962C8B-B14F-4D97-AF65-F5344CB8AC3E}">
        <p14:creationId xmlns:p14="http://schemas.microsoft.com/office/powerpoint/2010/main" val="233427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B2CCD-58AA-C32B-6457-DC11EA370F64}"/>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014650A1-03CB-17A3-4B56-24341BBFBBD8}"/>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3522F29C-4A5E-874A-C762-374292C2686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Anti-AI protests</a:t>
            </a:r>
          </a:p>
        </p:txBody>
      </p:sp>
      <p:pic>
        <p:nvPicPr>
          <p:cNvPr id="13316" name="Picture 4" descr="Press pause on the use of artificial intelligence in public services | AI (artificial  intelligence) | The Guardian">
            <a:extLst>
              <a:ext uri="{FF2B5EF4-FFF2-40B4-BE49-F238E27FC236}">
                <a16:creationId xmlns:a16="http://schemas.microsoft.com/office/drawing/2014/main" id="{0AF3B91F-54F7-FA45-65B4-42AE4003865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0157" y="1286479"/>
            <a:ext cx="5322721" cy="319363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3A47B65-53CF-ECF6-74D0-E046E95ADA72}"/>
              </a:ext>
            </a:extLst>
          </p:cNvPr>
          <p:cNvSpPr txBox="1"/>
          <p:nvPr/>
        </p:nvSpPr>
        <p:spPr>
          <a:xfrm>
            <a:off x="7552773" y="6363073"/>
            <a:ext cx="4639227" cy="461665"/>
          </a:xfrm>
          <a:prstGeom prst="rect">
            <a:avLst/>
          </a:prstGeom>
          <a:solidFill>
            <a:schemeClr val="bg1"/>
          </a:solidFill>
        </p:spPr>
        <p:txBody>
          <a:bodyPr wrap="square">
            <a:spAutoFit/>
          </a:bodyPr>
          <a:lstStyle/>
          <a:p>
            <a:pPr algn="r"/>
            <a:r>
              <a:rPr lang="en-US" sz="2400"/>
              <a:t>Pause AI 2026</a:t>
            </a:r>
          </a:p>
        </p:txBody>
      </p:sp>
      <p:pic>
        <p:nvPicPr>
          <p:cNvPr id="13322" name="Picture 10" descr="America's data centre protest reaches London, with some residents calling  it, 'a crisis for the future' - The Times of India">
            <a:extLst>
              <a:ext uri="{FF2B5EF4-FFF2-40B4-BE49-F238E27FC236}">
                <a16:creationId xmlns:a16="http://schemas.microsoft.com/office/drawing/2014/main" id="{0B8E2468-4390-F6EB-CB5F-A106DDF3B22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64072" y="1286479"/>
            <a:ext cx="5653912" cy="31803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18CD092-A2C6-0178-CBE3-E51C9C7E1D28}"/>
              </a:ext>
            </a:extLst>
          </p:cNvPr>
          <p:cNvSpPr txBox="1"/>
          <p:nvPr/>
        </p:nvSpPr>
        <p:spPr>
          <a:xfrm>
            <a:off x="627797" y="4858603"/>
            <a:ext cx="10208307" cy="646331"/>
          </a:xfrm>
          <a:prstGeom prst="rect">
            <a:avLst/>
          </a:prstGeom>
          <a:noFill/>
        </p:spPr>
        <p:txBody>
          <a:bodyPr wrap="none" rtlCol="0">
            <a:spAutoFit/>
          </a:bodyPr>
          <a:lstStyle/>
          <a:p>
            <a:r>
              <a:rPr lang="en-US" sz="3600"/>
              <a:t>Anti-AI protests are becoming more commonplace</a:t>
            </a:r>
          </a:p>
        </p:txBody>
      </p:sp>
    </p:spTree>
    <p:extLst>
      <p:ext uri="{BB962C8B-B14F-4D97-AF65-F5344CB8AC3E}">
        <p14:creationId xmlns:p14="http://schemas.microsoft.com/office/powerpoint/2010/main" val="3857457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A7940-0BDA-ECD8-4E31-9ED6474C55D5}"/>
            </a:ext>
          </a:extLst>
        </p:cNvPr>
        <p:cNvGrpSpPr/>
        <p:nvPr/>
      </p:nvGrpSpPr>
      <p:grpSpPr>
        <a:xfrm>
          <a:off x="0" y="0"/>
          <a:ext cx="0" cy="0"/>
          <a:chOff x="0" y="0"/>
          <a:chExt cx="0" cy="0"/>
        </a:xfrm>
      </p:grpSpPr>
      <p:sp>
        <p:nvSpPr>
          <p:cNvPr id="149" name="Rectangle 2">
            <a:extLst>
              <a:ext uri="{FF2B5EF4-FFF2-40B4-BE49-F238E27FC236}">
                <a16:creationId xmlns:a16="http://schemas.microsoft.com/office/drawing/2014/main" id="{A57B0527-72DC-9934-BBC2-127974D410A9}"/>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151" name="Rectangle 3">
            <a:extLst>
              <a:ext uri="{FF2B5EF4-FFF2-40B4-BE49-F238E27FC236}">
                <a16:creationId xmlns:a16="http://schemas.microsoft.com/office/drawing/2014/main" id="{ED9B12F6-F33F-24DB-A77B-E331DF546234}"/>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Policymaker views</a:t>
            </a:r>
          </a:p>
        </p:txBody>
      </p:sp>
      <p:sp>
        <p:nvSpPr>
          <p:cNvPr id="4" name="TextBox 3">
            <a:extLst>
              <a:ext uri="{FF2B5EF4-FFF2-40B4-BE49-F238E27FC236}">
                <a16:creationId xmlns:a16="http://schemas.microsoft.com/office/drawing/2014/main" id="{849B86C7-0849-609A-62EC-D11224F531B7}"/>
              </a:ext>
            </a:extLst>
          </p:cNvPr>
          <p:cNvSpPr txBox="1"/>
          <p:nvPr/>
        </p:nvSpPr>
        <p:spPr>
          <a:xfrm>
            <a:off x="7552773" y="6363073"/>
            <a:ext cx="4639227" cy="461665"/>
          </a:xfrm>
          <a:prstGeom prst="rect">
            <a:avLst/>
          </a:prstGeom>
          <a:solidFill>
            <a:schemeClr val="bg1"/>
          </a:solidFill>
        </p:spPr>
        <p:txBody>
          <a:bodyPr wrap="square">
            <a:spAutoFit/>
          </a:bodyPr>
          <a:lstStyle/>
          <a:p>
            <a:pPr algn="r"/>
            <a:r>
              <a:rPr lang="en-US" sz="2400"/>
              <a:t>Hatz 2025</a:t>
            </a:r>
          </a:p>
        </p:txBody>
      </p:sp>
      <p:pic>
        <p:nvPicPr>
          <p:cNvPr id="6" name="Picture 5" descr="A screenshot of a graph&#10;&#10;AI-generated content may be incorrect.">
            <a:extLst>
              <a:ext uri="{FF2B5EF4-FFF2-40B4-BE49-F238E27FC236}">
                <a16:creationId xmlns:a16="http://schemas.microsoft.com/office/drawing/2014/main" id="{D2D84357-A31B-FDB1-B8C0-DA4ADBE618F4}"/>
              </a:ext>
            </a:extLst>
          </p:cNvPr>
          <p:cNvPicPr>
            <a:picLocks noChangeAspect="1"/>
          </p:cNvPicPr>
          <p:nvPr/>
        </p:nvPicPr>
        <p:blipFill>
          <a:blip r:embed="rId3" cstate="screen">
            <a:extLst>
              <a:ext uri="{28A0092B-C50C-407E-A947-70E740481C1C}">
                <a14:useLocalDpi xmlns:a14="http://schemas.microsoft.com/office/drawing/2010/main"/>
              </a:ext>
            </a:extLst>
          </a:blip>
          <a:srcRect l="-1"/>
          <a:stretch>
            <a:fillRect/>
          </a:stretch>
        </p:blipFill>
        <p:spPr>
          <a:xfrm>
            <a:off x="215900" y="1269282"/>
            <a:ext cx="5208477" cy="2203056"/>
          </a:xfrm>
          <a:prstGeom prst="rect">
            <a:avLst/>
          </a:prstGeom>
        </p:spPr>
      </p:pic>
      <p:pic>
        <p:nvPicPr>
          <p:cNvPr id="7" name="Picture 6" descr="A screenshot of a graph&#10;&#10;AI-generated content may be incorrect.">
            <a:extLst>
              <a:ext uri="{FF2B5EF4-FFF2-40B4-BE49-F238E27FC236}">
                <a16:creationId xmlns:a16="http://schemas.microsoft.com/office/drawing/2014/main" id="{4E74173D-B7CB-114C-6258-BD7EE5ADA562}"/>
              </a:ext>
            </a:extLst>
          </p:cNvPr>
          <p:cNvPicPr>
            <a:picLocks noChangeAspect="1"/>
          </p:cNvPicPr>
          <p:nvPr/>
        </p:nvPicPr>
        <p:blipFill>
          <a:blip r:embed="rId4" cstate="screen">
            <a:extLst>
              <a:ext uri="{28A0092B-C50C-407E-A947-70E740481C1C}">
                <a14:useLocalDpi xmlns:a14="http://schemas.microsoft.com/office/drawing/2010/main"/>
              </a:ext>
            </a:extLst>
          </a:blip>
          <a:srcRect l="-1"/>
          <a:stretch>
            <a:fillRect/>
          </a:stretch>
        </p:blipFill>
        <p:spPr>
          <a:xfrm>
            <a:off x="224265" y="3540916"/>
            <a:ext cx="5208478" cy="2041383"/>
          </a:xfrm>
          <a:prstGeom prst="rect">
            <a:avLst/>
          </a:prstGeom>
        </p:spPr>
      </p:pic>
      <p:sp>
        <p:nvSpPr>
          <p:cNvPr id="11" name="TextBox 10">
            <a:extLst>
              <a:ext uri="{FF2B5EF4-FFF2-40B4-BE49-F238E27FC236}">
                <a16:creationId xmlns:a16="http://schemas.microsoft.com/office/drawing/2014/main" id="{5AA6F3BB-C206-28B0-DC94-2920D5169346}"/>
              </a:ext>
            </a:extLst>
          </p:cNvPr>
          <p:cNvSpPr txBox="1"/>
          <p:nvPr/>
        </p:nvSpPr>
        <p:spPr>
          <a:xfrm>
            <a:off x="376945" y="5839853"/>
            <a:ext cx="4903117" cy="523220"/>
          </a:xfrm>
          <a:prstGeom prst="rect">
            <a:avLst/>
          </a:prstGeom>
          <a:noFill/>
        </p:spPr>
        <p:txBody>
          <a:bodyPr wrap="square">
            <a:spAutoFit/>
          </a:bodyPr>
          <a:lstStyle/>
          <a:p>
            <a:r>
              <a:rPr lang="en-US" sz="2800"/>
              <a:t>Policymakers are pessimistic</a:t>
            </a:r>
          </a:p>
        </p:txBody>
      </p:sp>
      <p:grpSp>
        <p:nvGrpSpPr>
          <p:cNvPr id="13" name="Group 12">
            <a:extLst>
              <a:ext uri="{FF2B5EF4-FFF2-40B4-BE49-F238E27FC236}">
                <a16:creationId xmlns:a16="http://schemas.microsoft.com/office/drawing/2014/main" id="{CBF23CAB-90E1-E857-B2B6-6DBA0C099C52}"/>
              </a:ext>
            </a:extLst>
          </p:cNvPr>
          <p:cNvGrpSpPr/>
          <p:nvPr/>
        </p:nvGrpSpPr>
        <p:grpSpPr>
          <a:xfrm>
            <a:off x="5602099" y="1127149"/>
            <a:ext cx="6380952" cy="5336807"/>
            <a:chOff x="5602099" y="1127149"/>
            <a:chExt cx="6380952" cy="5336807"/>
          </a:xfrm>
        </p:grpSpPr>
        <p:pic>
          <p:nvPicPr>
            <p:cNvPr id="10" name="Picture 9">
              <a:extLst>
                <a:ext uri="{FF2B5EF4-FFF2-40B4-BE49-F238E27FC236}">
                  <a16:creationId xmlns:a16="http://schemas.microsoft.com/office/drawing/2014/main" id="{FE30D204-96C3-D504-E499-06F84243E94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02099" y="1127149"/>
              <a:ext cx="6145106" cy="4382700"/>
            </a:xfrm>
            <a:prstGeom prst="rect">
              <a:avLst/>
            </a:prstGeom>
          </p:spPr>
        </p:pic>
        <p:sp>
          <p:nvSpPr>
            <p:cNvPr id="12" name="TextBox 11">
              <a:extLst>
                <a:ext uri="{FF2B5EF4-FFF2-40B4-BE49-F238E27FC236}">
                  <a16:creationId xmlns:a16="http://schemas.microsoft.com/office/drawing/2014/main" id="{C76A9F31-46C0-CA24-8D61-13EAD800F052}"/>
                </a:ext>
              </a:extLst>
            </p:cNvPr>
            <p:cNvSpPr txBox="1"/>
            <p:nvPr/>
          </p:nvSpPr>
          <p:spPr>
            <a:xfrm>
              <a:off x="5837945" y="5509849"/>
              <a:ext cx="6145106" cy="954107"/>
            </a:xfrm>
            <a:prstGeom prst="rect">
              <a:avLst/>
            </a:prstGeom>
            <a:noFill/>
          </p:spPr>
          <p:txBody>
            <a:bodyPr wrap="square">
              <a:spAutoFit/>
            </a:bodyPr>
            <a:lstStyle/>
            <a:p>
              <a:r>
                <a:rPr lang="en-US" sz="2800"/>
                <a:t>Recommendations focus privacy, jobs, regulation of big tech</a:t>
              </a:r>
            </a:p>
          </p:txBody>
        </p:sp>
      </p:grpSp>
    </p:spTree>
    <p:extLst>
      <p:ext uri="{BB962C8B-B14F-4D97-AF65-F5344CB8AC3E}">
        <p14:creationId xmlns:p14="http://schemas.microsoft.com/office/powerpoint/2010/main" val="190770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824EE-A4E4-1122-D7DF-A0139D828194}"/>
            </a:ext>
          </a:extLst>
        </p:cNvPr>
        <p:cNvGrpSpPr/>
        <p:nvPr/>
      </p:nvGrpSpPr>
      <p:grpSpPr>
        <a:xfrm>
          <a:off x="0" y="0"/>
          <a:ext cx="0" cy="0"/>
          <a:chOff x="0" y="0"/>
          <a:chExt cx="0" cy="0"/>
        </a:xfrm>
      </p:grpSpPr>
      <p:pic>
        <p:nvPicPr>
          <p:cNvPr id="1026" name="Picture 2" descr="What is Kessler syndrome? | The Week">
            <a:extLst>
              <a:ext uri="{FF2B5EF4-FFF2-40B4-BE49-F238E27FC236}">
                <a16:creationId xmlns:a16="http://schemas.microsoft.com/office/drawing/2014/main" id="{39B6290D-EC59-3A14-41BC-6A0FE702823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a:off x="0" y="1035424"/>
            <a:ext cx="12192000" cy="58225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1AED3DF-C495-807C-AB8A-E8C7F7F4CD7D}"/>
              </a:ext>
            </a:extLst>
          </p:cNvPr>
          <p:cNvSpPr txBox="1"/>
          <p:nvPr/>
        </p:nvSpPr>
        <p:spPr>
          <a:xfrm>
            <a:off x="0" y="6273224"/>
            <a:ext cx="2543453" cy="584775"/>
          </a:xfrm>
          <a:prstGeom prst="rect">
            <a:avLst/>
          </a:prstGeom>
          <a:noFill/>
        </p:spPr>
        <p:txBody>
          <a:bodyPr wrap="none" rtlCol="0">
            <a:spAutoFit/>
          </a:bodyPr>
          <a:lstStyle/>
          <a:p>
            <a:r>
              <a:rPr lang="en-US" sz="3200" dirty="0">
                <a:solidFill>
                  <a:schemeClr val="bg1"/>
                </a:solidFill>
              </a:rPr>
              <a:t>Kessler event</a:t>
            </a:r>
          </a:p>
        </p:txBody>
      </p:sp>
      <p:sp>
        <p:nvSpPr>
          <p:cNvPr id="3" name="Rectangle 2">
            <a:extLst>
              <a:ext uri="{FF2B5EF4-FFF2-40B4-BE49-F238E27FC236}">
                <a16:creationId xmlns:a16="http://schemas.microsoft.com/office/drawing/2014/main" id="{CDBF6D50-DDCB-4F90-C2D2-3FEBEF7820FE}"/>
              </a:ext>
            </a:extLst>
          </p:cNvPr>
          <p:cNvSpPr>
            <a:spLocks noChangeArrowheads="1"/>
          </p:cNvSpPr>
          <p:nvPr/>
        </p:nvSpPr>
        <p:spPr bwMode="auto">
          <a:xfrm>
            <a:off x="0" y="1"/>
            <a:ext cx="12192000" cy="1012826"/>
          </a:xfrm>
          <a:prstGeom prst="rect">
            <a:avLst/>
          </a:prstGeom>
          <a:gradFill rotWithShape="1">
            <a:gsLst>
              <a:gs pos="0">
                <a:srgbClr val="C0C0C0"/>
              </a:gs>
              <a:gs pos="100000">
                <a:schemeClr val="bg1"/>
              </a:gs>
            </a:gsLst>
            <a:lin ang="0" scaled="1"/>
          </a:gradFill>
          <a:ln w="9525">
            <a:noFill/>
            <a:miter lim="800000"/>
            <a:headEnd/>
            <a:tailEnd/>
          </a:ln>
        </p:spPr>
        <p:txBody>
          <a:bodyPr wrap="none" anchor="ctr">
            <a:prstTxWarp prst="textNoShape">
              <a:avLst/>
            </a:prstTxWarp>
          </a:bodyPr>
          <a:lstStyle/>
          <a:p>
            <a:pPr algn="ctr"/>
            <a:endParaRPr lang="en-US" sz="3600" dirty="0">
              <a:latin typeface="Calibri" charset="0"/>
            </a:endParaRPr>
          </a:p>
        </p:txBody>
      </p:sp>
      <p:sp>
        <p:nvSpPr>
          <p:cNvPr id="5" name="Rectangle 3">
            <a:extLst>
              <a:ext uri="{FF2B5EF4-FFF2-40B4-BE49-F238E27FC236}">
                <a16:creationId xmlns:a16="http://schemas.microsoft.com/office/drawing/2014/main" id="{27B951D1-63DE-EC40-3441-02ACCF3BA248}"/>
              </a:ext>
            </a:extLst>
          </p:cNvPr>
          <p:cNvSpPr>
            <a:spLocks noChangeArrowheads="1"/>
          </p:cNvSpPr>
          <p:nvPr/>
        </p:nvSpPr>
        <p:spPr bwMode="auto">
          <a:xfrm>
            <a:off x="0" y="1"/>
            <a:ext cx="9004852" cy="646331"/>
          </a:xfrm>
          <a:prstGeom prst="rect">
            <a:avLst/>
          </a:prstGeom>
          <a:noFill/>
          <a:ln w="9525">
            <a:noFill/>
            <a:miter lim="800000"/>
            <a:headEnd/>
            <a:tailEnd/>
          </a:ln>
        </p:spPr>
        <p:txBody>
          <a:bodyPr wrap="square">
            <a:prstTxWarp prst="textNoShape">
              <a:avLst/>
            </a:prstTxWarp>
            <a:spAutoFit/>
          </a:bodyPr>
          <a:lstStyle/>
          <a:p>
            <a:r>
              <a:rPr lang="en-GB" sz="3600" dirty="0">
                <a:latin typeface="+mj-lt"/>
              </a:rPr>
              <a:t>Systemic effects can cascade</a:t>
            </a:r>
          </a:p>
        </p:txBody>
      </p:sp>
      <p:sp>
        <p:nvSpPr>
          <p:cNvPr id="8" name="TextBox 7">
            <a:extLst>
              <a:ext uri="{FF2B5EF4-FFF2-40B4-BE49-F238E27FC236}">
                <a16:creationId xmlns:a16="http://schemas.microsoft.com/office/drawing/2014/main" id="{46C701E6-E1B4-3B35-9CD1-F07695852F8E}"/>
              </a:ext>
            </a:extLst>
          </p:cNvPr>
          <p:cNvSpPr txBox="1"/>
          <p:nvPr/>
        </p:nvSpPr>
        <p:spPr>
          <a:xfrm>
            <a:off x="6997700" y="3429000"/>
            <a:ext cx="4965700" cy="3323987"/>
          </a:xfrm>
          <a:prstGeom prst="rect">
            <a:avLst/>
          </a:prstGeom>
          <a:noFill/>
        </p:spPr>
        <p:txBody>
          <a:bodyPr wrap="square" rtlCol="0">
            <a:spAutoFit/>
          </a:bodyPr>
          <a:lstStyle/>
          <a:p>
            <a:r>
              <a:rPr lang="en-US" sz="4200" dirty="0">
                <a:solidFill>
                  <a:schemeClr val="bg1"/>
                </a:solidFill>
              </a:rPr>
              <a:t>Systemic effects can cascade!!</a:t>
            </a:r>
          </a:p>
          <a:p>
            <a:endParaRPr lang="en-US" sz="4200" dirty="0">
              <a:solidFill>
                <a:schemeClr val="bg1"/>
              </a:solidFill>
            </a:endParaRPr>
          </a:p>
          <a:p>
            <a:r>
              <a:rPr lang="en-US" sz="4200" dirty="0">
                <a:solidFill>
                  <a:schemeClr val="bg1"/>
                </a:solidFill>
              </a:rPr>
              <a:t>We don’t know what is coming next…</a:t>
            </a:r>
          </a:p>
        </p:txBody>
      </p:sp>
    </p:spTree>
    <p:extLst>
      <p:ext uri="{BB962C8B-B14F-4D97-AF65-F5344CB8AC3E}">
        <p14:creationId xmlns:p14="http://schemas.microsoft.com/office/powerpoint/2010/main" val="1427764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13100</TotalTime>
  <Words>1419</Words>
  <Application>Microsoft Macintosh PowerPoint</Application>
  <PresentationFormat>Widescreen</PresentationFormat>
  <Paragraphs>211</Paragraphs>
  <Slides>34</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Aptos</vt:lpstr>
      <vt:lpstr>Aptos Display</vt:lpstr>
      <vt:lpstr>Arial</vt:lpstr>
      <vt:lpstr>Calibri</vt:lpstr>
      <vt:lpstr>Courier New</vt:lpstr>
      <vt:lpstr>Times New Roman</vt:lpstr>
      <vt:lpstr>Office Theme</vt:lpstr>
      <vt:lpstr>AI, Cognition and Society 8. Systemic impacts of 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Christopher Summerfield</dc:creator>
  <cp:lastModifiedBy>Christopher Summerfield</cp:lastModifiedBy>
  <cp:revision>140</cp:revision>
  <dcterms:created xsi:type="dcterms:W3CDTF">2026-09-21T16:19:27Z</dcterms:created>
  <dcterms:modified xsi:type="dcterms:W3CDTF">2026-10-09T11:52:52Z</dcterms:modified>
</cp:coreProperties>
</file>