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7" r:id="rId2"/>
    <p:sldId id="678" r:id="rId3"/>
    <p:sldId id="929" r:id="rId4"/>
    <p:sldId id="924" r:id="rId5"/>
    <p:sldId id="898" r:id="rId6"/>
    <p:sldId id="921" r:id="rId7"/>
    <p:sldId id="912" r:id="rId8"/>
    <p:sldId id="922" r:id="rId9"/>
    <p:sldId id="2147481440" r:id="rId10"/>
    <p:sldId id="923" r:id="rId11"/>
    <p:sldId id="925" r:id="rId12"/>
    <p:sldId id="930" r:id="rId13"/>
    <p:sldId id="931" r:id="rId14"/>
    <p:sldId id="926" r:id="rId15"/>
    <p:sldId id="932" r:id="rId16"/>
    <p:sldId id="914" r:id="rId17"/>
    <p:sldId id="918" r:id="rId18"/>
    <p:sldId id="261" r:id="rId19"/>
    <p:sldId id="919" r:id="rId20"/>
    <p:sldId id="702" r:id="rId21"/>
    <p:sldId id="262" r:id="rId22"/>
    <p:sldId id="920" r:id="rId23"/>
    <p:sldId id="870" r:id="rId24"/>
    <p:sldId id="927" r:id="rId25"/>
    <p:sldId id="704" r:id="rId26"/>
    <p:sldId id="928" r:id="rId27"/>
    <p:sldId id="933" r:id="rId28"/>
    <p:sldId id="2147481438" r:id="rId29"/>
    <p:sldId id="2147481441" r:id="rId30"/>
    <p:sldId id="2147481437" r:id="rId31"/>
    <p:sldId id="552" r:id="rId32"/>
    <p:sldId id="214748143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6"/>
    <p:restoredTop sz="94699"/>
  </p:normalViewPr>
  <p:slideViewPr>
    <p:cSldViewPr snapToGrid="0">
      <p:cViewPr varScale="1">
        <p:scale>
          <a:sx n="91" d="100"/>
          <a:sy n="91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86114-5361-9A43-95F0-2F14C47C1C7C}" type="datetimeFigureOut"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DAE97-BEB5-CD42-9615-878DFF430E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5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DE58-5E9A-E46A-6BA7-B66C339A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B8CB2-2415-BE93-B388-A01BCA004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B1DEE-6517-8B5A-FFB8-403EEB60B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F27AE-81CF-57B8-1A03-04C7D11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806C2-F7CE-A8BD-EC61-F7ACD649B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7A1A2-B9BF-029A-171F-BCAE49801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0873B-A8E7-CE42-F327-8A521ADF6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7C753-965B-EE4B-A4EB-D0BCB75CCD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4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DAE97-BEB5-CD42-9615-878DFF430E69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98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52FB3-53B6-C68D-950D-5053C1FF0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E2064-AC52-384C-3C84-052BF507A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7CBFC8-A4F3-88A1-E4B7-6B3340C2F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172A3-682F-ECA6-32A1-E3ED1057E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DAE97-BEB5-CD42-9615-878DFF430E69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16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DAE97-BEB5-CD42-9615-878DFF430E69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340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3F786-C881-4D28-13C4-8B5560BD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47723-4B06-E574-E8BC-8DD66D8BC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3E6D1-D409-6F4F-A2FA-B5016BD86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669DD-6CFC-CA5C-ABE2-0B04B9F072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30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DFF5D-0008-636F-AE0C-8708953F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1FD44-37B1-1DFC-C1E5-5BAE1D468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73B26-7602-C7EE-16FA-7AE9F125F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50849-AC87-76F1-FA62-9DB15D4ECA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5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09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B67D7-E0E4-9416-6253-C2ABC5945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A0CA9-BC0B-560F-104A-888477D8F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BA97D-25EB-7C8D-C34D-F0A7CD849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36E97-B600-06AA-2002-566715F38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80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96E5-5168-6627-A5F0-55007AD79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24BA53-45B0-2788-4C34-14F9DD2C8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E1452-E941-36C7-7026-EE64EF5BB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9C78F-FA94-460F-B6DA-B7254762C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64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FE17C-5FBF-4DD6-F423-6D2F2FBD3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6EFBD-EB2B-73B1-F6EC-2FCFA7F7E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951E5-EF9D-8357-99B9-2C30AE19B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44611-E825-770D-F41E-C09968F2C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27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75E3-9274-DA06-20F3-AEB037045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D067A9-AE48-17F4-87B2-AAAB02FAC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E77F2-66E4-CCF3-9BBB-732ED4D14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3E491-B7E9-0F06-7B17-5A986C8BD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68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BF6B9-E009-E049-DC60-385D8D490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BBF35-C3B6-B0CE-CEA1-09DE92777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6452D-AB43-49A2-1CAF-7D1A9815E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45E1E-0603-B312-2F53-F8AC8220C3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01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6CC9-5478-1BCA-9162-612156E75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D4D4B-176F-70DC-039C-492F2CF65B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086FEE-E01F-7227-6D17-4D3A49156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1CBE1-F233-E023-DC4B-0A5695F10F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66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099C-B630-70E2-0892-E99C75A4B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280B7F-B6B2-5EBA-0C76-153A5A5AB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6C929-6B09-B666-EC26-0DA2D5AA0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A16AE-6829-D6F1-F48E-7B6819CDB6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6E7EB-FE4E-604D-ADF8-2EB62B9A562C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07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D1EB3-3A5D-FC6F-17FF-8D9D42AB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FA67C4-17A4-0B8F-9DCE-0B475C2AE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513B9-14B9-9C57-8ADE-608E80691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B96CF-D18E-9C91-288A-6E7FEF344B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80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8C271-AC31-A379-DAAE-E457E8AD8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CDE89-F284-7A23-818E-1E3A7B9E9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41455-C2AD-3F10-AE90-5F6E48630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93F53-D72F-BCBD-E1BD-880BD5D6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8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BE9B-464F-4B4D-2E96-DE7FC9DDA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EB0EF-0F2D-E256-8D03-CAB51A61D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3B84A-647E-257C-762C-86FD2C499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65447-7505-064B-A5B5-A5AB13D2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D79C8-7356-4542-8E04-95E99947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1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1FB1-20E7-DBF6-D543-4678B701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28C6-C9DA-DAAD-7964-51AA792AF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028F-FAE6-4577-DD7A-358DF23C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97C2-B8E6-8F5D-ED6A-BDF56A74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72B0F-A12B-56E5-D7DD-3D0336AD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2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BB20B-5CC4-DEE4-E9A9-ADC62840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4C97E-067C-5A29-B20D-26DDBFCDF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B1F0-D073-066E-D3DD-282E8A1F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D7B04-8EF4-9BF2-5DCC-AE0FC53A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42D18-D319-A9A0-AB5C-1DCE6620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9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F4F7E-5B04-3547-D9CA-16A30BAE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89C10-4543-B2F4-891D-DD8B7EB18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FF9BF-D0A9-D867-F82A-8AD97104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11742-10EC-0ED3-5610-278A71590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F6553-ADEF-042D-E87B-353DD64B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1B31C-8F65-0ECD-A240-743E2BCB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A8C4-1034-410C-DD78-B71B75EE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53C89-DED4-EC87-5F46-BE45FD056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FD365-D251-F824-F05F-78747F445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9964DD-E662-070F-1F7D-5239A8DD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84F6E-C3D7-900C-30B9-2846E8CEDD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29971-1FDB-0677-3D2F-4DE6810F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A9AF38-C751-B6D2-2A56-8BB4FA5F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98257-611B-4921-77E6-9163C97C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0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DCFD2-C974-4D30-8E70-42D22A95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982B0-68EE-5ECD-D013-81EA94DB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1C593-2D11-28E6-970C-0FC8CCAD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22762-58F5-9069-55DB-CF79CE7C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03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36B61-70E5-A3B9-67E7-35DE17CB1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13745-2B16-9495-A7C7-CB00020E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44E13-B5EA-1DEC-687F-FC4BA577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7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5A85-B606-8543-A5BE-CD78D640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5072-5C81-B999-B4EF-C2C152284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8D29A-3586-BBC9-DF1A-D3DC710C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8124E-CEB1-8B6F-9E59-EFB03DFF7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71FF-8F54-5089-B3DC-CA7B3B15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605B2-6868-B01C-EE54-462EDC17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5C765-F093-CBD1-2120-037506E21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9B6FEB-52C5-A9C6-C6E0-A6BA9B38D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C2EE7-1B1E-ECBF-B323-34B7D4AE7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A5BDA-F027-D49E-4E7F-0E721656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6BB18-2E36-60D9-B44D-8B28312D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7348E-DFC4-AB63-4142-398BC5E8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DDF3-7236-D03C-4649-14012CC8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92C3EE-F6C7-F14E-7203-C15ABD3EA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9577-A86A-B6D3-BE81-5A5B7DA57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E5E03-19CB-9681-ABB3-733E960D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9443B-396D-A07D-674E-1665258E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E5F04-07A6-FBE8-8FE1-9636FF44E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C1CA9-F76D-C5A1-82C9-931EFC963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AAC54-B8E7-1830-0A05-E0A40BC3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6406C-E85E-E542-92F7-CE2E00DD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2CCDD-D72F-4C81-F120-10F017AB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64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8673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51E103-44A4-1901-3143-2DFE5630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AA2FF-8EA7-D1B7-7E57-85FDB609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8A396-6FFE-F70A-0FE4-C35D53D7C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5B961-4175-30FA-DE85-A033F6E48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D0AC5-116D-EDB4-2743-10C664BB8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10" Type="http://schemas.openxmlformats.org/officeDocument/2006/relationships/image" Target="../media/image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18.png"/><Relationship Id="rId10" Type="http://schemas.openxmlformats.org/officeDocument/2006/relationships/image" Target="../media/image85.png"/><Relationship Id="rId4" Type="http://schemas.openxmlformats.org/officeDocument/2006/relationships/image" Target="../media/image80.png"/><Relationship Id="rId9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609" y="752705"/>
            <a:ext cx="10215770" cy="1656446"/>
          </a:xfrm>
        </p:spPr>
        <p:txBody>
          <a:bodyPr>
            <a:noAutofit/>
          </a:bodyPr>
          <a:lstStyle/>
          <a:p>
            <a:r>
              <a:rPr lang="en-US" sz="5600" dirty="0"/>
              <a:t>AI, Cognition and Society</a:t>
            </a:r>
            <a:br>
              <a:rPr lang="en-US" sz="5600" dirty="0"/>
            </a:br>
            <a:r>
              <a:rPr lang="en-US" sz="4200" dirty="0"/>
              <a:t>7. AI and human agency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5562" y="5203627"/>
            <a:ext cx="1630362" cy="161140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324" y="4793234"/>
            <a:ext cx="359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funding gratefully acknowledged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96607" y="5183096"/>
            <a:ext cx="114685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/>
          <p:cNvSpPr txBox="1">
            <a:spLocks/>
          </p:cNvSpPr>
          <p:nvPr/>
        </p:nvSpPr>
        <p:spPr>
          <a:xfrm>
            <a:off x="1585887" y="3064481"/>
            <a:ext cx="8879675" cy="1561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Prof. Christopher Summerfield</a:t>
            </a:r>
          </a:p>
          <a:p>
            <a:r>
              <a:rPr lang="en-US" dirty="0">
                <a:latin typeface="+mj-lt"/>
              </a:rPr>
              <a:t>University of Oxford </a:t>
            </a:r>
          </a:p>
        </p:txBody>
      </p:sp>
      <p:pic>
        <p:nvPicPr>
          <p:cNvPr id="1026" name="Picture 2" descr="Image result for wellcome trust image">
            <a:extLst>
              <a:ext uri="{FF2B5EF4-FFF2-40B4-BE49-F238E27FC236}">
                <a16:creationId xmlns:a16="http://schemas.microsoft.com/office/drawing/2014/main" id="{FBBF155B-6D61-B440-A93E-1ADB02CF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0408" y="5320744"/>
            <a:ext cx="1183761" cy="118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B19FE76-6037-74BB-E217-05FA580E3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731" y="5436463"/>
            <a:ext cx="3437387" cy="902748"/>
          </a:xfrm>
          <a:prstGeom prst="rect">
            <a:avLst/>
          </a:prstGeom>
        </p:spPr>
      </p:pic>
      <p:pic>
        <p:nvPicPr>
          <p:cNvPr id="23554" name="Picture 2" descr="Cooperative AI Foundation - EA Forum">
            <a:extLst>
              <a:ext uri="{FF2B5EF4-FFF2-40B4-BE49-F238E27FC236}">
                <a16:creationId xmlns:a16="http://schemas.microsoft.com/office/drawing/2014/main" id="{784A4A12-4F41-7F2A-5CC9-DCD78DBA2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59" y="5436462"/>
            <a:ext cx="2523330" cy="8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creen shot 2014-01-22 at 10.10.11.png">
            <a:extLst>
              <a:ext uri="{FF2B5EF4-FFF2-40B4-BE49-F238E27FC236}">
                <a16:creationId xmlns:a16="http://schemas.microsoft.com/office/drawing/2014/main" id="{29505B3D-2855-3880-1D7E-10726C2C0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5615" y="5383195"/>
            <a:ext cx="2479497" cy="112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1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FDBAB-4CA4-04E6-5E40-F85396D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2004B751-C98D-EAA7-32F7-6559AEDC0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CE1931E2-9032-72F0-FDA7-58BF39744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47B33-DE92-2C8F-76C3-55F7D7946C57}"/>
              </a:ext>
            </a:extLst>
          </p:cNvPr>
          <p:cNvSpPr txBox="1"/>
          <p:nvPr/>
        </p:nvSpPr>
        <p:spPr>
          <a:xfrm>
            <a:off x="877185" y="1309447"/>
            <a:ext cx="10563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1. What are the different ways that AI could disempower humans?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958679-3957-5F06-9747-571C9BEF8689}"/>
              </a:ext>
            </a:extLst>
          </p:cNvPr>
          <p:cNvSpPr txBox="1"/>
          <p:nvPr/>
        </p:nvSpPr>
        <p:spPr>
          <a:xfrm>
            <a:off x="877185" y="2620862"/>
            <a:ext cx="105634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2. What is the evidence for strong AI persuasion, and how could it impact society?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86AE46-5477-E66F-D5B6-ED0ACFFCF99B}"/>
              </a:ext>
            </a:extLst>
          </p:cNvPr>
          <p:cNvSpPr txBox="1"/>
          <p:nvPr/>
        </p:nvSpPr>
        <p:spPr>
          <a:xfrm>
            <a:off x="877185" y="4048024"/>
            <a:ext cx="105634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3. Are we at risk of “losing control” to rogue AI systems?</a:t>
            </a:r>
          </a:p>
        </p:txBody>
      </p:sp>
      <p:pic>
        <p:nvPicPr>
          <p:cNvPr id="3" name="Picture 2" descr="University of Oxford">
            <a:extLst>
              <a:ext uri="{FF2B5EF4-FFF2-40B4-BE49-F238E27FC236}">
                <a16:creationId xmlns:a16="http://schemas.microsoft.com/office/drawing/2014/main" id="{07543656-3988-036F-FFDC-CE5697FEC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89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2C942-18BD-9751-C0F2-CB14B778B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7DF6C095-6862-80C0-31A4-346B7E33C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1E782819-737E-AF07-6440-10D095B87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Questions</a:t>
            </a:r>
          </a:p>
        </p:txBody>
      </p:sp>
      <p:pic>
        <p:nvPicPr>
          <p:cNvPr id="8194" name="Picture 2" descr="Superintelligence: Paths, Dangers, Strategies: Amazon.co.uk: Bostrom, Nick: 0884960011388: Books">
            <a:extLst>
              <a:ext uri="{FF2B5EF4-FFF2-40B4-BE49-F238E27FC236}">
                <a16:creationId xmlns:a16="http://schemas.microsoft.com/office/drawing/2014/main" id="{AAC1927A-CC65-0A7E-AD51-1069440FE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13" y="1192192"/>
            <a:ext cx="3472666" cy="529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AI 2027 by Daniel Kokotajlo | Goodreads">
            <a:extLst>
              <a:ext uri="{FF2B5EF4-FFF2-40B4-BE49-F238E27FC236}">
                <a16:creationId xmlns:a16="http://schemas.microsoft.com/office/drawing/2014/main" id="{14EBFE54-FD18-97CA-35D3-BCFA37DCC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220" y="1192192"/>
            <a:ext cx="3749675" cy="52954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I as Normal Technology">
            <a:extLst>
              <a:ext uri="{FF2B5EF4-FFF2-40B4-BE49-F238E27FC236}">
                <a16:creationId xmlns:a16="http://schemas.microsoft.com/office/drawing/2014/main" id="{43B33FF8-37A5-7BAD-CFEC-791258606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4257" y="1192192"/>
            <a:ext cx="4096652" cy="52954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University of Oxford">
            <a:extLst>
              <a:ext uri="{FF2B5EF4-FFF2-40B4-BE49-F238E27FC236}">
                <a16:creationId xmlns:a16="http://schemas.microsoft.com/office/drawing/2014/main" id="{C58804C1-6888-4D7B-5316-904D7AD9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43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7327F-7A84-09B6-3228-C638AA128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655DB3DA-2BDA-CB01-7CF2-96097824C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CEB7D616-66CD-49DC-4EB8-03CAF1E14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4559EE20-827F-9765-28C9-92A2EA6D8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FA0B8D-CE65-F48F-F4FB-6DBEB4AB03C9}"/>
              </a:ext>
            </a:extLst>
          </p:cNvPr>
          <p:cNvSpPr txBox="1"/>
          <p:nvPr/>
        </p:nvSpPr>
        <p:spPr>
          <a:xfrm>
            <a:off x="2795193" y="1699740"/>
            <a:ext cx="1056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AI and human disempowerment</a:t>
            </a:r>
          </a:p>
        </p:txBody>
      </p:sp>
      <p:pic>
        <p:nvPicPr>
          <p:cNvPr id="4" name="Picture 3" descr="A group of chat bubbles with cartoon faces&#10;&#10;AI-generated content may be incorrect.">
            <a:extLst>
              <a:ext uri="{FF2B5EF4-FFF2-40B4-BE49-F238E27FC236}">
                <a16:creationId xmlns:a16="http://schemas.microsoft.com/office/drawing/2014/main" id="{A2BBB41C-285A-B991-18BD-51E3CA076F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321" y="1335463"/>
            <a:ext cx="1525683" cy="153635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1DD3334-C6F2-C455-84E0-86DCDA33EC4B}"/>
              </a:ext>
            </a:extLst>
          </p:cNvPr>
          <p:cNvGrpSpPr/>
          <p:nvPr/>
        </p:nvGrpSpPr>
        <p:grpSpPr>
          <a:xfrm>
            <a:off x="1164781" y="3227003"/>
            <a:ext cx="12193860" cy="1295341"/>
            <a:chOff x="707582" y="3227003"/>
            <a:chExt cx="12193860" cy="12953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BA372A8-7DF7-2F07-F198-857962FB71F0}"/>
                </a:ext>
              </a:extLst>
            </p:cNvPr>
            <p:cNvSpPr txBox="1"/>
            <p:nvPr/>
          </p:nvSpPr>
          <p:spPr>
            <a:xfrm>
              <a:off x="2337994" y="3582285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AI can persuade people </a:t>
              </a:r>
            </a:p>
          </p:txBody>
        </p:sp>
        <p:pic>
          <p:nvPicPr>
            <p:cNvPr id="10" name="Picture 9" descr="A diagram of information and information&#10;&#10;AI-generated content may be incorrect.">
              <a:extLst>
                <a:ext uri="{FF2B5EF4-FFF2-40B4-BE49-F238E27FC236}">
                  <a16:creationId xmlns:a16="http://schemas.microsoft.com/office/drawing/2014/main" id="{163E2628-39EC-89F6-9155-69F888686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3227003"/>
              <a:ext cx="1420459" cy="12953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FC60E4-27C6-A91C-E702-47C811F98B0A}"/>
              </a:ext>
            </a:extLst>
          </p:cNvPr>
          <p:cNvGrpSpPr/>
          <p:nvPr/>
        </p:nvGrpSpPr>
        <p:grpSpPr>
          <a:xfrm>
            <a:off x="1164781" y="5100556"/>
            <a:ext cx="12193860" cy="1364282"/>
            <a:chOff x="707582" y="5100556"/>
            <a:chExt cx="12193860" cy="1364282"/>
          </a:xfrm>
        </p:grpSpPr>
        <p:pic>
          <p:nvPicPr>
            <p:cNvPr id="12" name="Picture 11" descr="A black and yellow logo&#10;&#10;AI-generated content may be incorrect.">
              <a:extLst>
                <a:ext uri="{FF2B5EF4-FFF2-40B4-BE49-F238E27FC236}">
                  <a16:creationId xmlns:a16="http://schemas.microsoft.com/office/drawing/2014/main" id="{7D403DE6-3EA4-EB6B-7A20-892B3C006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5100556"/>
              <a:ext cx="1420458" cy="136428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12C57E-19E3-73AB-4928-2478A49DD77B}"/>
                </a:ext>
              </a:extLst>
            </p:cNvPr>
            <p:cNvSpPr txBox="1"/>
            <p:nvPr/>
          </p:nvSpPr>
          <p:spPr>
            <a:xfrm>
              <a:off x="2337994" y="5395466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Loss of control of rogue AI systems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0005BB8-1A7B-43DC-1857-ABDFC1F4844F}"/>
              </a:ext>
            </a:extLst>
          </p:cNvPr>
          <p:cNvSpPr/>
          <p:nvPr/>
        </p:nvSpPr>
        <p:spPr>
          <a:xfrm>
            <a:off x="911552" y="2903072"/>
            <a:ext cx="8898673" cy="38523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6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E965-79F9-1551-2C46-893822A82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6CBE575-1213-FD5B-C943-4A93F5153526}"/>
              </a:ext>
            </a:extLst>
          </p:cNvPr>
          <p:cNvSpPr txBox="1"/>
          <p:nvPr/>
        </p:nvSpPr>
        <p:spPr>
          <a:xfrm>
            <a:off x="445047" y="1564781"/>
            <a:ext cx="5447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Empowerment</a:t>
            </a:r>
            <a:r>
              <a:rPr lang="en-US" sz="3200" dirty="0"/>
              <a:t> is the mutual information between current actions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/>
              <a:t> and future states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pic>
        <p:nvPicPr>
          <p:cNvPr id="2050" name="Picture 2" descr="Baby With Phone Images – Browse 120,533 Stock Photos, Vectors, and Video |  Adobe Stock">
            <a:extLst>
              <a:ext uri="{FF2B5EF4-FFF2-40B4-BE49-F238E27FC236}">
                <a16:creationId xmlns:a16="http://schemas.microsoft.com/office/drawing/2014/main" id="{B09DA6C2-689C-CA3B-0C8C-65C8391A6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967" y="1034547"/>
            <a:ext cx="5330033" cy="582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CE0697E-8F68-0332-1051-7DE20D154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02" y="3313291"/>
            <a:ext cx="4754913" cy="82053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8F8D52E-71A5-93CF-51FD-34141ACB93BD}"/>
              </a:ext>
            </a:extLst>
          </p:cNvPr>
          <p:cNvGrpSpPr/>
          <p:nvPr/>
        </p:nvGrpSpPr>
        <p:grpSpPr>
          <a:xfrm>
            <a:off x="0" y="3429000"/>
            <a:ext cx="3510540" cy="2885128"/>
            <a:chOff x="0" y="3429000"/>
            <a:chExt cx="3510540" cy="28851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50D60D6-6890-AB57-7CDE-AEFF4B7DBAEA}"/>
                </a:ext>
              </a:extLst>
            </p:cNvPr>
            <p:cNvCxnSpPr/>
            <p:nvPr/>
          </p:nvCxnSpPr>
          <p:spPr>
            <a:xfrm flipH="1">
              <a:off x="1594022" y="4028303"/>
              <a:ext cx="1136821" cy="580767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E81924-8544-324A-C0FF-6D086912FA7E}"/>
                </a:ext>
              </a:extLst>
            </p:cNvPr>
            <p:cNvSpPr txBox="1"/>
            <p:nvPr/>
          </p:nvSpPr>
          <p:spPr>
            <a:xfrm>
              <a:off x="0" y="4744468"/>
              <a:ext cx="329609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B050"/>
                  </a:solidFill>
                </a:rPr>
                <a:t>Freedom</a:t>
              </a:r>
              <a:r>
                <a:rPr lang="en-US" sz="2400" dirty="0">
                  <a:solidFill>
                    <a:srgbClr val="00B050"/>
                  </a:solidFill>
                </a:rPr>
                <a:t> – our capacity to explore the world and experience new states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AC67AA-DEF7-AA32-32FA-5BDB30DBECB7}"/>
                </a:ext>
              </a:extLst>
            </p:cNvPr>
            <p:cNvSpPr/>
            <p:nvPr/>
          </p:nvSpPr>
          <p:spPr>
            <a:xfrm>
              <a:off x="2496065" y="3429000"/>
              <a:ext cx="1014475" cy="593295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29740F-F0F7-3AA6-0A3A-D38DC6246888}"/>
              </a:ext>
            </a:extLst>
          </p:cNvPr>
          <p:cNvGrpSpPr/>
          <p:nvPr/>
        </p:nvGrpSpPr>
        <p:grpSpPr>
          <a:xfrm>
            <a:off x="3338623" y="3429000"/>
            <a:ext cx="3296093" cy="2885128"/>
            <a:chOff x="3338623" y="3429000"/>
            <a:chExt cx="3296093" cy="288512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380AAFB-7758-5766-36A4-D8C1CFFD854C}"/>
                </a:ext>
              </a:extLst>
            </p:cNvPr>
            <p:cNvCxnSpPr>
              <a:cxnSpLocks/>
            </p:cNvCxnSpPr>
            <p:nvPr/>
          </p:nvCxnSpPr>
          <p:spPr>
            <a:xfrm>
              <a:off x="4127795" y="4022295"/>
              <a:ext cx="1014475" cy="580767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CC7B41-B5F4-B935-AC76-D29A7F3C84CE}"/>
                </a:ext>
              </a:extLst>
            </p:cNvPr>
            <p:cNvSpPr txBox="1"/>
            <p:nvPr/>
          </p:nvSpPr>
          <p:spPr>
            <a:xfrm>
              <a:off x="3338623" y="4744468"/>
              <a:ext cx="329609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Control</a:t>
              </a:r>
              <a:r>
                <a:rPr lang="en-US" sz="2400" dirty="0">
                  <a:solidFill>
                    <a:schemeClr val="accent2"/>
                  </a:solidFill>
                </a:rPr>
                <a:t> – our capacity to influence the (future) world through our actions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4AC7FE-D898-CC54-D1F7-CC3BC958D259}"/>
                </a:ext>
              </a:extLst>
            </p:cNvPr>
            <p:cNvSpPr/>
            <p:nvPr/>
          </p:nvSpPr>
          <p:spPr>
            <a:xfrm>
              <a:off x="3550215" y="3429000"/>
              <a:ext cx="1646571" cy="59329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069F272-3F8C-68EE-F777-43E571ECC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AA373DD-CC9F-D0CE-354C-45BE97E9E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What does it mean to have power?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A53895-AD78-293E-E4F0-37E67CBDE89A}"/>
              </a:ext>
            </a:extLst>
          </p:cNvPr>
          <p:cNvSpPr txBox="1"/>
          <p:nvPr/>
        </p:nvSpPr>
        <p:spPr>
          <a:xfrm>
            <a:off x="5227224" y="6387581"/>
            <a:ext cx="1634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Salge 2013</a:t>
            </a:r>
          </a:p>
        </p:txBody>
      </p:sp>
      <p:pic>
        <p:nvPicPr>
          <p:cNvPr id="3" name="Picture 2" descr="University of Oxford">
            <a:extLst>
              <a:ext uri="{FF2B5EF4-FFF2-40B4-BE49-F238E27FC236}">
                <a16:creationId xmlns:a16="http://schemas.microsoft.com/office/drawing/2014/main" id="{2B34BB3E-4B18-24EC-E368-4C7369D4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79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6EBCE-2A01-105F-8413-212A82F9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09323DB9-6E76-382E-B1B2-D1B7DCCC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41" y="1397464"/>
            <a:ext cx="7658100" cy="3416300"/>
          </a:xfrm>
          <a:prstGeom prst="rect">
            <a:avLst/>
          </a:prstGeom>
        </p:spPr>
      </p:pic>
      <p:sp>
        <p:nvSpPr>
          <p:cNvPr id="19" name="Rectangle 2">
            <a:extLst>
              <a:ext uri="{FF2B5EF4-FFF2-40B4-BE49-F238E27FC236}">
                <a16:creationId xmlns:a16="http://schemas.microsoft.com/office/drawing/2014/main" id="{CB7C37C1-32C2-AB53-0403-9B33EDDED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F9BFF6F5-A6FE-2D0C-4EFD-949DE9A0D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What does it mean to have power?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F59EAE-DECB-8D62-65F6-316725075158}"/>
              </a:ext>
            </a:extLst>
          </p:cNvPr>
          <p:cNvGrpSpPr/>
          <p:nvPr/>
        </p:nvGrpSpPr>
        <p:grpSpPr>
          <a:xfrm>
            <a:off x="8095785" y="1159727"/>
            <a:ext cx="3836019" cy="3443913"/>
            <a:chOff x="8095785" y="1159727"/>
            <a:chExt cx="3836019" cy="3443913"/>
          </a:xfrm>
        </p:grpSpPr>
        <p:pic>
          <p:nvPicPr>
            <p:cNvPr id="22" name="Picture 21" descr="A graph of numbers and a number of offspring&#10;&#10;AI-generated content may be incorrect.">
              <a:extLst>
                <a:ext uri="{FF2B5EF4-FFF2-40B4-BE49-F238E27FC236}">
                  <a16:creationId xmlns:a16="http://schemas.microsoft.com/office/drawing/2014/main" id="{A2CC90F9-9D2A-71DF-8B4C-243E2F95D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27071" y="1170878"/>
              <a:ext cx="3804733" cy="3432762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7FF9CEB-FFA4-A214-BCA3-24C13F486AAC}"/>
                </a:ext>
              </a:extLst>
            </p:cNvPr>
            <p:cNvSpPr/>
            <p:nvPr/>
          </p:nvSpPr>
          <p:spPr>
            <a:xfrm>
              <a:off x="8095785" y="1159727"/>
              <a:ext cx="546410" cy="5018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A6DB416-C8E5-6AC6-581B-1ACA7753D7A0}"/>
              </a:ext>
            </a:extLst>
          </p:cNvPr>
          <p:cNvGrpSpPr/>
          <p:nvPr/>
        </p:nvGrpSpPr>
        <p:grpSpPr>
          <a:xfrm>
            <a:off x="8215815" y="1290592"/>
            <a:ext cx="3836019" cy="3413407"/>
            <a:chOff x="8215815" y="1290592"/>
            <a:chExt cx="3836019" cy="3413407"/>
          </a:xfrm>
        </p:grpSpPr>
        <p:pic>
          <p:nvPicPr>
            <p:cNvPr id="26" name="Picture 25" descr="A graph with blue and yellow squares&#10;&#10;AI-generated content may be incorrect.">
              <a:extLst>
                <a:ext uri="{FF2B5EF4-FFF2-40B4-BE49-F238E27FC236}">
                  <a16:creationId xmlns:a16="http://schemas.microsoft.com/office/drawing/2014/main" id="{3AB90D85-384E-CCBC-5CD5-BF92E16D6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5815" y="1290592"/>
              <a:ext cx="3836019" cy="3413407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9B2034-70E3-A311-5EEF-42E931426530}"/>
                </a:ext>
              </a:extLst>
            </p:cNvPr>
            <p:cNvSpPr/>
            <p:nvPr/>
          </p:nvSpPr>
          <p:spPr>
            <a:xfrm>
              <a:off x="8248185" y="1323278"/>
              <a:ext cx="546410" cy="50180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B0290E3-BDBB-8D08-55D0-F383585C6341}"/>
              </a:ext>
            </a:extLst>
          </p:cNvPr>
          <p:cNvSpPr txBox="1"/>
          <p:nvPr/>
        </p:nvSpPr>
        <p:spPr>
          <a:xfrm>
            <a:off x="814276" y="5088636"/>
            <a:ext cx="10563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People take actions that maximise their empowerment, e.g. in games like Little Alchemy and MineCraft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09071E-EC16-F045-B4B3-E98D824FA711}"/>
              </a:ext>
            </a:extLst>
          </p:cNvPr>
          <p:cNvSpPr txBox="1"/>
          <p:nvPr/>
        </p:nvSpPr>
        <p:spPr>
          <a:xfrm>
            <a:off x="8368990" y="6396334"/>
            <a:ext cx="391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Braendle 2025; see Yiu 2025</a:t>
            </a:r>
          </a:p>
        </p:txBody>
      </p:sp>
      <p:pic>
        <p:nvPicPr>
          <p:cNvPr id="31" name="Picture 2" descr="University of Oxford">
            <a:extLst>
              <a:ext uri="{FF2B5EF4-FFF2-40B4-BE49-F238E27FC236}">
                <a16:creationId xmlns:a16="http://schemas.microsoft.com/office/drawing/2014/main" id="{5BC36D0F-7198-B387-B09C-B59269651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8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1A51B-2371-1269-8D4C-CED0EC383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A8E6728A-5492-0863-BFBD-0AC98FE3E6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3884585" y="1495473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3DA243C-3A3A-455C-A4E0-C748B38A2EEB}"/>
              </a:ext>
            </a:extLst>
          </p:cNvPr>
          <p:cNvSpPr/>
          <p:nvPr/>
        </p:nvSpPr>
        <p:spPr>
          <a:xfrm>
            <a:off x="893134" y="1199666"/>
            <a:ext cx="4319749" cy="394725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C521A-9D90-FE6C-1507-1EE221EFE6C8}"/>
              </a:ext>
            </a:extLst>
          </p:cNvPr>
          <p:cNvSpPr txBox="1"/>
          <p:nvPr/>
        </p:nvSpPr>
        <p:spPr>
          <a:xfrm>
            <a:off x="478907" y="5303228"/>
            <a:ext cx="51964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democratic technics</a:t>
            </a:r>
          </a:p>
          <a:p>
            <a:pPr algn="ctr"/>
            <a:r>
              <a:rPr lang="en-US" sz="3200" b="1" dirty="0">
                <a:solidFill>
                  <a:schemeClr val="accent6"/>
                </a:solidFill>
              </a:rPr>
              <a:t>empower individual agents</a:t>
            </a:r>
          </a:p>
        </p:txBody>
      </p:sp>
      <p:pic>
        <p:nvPicPr>
          <p:cNvPr id="14" name="Picture 13" descr="A set of objects on a white background&#10;&#10;AI-generated content may be incorrect.">
            <a:extLst>
              <a:ext uri="{FF2B5EF4-FFF2-40B4-BE49-F238E27FC236}">
                <a16:creationId xmlns:a16="http://schemas.microsoft.com/office/drawing/2014/main" id="{534F1B93-9856-7FD9-0B4C-2794EF3032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9714" y="1589906"/>
            <a:ext cx="2604357" cy="1532232"/>
          </a:xfrm>
          <a:prstGeom prst="rect">
            <a:avLst/>
          </a:prstGeom>
        </p:spPr>
      </p:pic>
      <p:pic>
        <p:nvPicPr>
          <p:cNvPr id="15" name="Picture 14" descr="A set of objects on a white background&#10;&#10;AI-generated content may be incorrect.">
            <a:extLst>
              <a:ext uri="{FF2B5EF4-FFF2-40B4-BE49-F238E27FC236}">
                <a16:creationId xmlns:a16="http://schemas.microsoft.com/office/drawing/2014/main" id="{FB274822-9403-2141-DAE5-4518C73D41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8496" y="3520418"/>
            <a:ext cx="1265311" cy="1532232"/>
          </a:xfrm>
          <a:prstGeom prst="rect">
            <a:avLst/>
          </a:prstGeom>
        </p:spPr>
      </p:pic>
      <p:pic>
        <p:nvPicPr>
          <p:cNvPr id="16" name="Picture 15" descr="A set of objects on a white background&#10;&#10;AI-generated content may be incorrect.">
            <a:extLst>
              <a:ext uri="{FF2B5EF4-FFF2-40B4-BE49-F238E27FC236}">
                <a16:creationId xmlns:a16="http://schemas.microsoft.com/office/drawing/2014/main" id="{B2580466-B89E-EC2E-9BB7-29D7D350C5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76019" y="3010687"/>
            <a:ext cx="1822755" cy="176081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6FC96BB-71AF-A971-AB06-0198A80C6C3B}"/>
              </a:ext>
            </a:extLst>
          </p:cNvPr>
          <p:cNvSpPr txBox="1"/>
          <p:nvPr/>
        </p:nvSpPr>
        <p:spPr>
          <a:xfrm>
            <a:off x="1164187" y="1253556"/>
            <a:ext cx="1362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artifacts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AB711A-ADD1-EC59-BF75-C2A931502930}"/>
              </a:ext>
            </a:extLst>
          </p:cNvPr>
          <p:cNvGrpSpPr/>
          <p:nvPr/>
        </p:nvGrpSpPr>
        <p:grpSpPr>
          <a:xfrm>
            <a:off x="6322510" y="1187745"/>
            <a:ext cx="5358903" cy="5192701"/>
            <a:chOff x="6322510" y="1455373"/>
            <a:chExt cx="5358903" cy="5192701"/>
          </a:xfrm>
        </p:grpSpPr>
        <p:pic>
          <p:nvPicPr>
            <p:cNvPr id="21" name="Picture 20" descr="A group of icons of different types of objects&#10;&#10;AI-generated content may be incorrect.">
              <a:extLst>
                <a:ext uri="{FF2B5EF4-FFF2-40B4-BE49-F238E27FC236}">
                  <a16:creationId xmlns:a16="http://schemas.microsoft.com/office/drawing/2014/main" id="{B2CC3EC5-2009-2434-4F18-1417E6B1C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00915" y="1540119"/>
              <a:ext cx="1587841" cy="1816057"/>
            </a:xfrm>
            <a:prstGeom prst="rect">
              <a:avLst/>
            </a:prstGeom>
          </p:spPr>
        </p:pic>
        <p:pic>
          <p:nvPicPr>
            <p:cNvPr id="18" name="Picture 17" descr="A group of icons of different types of objects&#10;&#10;AI-generated content may be incorrect.">
              <a:extLst>
                <a:ext uri="{FF2B5EF4-FFF2-40B4-BE49-F238E27FC236}">
                  <a16:creationId xmlns:a16="http://schemas.microsoft.com/office/drawing/2014/main" id="{4056C25B-A39F-B4BA-BB0A-F6417A6AF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95627" y="3429341"/>
              <a:ext cx="1593431" cy="1609791"/>
            </a:xfrm>
            <a:prstGeom prst="rect">
              <a:avLst/>
            </a:prstGeom>
          </p:spPr>
        </p:pic>
        <p:pic>
          <p:nvPicPr>
            <p:cNvPr id="20" name="Picture 19" descr="A group of icons of different types of objects&#10;&#10;AI-generated content may be incorrect.">
              <a:extLst>
                <a:ext uri="{FF2B5EF4-FFF2-40B4-BE49-F238E27FC236}">
                  <a16:creationId xmlns:a16="http://schemas.microsoft.com/office/drawing/2014/main" id="{AE809C64-AF32-0DA2-7C23-5D2BF4C8E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195628" y="2720339"/>
              <a:ext cx="1797506" cy="17250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CCA020-F48E-B546-635C-DDEBB190F511}"/>
                </a:ext>
              </a:extLst>
            </p:cNvPr>
            <p:cNvSpPr txBox="1"/>
            <p:nvPr/>
          </p:nvSpPr>
          <p:spPr>
            <a:xfrm>
              <a:off x="6322510" y="5570856"/>
              <a:ext cx="535890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/>
                <a:t>authoritarian technics</a:t>
              </a:r>
            </a:p>
            <a:p>
              <a:pPr algn="ctr"/>
              <a:r>
                <a:rPr lang="en-US" sz="3200" b="1" dirty="0">
                  <a:solidFill>
                    <a:schemeClr val="accent2"/>
                  </a:solidFill>
                </a:rPr>
                <a:t>shift power to </a:t>
              </a:r>
              <a:r>
                <a:rPr lang="en-US" sz="3200" b="1" dirty="0" err="1">
                  <a:solidFill>
                    <a:schemeClr val="accent2"/>
                  </a:solidFill>
                </a:rPr>
                <a:t>organisations</a:t>
              </a:r>
              <a:endParaRPr lang="en-US" sz="3200" b="1" dirty="0">
                <a:solidFill>
                  <a:schemeClr val="accent2"/>
                </a:solidFill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34A7972-0F4B-0F8F-5C19-D987FF2D9C40}"/>
                </a:ext>
              </a:extLst>
            </p:cNvPr>
            <p:cNvSpPr/>
            <p:nvPr/>
          </p:nvSpPr>
          <p:spPr>
            <a:xfrm>
              <a:off x="6794043" y="1455373"/>
              <a:ext cx="4319749" cy="394725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4F0DF9-01FB-3745-4D4B-786562C9C735}"/>
                </a:ext>
              </a:extLst>
            </p:cNvPr>
            <p:cNvSpPr txBox="1"/>
            <p:nvPr/>
          </p:nvSpPr>
          <p:spPr>
            <a:xfrm>
              <a:off x="9215981" y="4794244"/>
              <a:ext cx="17844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institutions</a:t>
              </a: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EBFEA606-F56D-7F69-6772-1944260FE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4293AAF-A85A-517E-3DAC-FBDACAD91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Technology and power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13516-1B06-B5E0-FA1F-0B6000C0CCDF}"/>
              </a:ext>
            </a:extLst>
          </p:cNvPr>
          <p:cNvSpPr txBox="1"/>
          <p:nvPr/>
        </p:nvSpPr>
        <p:spPr>
          <a:xfrm>
            <a:off x="10055649" y="6399965"/>
            <a:ext cx="2116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Mumford 1934</a:t>
            </a:r>
          </a:p>
        </p:txBody>
      </p:sp>
      <p:pic>
        <p:nvPicPr>
          <p:cNvPr id="8" name="Picture 2" descr="University of Oxford">
            <a:extLst>
              <a:ext uri="{FF2B5EF4-FFF2-40B4-BE49-F238E27FC236}">
                <a16:creationId xmlns:a16="http://schemas.microsoft.com/office/drawing/2014/main" id="{AAF19B7C-22C9-559E-4704-6C961E024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4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1274 L 0.43932 -0.033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79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68E6D-C16D-3844-D3C3-097926F9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8E512B9-CF7A-55D6-E436-2A5810C9F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04405F4-1DDF-3F4F-0AB9-5E55D2E2E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Technology and power</a:t>
            </a:r>
          </a:p>
        </p:txBody>
      </p:sp>
      <p:pic>
        <p:nvPicPr>
          <p:cNvPr id="4" name="Picture 2" descr="Exploring the Impact of the Industrial Revolution Factory System |  HowStuffWorks">
            <a:extLst>
              <a:ext uri="{FF2B5EF4-FFF2-40B4-BE49-F238E27FC236}">
                <a16:creationId xmlns:a16="http://schemas.microsoft.com/office/drawing/2014/main" id="{CDCD9AC0-6C3B-43F8-B367-967535B7C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596" y="1938724"/>
            <a:ext cx="5174819" cy="349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095D47-D65D-A24E-7E98-16CCAC33397C}"/>
              </a:ext>
            </a:extLst>
          </p:cNvPr>
          <p:cNvSpPr txBox="1"/>
          <p:nvPr/>
        </p:nvSpPr>
        <p:spPr>
          <a:xfrm>
            <a:off x="142239" y="1295165"/>
            <a:ext cx="5563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mechanization of everything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F3E245-15C5-25B1-A155-3946C278BAE1}"/>
              </a:ext>
            </a:extLst>
          </p:cNvPr>
          <p:cNvGrpSpPr/>
          <p:nvPr/>
        </p:nvGrpSpPr>
        <p:grpSpPr>
          <a:xfrm>
            <a:off x="6611858" y="1295165"/>
            <a:ext cx="5174819" cy="4103848"/>
            <a:chOff x="6500346" y="428003"/>
            <a:chExt cx="5174819" cy="4103848"/>
          </a:xfrm>
        </p:grpSpPr>
        <p:pic>
          <p:nvPicPr>
            <p:cNvPr id="9" name="Picture 8" descr="Comms Business - Google to launch $1 billion UK data centre">
              <a:extLst>
                <a:ext uri="{FF2B5EF4-FFF2-40B4-BE49-F238E27FC236}">
                  <a16:creationId xmlns:a16="http://schemas.microsoft.com/office/drawing/2014/main" id="{F217699D-EC0B-2019-748E-0FAADBA28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346" y="1081972"/>
              <a:ext cx="5174819" cy="344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DB0BCE-B5E5-1806-0731-216F931B6A6D}"/>
                </a:ext>
              </a:extLst>
            </p:cNvPr>
            <p:cNvSpPr txBox="1"/>
            <p:nvPr/>
          </p:nvSpPr>
          <p:spPr>
            <a:xfrm>
              <a:off x="6613316" y="428003"/>
              <a:ext cx="45600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the digitization of everything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33E31E9-2EEC-C604-6B91-08DD6C769D7B}"/>
              </a:ext>
            </a:extLst>
          </p:cNvPr>
          <p:cNvSpPr txBox="1"/>
          <p:nvPr/>
        </p:nvSpPr>
        <p:spPr>
          <a:xfrm>
            <a:off x="612003" y="5728825"/>
            <a:ext cx="10967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We have created ever more complex and inscrutable systems</a:t>
            </a:r>
          </a:p>
        </p:txBody>
      </p:sp>
      <p:pic>
        <p:nvPicPr>
          <p:cNvPr id="13" name="Picture 2" descr="University of Oxford">
            <a:extLst>
              <a:ext uri="{FF2B5EF4-FFF2-40B4-BE49-F238E27FC236}">
                <a16:creationId xmlns:a16="http://schemas.microsoft.com/office/drawing/2014/main" id="{9F0AC567-75DE-F516-CABC-AA578B3D4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72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FD738-30D9-649C-BB1E-F4F40CEF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22FFBCB-705E-E054-B6B8-2F9D620DEC29}"/>
              </a:ext>
            </a:extLst>
          </p:cNvPr>
          <p:cNvSpPr txBox="1"/>
          <p:nvPr/>
        </p:nvSpPr>
        <p:spPr>
          <a:xfrm>
            <a:off x="7576583" y="6396335"/>
            <a:ext cx="4639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Sharma et al 2026; Sturgeon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0DF841-5D79-CDFC-D22D-FA9927AAE496}"/>
              </a:ext>
            </a:extLst>
          </p:cNvPr>
          <p:cNvSpPr txBox="1"/>
          <p:nvPr/>
        </p:nvSpPr>
        <p:spPr>
          <a:xfrm>
            <a:off x="394064" y="4872990"/>
            <a:ext cx="118880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Reality distortion</a:t>
            </a:r>
            <a:r>
              <a:rPr lang="en-US" sz="2800" dirty="0"/>
              <a:t>: leading the user to form distorted beliefs about reality</a:t>
            </a:r>
          </a:p>
          <a:p>
            <a:r>
              <a:rPr lang="en-US" sz="2800" b="1" dirty="0"/>
              <a:t>Value distortion</a:t>
            </a:r>
            <a:r>
              <a:rPr lang="en-US" sz="2800" dirty="0"/>
              <a:t>: the user delegates normative judgements to the AI</a:t>
            </a:r>
          </a:p>
          <a:p>
            <a:r>
              <a:rPr lang="en-US" sz="2800" b="1" dirty="0"/>
              <a:t>Action distortion</a:t>
            </a:r>
            <a:r>
              <a:rPr lang="en-US" sz="2800" dirty="0"/>
              <a:t>: the user delegates consequential actions to the AI </a:t>
            </a:r>
          </a:p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984BD0-91BC-4B51-E9C9-D726206F743F}"/>
              </a:ext>
            </a:extLst>
          </p:cNvPr>
          <p:cNvGrpSpPr/>
          <p:nvPr/>
        </p:nvGrpSpPr>
        <p:grpSpPr>
          <a:xfrm>
            <a:off x="596659" y="1320880"/>
            <a:ext cx="10693973" cy="3180727"/>
            <a:chOff x="596659" y="1532752"/>
            <a:chExt cx="10693973" cy="318072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4AC9069-23BD-C7F0-AB44-3F5A75680305}"/>
                </a:ext>
              </a:extLst>
            </p:cNvPr>
            <p:cNvGrpSpPr/>
            <p:nvPr/>
          </p:nvGrpSpPr>
          <p:grpSpPr>
            <a:xfrm>
              <a:off x="596659" y="2336920"/>
              <a:ext cx="10693973" cy="2376559"/>
              <a:chOff x="713740" y="2197481"/>
              <a:chExt cx="10693973" cy="2376559"/>
            </a:xfrm>
          </p:grpSpPr>
          <p:pic>
            <p:nvPicPr>
              <p:cNvPr id="3" name="Picture 2" descr="A red and white striped background&#10;&#10;AI-generated content may be incorrect.">
                <a:extLst>
                  <a:ext uri="{FF2B5EF4-FFF2-40B4-BE49-F238E27FC236}">
                    <a16:creationId xmlns:a16="http://schemas.microsoft.com/office/drawing/2014/main" id="{02776ADE-F493-3102-CD53-C0769725B3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3740" y="2197481"/>
                <a:ext cx="10693973" cy="1911089"/>
              </a:xfrm>
              <a:prstGeom prst="rect">
                <a:avLst/>
              </a:prstGeom>
            </p:spPr>
          </p:pic>
          <p:pic>
            <p:nvPicPr>
              <p:cNvPr id="10" name="Picture 9" descr="A graph of a number of different colored bars&#10;&#10;AI-generated content may be incorrect.">
                <a:extLst>
                  <a:ext uri="{FF2B5EF4-FFF2-40B4-BE49-F238E27FC236}">
                    <a16:creationId xmlns:a16="http://schemas.microsoft.com/office/drawing/2014/main" id="{CBF57A3C-9CD8-A2E0-17D8-CE8446A0D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13740" y="4045085"/>
                <a:ext cx="10693973" cy="52895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440D84-6524-0B8D-9C84-D2924AE41A1A}"/>
                </a:ext>
              </a:extLst>
            </p:cNvPr>
            <p:cNvSpPr txBox="1"/>
            <p:nvPr/>
          </p:nvSpPr>
          <p:spPr>
            <a:xfrm>
              <a:off x="710380" y="1532752"/>
              <a:ext cx="5627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Analysis of 1.5 million conversations with</a:t>
              </a:r>
            </a:p>
          </p:txBody>
        </p:sp>
        <p:pic>
          <p:nvPicPr>
            <p:cNvPr id="6146" name="Picture 2" descr="Claude | Approved AI Tools | AI in ...">
              <a:extLst>
                <a:ext uri="{FF2B5EF4-FFF2-40B4-BE49-F238E27FC236}">
                  <a16:creationId xmlns:a16="http://schemas.microsoft.com/office/drawing/2014/main" id="{B6CC3F4F-4E18-C604-245E-B0B3C300B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074" y="1575629"/>
              <a:ext cx="1987550" cy="426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87D9A368-C93A-1C7B-C522-99E5491F8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6850571-04F1-ACEF-F5C4-41B57B8C4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Technology and power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10CA8D83-732F-AC73-0515-1594CB7E2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graph with green and orange lines&#10;&#10;AI-generated content may be incorrect.">
            <a:extLst>
              <a:ext uri="{FF2B5EF4-FFF2-40B4-BE49-F238E27FC236}">
                <a16:creationId xmlns:a16="http://schemas.microsoft.com/office/drawing/2014/main" id="{8714640D-2789-061B-A981-359CEFD7E5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2168" y="1405930"/>
            <a:ext cx="3403600" cy="2997200"/>
          </a:xfrm>
          <a:prstGeom prst="rect">
            <a:avLst/>
          </a:prstGeom>
        </p:spPr>
      </p:pic>
      <p:pic>
        <p:nvPicPr>
          <p:cNvPr id="5" name="Picture 4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567419A3-D214-55D7-F0E7-96401B6B7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09" y="1101611"/>
            <a:ext cx="11929930" cy="46368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AB06C5-BE10-AB44-C203-9887AB8AF6E1}"/>
              </a:ext>
            </a:extLst>
          </p:cNvPr>
          <p:cNvSpPr txBox="1"/>
          <p:nvPr/>
        </p:nvSpPr>
        <p:spPr>
          <a:xfrm>
            <a:off x="398823" y="5698007"/>
            <a:ext cx="9485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AgencyBench measures human disempowerment</a:t>
            </a:r>
          </a:p>
        </p:txBody>
      </p:sp>
    </p:spTree>
    <p:extLst>
      <p:ext uri="{BB962C8B-B14F-4D97-AF65-F5344CB8AC3E}">
        <p14:creationId xmlns:p14="http://schemas.microsoft.com/office/powerpoint/2010/main" val="239642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B79EA-94DF-864E-AB30-B848ABDD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E19361E-F503-C4B1-87C9-AEDC1115DCAE}"/>
              </a:ext>
            </a:extLst>
          </p:cNvPr>
          <p:cNvSpPr txBox="1"/>
          <p:nvPr/>
        </p:nvSpPr>
        <p:spPr>
          <a:xfrm>
            <a:off x="9617256" y="6372536"/>
            <a:ext cx="242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Kulevit et al 2025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62DD611-D23E-1346-299F-2D2A45FBC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E8ABD37-9375-C9D6-D2E5-440865BB3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Gradual disempowerment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1E02687E-2A6C-3BB9-6064-7F025BAE4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group of icons of different types of objects&#10;&#10;AI-generated content may be incorrect.">
            <a:extLst>
              <a:ext uri="{FF2B5EF4-FFF2-40B4-BE49-F238E27FC236}">
                <a16:creationId xmlns:a16="http://schemas.microsoft.com/office/drawing/2014/main" id="{AE6A9E28-9A3F-E14B-1273-1BFC22228A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452" y="1034547"/>
            <a:ext cx="3209543" cy="3242496"/>
          </a:xfrm>
          <a:prstGeom prst="rect">
            <a:avLst/>
          </a:prstGeom>
        </p:spPr>
      </p:pic>
      <p:pic>
        <p:nvPicPr>
          <p:cNvPr id="21" name="Picture 20" descr="A group of icons of different types of objects&#10;&#10;AI-generated content may be incorrect.">
            <a:extLst>
              <a:ext uri="{FF2B5EF4-FFF2-40B4-BE49-F238E27FC236}">
                <a16:creationId xmlns:a16="http://schemas.microsoft.com/office/drawing/2014/main" id="{5ADA7CAA-E9D5-A6DE-96BB-5FC0F6A43C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15312" y="1080958"/>
            <a:ext cx="2784697" cy="3184934"/>
          </a:xfrm>
          <a:prstGeom prst="rect">
            <a:avLst/>
          </a:prstGeom>
        </p:spPr>
      </p:pic>
      <p:pic>
        <p:nvPicPr>
          <p:cNvPr id="29" name="Picture 28" descr="A group of icons of different types of objects&#10;&#10;AI-generated content may be incorrect.">
            <a:extLst>
              <a:ext uri="{FF2B5EF4-FFF2-40B4-BE49-F238E27FC236}">
                <a16:creationId xmlns:a16="http://schemas.microsoft.com/office/drawing/2014/main" id="{EA69AE7C-1814-125B-8911-8AC7D21F44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26457" y="1012518"/>
            <a:ext cx="3873601" cy="371745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1B17FDA7-5283-FACB-558B-28AA5FE49F7E}"/>
              </a:ext>
            </a:extLst>
          </p:cNvPr>
          <p:cNvGrpSpPr/>
          <p:nvPr/>
        </p:nvGrpSpPr>
        <p:grpSpPr>
          <a:xfrm>
            <a:off x="84198" y="1467122"/>
            <a:ext cx="4081346" cy="3850383"/>
            <a:chOff x="84198" y="1467122"/>
            <a:chExt cx="4081346" cy="38503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B4F131-D2CD-7B99-6625-8EE87CFAE917}"/>
                </a:ext>
              </a:extLst>
            </p:cNvPr>
            <p:cNvSpPr txBox="1"/>
            <p:nvPr/>
          </p:nvSpPr>
          <p:spPr>
            <a:xfrm>
              <a:off x="725241" y="2007220"/>
              <a:ext cx="14232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/>
                <a:t>🤖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9F25B1-6EC0-30C9-A9A0-1A23AA7B9C92}"/>
                </a:ext>
              </a:extLst>
            </p:cNvPr>
            <p:cNvSpPr txBox="1"/>
            <p:nvPr/>
          </p:nvSpPr>
          <p:spPr>
            <a:xfrm>
              <a:off x="1880784" y="1467122"/>
              <a:ext cx="14232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/>
                <a:t>🤖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E4CD90-B4D0-7CC5-B53C-261228261485}"/>
                </a:ext>
              </a:extLst>
            </p:cNvPr>
            <p:cNvSpPr txBox="1"/>
            <p:nvPr/>
          </p:nvSpPr>
          <p:spPr>
            <a:xfrm>
              <a:off x="1880784" y="2892048"/>
              <a:ext cx="14232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/>
                <a:t>🤖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4BFE99-07C5-632E-9E1E-0A6109A3573A}"/>
                </a:ext>
              </a:extLst>
            </p:cNvPr>
            <p:cNvSpPr txBox="1"/>
            <p:nvPr/>
          </p:nvSpPr>
          <p:spPr>
            <a:xfrm>
              <a:off x="84198" y="4486508"/>
              <a:ext cx="4081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Social media bots already stoke division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FF061E8-224C-91A3-ED71-E3FFC1F2FCE1}"/>
              </a:ext>
            </a:extLst>
          </p:cNvPr>
          <p:cNvGrpSpPr/>
          <p:nvPr/>
        </p:nvGrpSpPr>
        <p:grpSpPr>
          <a:xfrm>
            <a:off x="3910774" y="3081244"/>
            <a:ext cx="4199879" cy="2213958"/>
            <a:chOff x="3910774" y="3081244"/>
            <a:chExt cx="4199879" cy="221395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C53A16-5824-CB10-5747-E4E7BDDC2EF7}"/>
                </a:ext>
              </a:extLst>
            </p:cNvPr>
            <p:cNvSpPr txBox="1"/>
            <p:nvPr/>
          </p:nvSpPr>
          <p:spPr>
            <a:xfrm>
              <a:off x="4985987" y="3081244"/>
              <a:ext cx="161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🤖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901AD9-2DAA-30BC-9893-2E6F07C262D6}"/>
                </a:ext>
              </a:extLst>
            </p:cNvPr>
            <p:cNvSpPr txBox="1"/>
            <p:nvPr/>
          </p:nvSpPr>
          <p:spPr>
            <a:xfrm>
              <a:off x="5412058" y="3081244"/>
              <a:ext cx="161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🤖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800021-95D8-3E33-0D14-323EA388A2DE}"/>
                </a:ext>
              </a:extLst>
            </p:cNvPr>
            <p:cNvSpPr txBox="1"/>
            <p:nvPr/>
          </p:nvSpPr>
          <p:spPr>
            <a:xfrm>
              <a:off x="5891694" y="3081244"/>
              <a:ext cx="161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🤖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52924-2705-853D-7080-1DE3F4892ECC}"/>
                </a:ext>
              </a:extLst>
            </p:cNvPr>
            <p:cNvSpPr txBox="1"/>
            <p:nvPr/>
          </p:nvSpPr>
          <p:spPr>
            <a:xfrm>
              <a:off x="6344987" y="3081244"/>
              <a:ext cx="161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🤖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6F0593-9586-3F54-A844-93C62DAAAE60}"/>
                </a:ext>
              </a:extLst>
            </p:cNvPr>
            <p:cNvSpPr txBox="1"/>
            <p:nvPr/>
          </p:nvSpPr>
          <p:spPr>
            <a:xfrm>
              <a:off x="3910774" y="4464205"/>
              <a:ext cx="41998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Dark factories run without human intervention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3D63D9-AE03-E959-DD40-649B0B89DDF9}"/>
              </a:ext>
            </a:extLst>
          </p:cNvPr>
          <p:cNvGrpSpPr/>
          <p:nvPr/>
        </p:nvGrpSpPr>
        <p:grpSpPr>
          <a:xfrm>
            <a:off x="8482115" y="1147782"/>
            <a:ext cx="3486615" cy="4147420"/>
            <a:chOff x="8482115" y="1147782"/>
            <a:chExt cx="3486615" cy="4147420"/>
          </a:xfrm>
        </p:grpSpPr>
        <p:pic>
          <p:nvPicPr>
            <p:cNvPr id="30" name="Picture 29" descr="A cartoon robot with curly hair&#10;&#10;AI-generated content may be incorrect.">
              <a:extLst>
                <a:ext uri="{FF2B5EF4-FFF2-40B4-BE49-F238E27FC236}">
                  <a16:creationId xmlns:a16="http://schemas.microsoft.com/office/drawing/2014/main" id="{DEDEF137-492E-891B-E7C8-9584E6DA7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92655" y="1147782"/>
              <a:ext cx="1150770" cy="115077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DC340B-BF08-8B75-D181-1CDCBFF5D2E3}"/>
                </a:ext>
              </a:extLst>
            </p:cNvPr>
            <p:cNvSpPr txBox="1"/>
            <p:nvPr/>
          </p:nvSpPr>
          <p:spPr>
            <a:xfrm>
              <a:off x="8482115" y="4464205"/>
              <a:ext cx="34866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AI is used to judge criminal cases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B2EEC10-B1B4-1B7B-DFA9-F516F4A81620}"/>
              </a:ext>
            </a:extLst>
          </p:cNvPr>
          <p:cNvSpPr txBox="1"/>
          <p:nvPr/>
        </p:nvSpPr>
        <p:spPr>
          <a:xfrm>
            <a:off x="368712" y="5526970"/>
            <a:ext cx="10983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We build systems that are passably “aligned” – as AI is integrated deeper into our world, they may become (more) misaligned</a:t>
            </a:r>
          </a:p>
        </p:txBody>
      </p:sp>
    </p:spTree>
    <p:extLst>
      <p:ext uri="{BB962C8B-B14F-4D97-AF65-F5344CB8AC3E}">
        <p14:creationId xmlns:p14="http://schemas.microsoft.com/office/powerpoint/2010/main" val="418693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E613F-A029-0002-5B55-AE91E3E1C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6A2EF26-5D9E-A7CD-9788-1EEEEF4AB3A6}"/>
              </a:ext>
            </a:extLst>
          </p:cNvPr>
          <p:cNvSpPr txBox="1"/>
          <p:nvPr/>
        </p:nvSpPr>
        <p:spPr>
          <a:xfrm>
            <a:off x="9617256" y="6372536"/>
            <a:ext cx="242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Kulevit et al 2025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2ABEB69-3673-4672-DAB2-350AD6F33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C2BB4EC9-26F5-E86D-21A5-7E84DA489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Gradual disempowerment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050A5EC8-5C9D-A317-0857-F1ACA49F8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31AC8AA-0EBE-CA74-A325-BAC569E21F87}"/>
              </a:ext>
            </a:extLst>
          </p:cNvPr>
          <p:cNvSpPr txBox="1"/>
          <p:nvPr/>
        </p:nvSpPr>
        <p:spPr>
          <a:xfrm>
            <a:off x="368712" y="5526970"/>
            <a:ext cx="10983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When we automate each step in our workflows, humans become excluded from decision-making</a:t>
            </a:r>
          </a:p>
        </p:txBody>
      </p:sp>
      <p:pic>
        <p:nvPicPr>
          <p:cNvPr id="2" name="Picture 2" descr="Are new SEC rules enough to prevent another Flash Crash? (Revolutions)">
            <a:extLst>
              <a:ext uri="{FF2B5EF4-FFF2-40B4-BE49-F238E27FC236}">
                <a16:creationId xmlns:a16="http://schemas.microsoft.com/office/drawing/2014/main" id="{AF3B970B-FC37-FF7B-621B-DB63ABA026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678" y="1243288"/>
            <a:ext cx="4199482" cy="40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43757A1-3AAB-5B8A-7478-2D2B092DDAB6}"/>
              </a:ext>
            </a:extLst>
          </p:cNvPr>
          <p:cNvSpPr/>
          <p:nvPr/>
        </p:nvSpPr>
        <p:spPr>
          <a:xfrm>
            <a:off x="604337" y="2826833"/>
            <a:ext cx="3025588" cy="182880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6 May 2010 – Dow Jones drops by 9% in minutes; $1 trillion temporarily wiped off the value of investments</a:t>
            </a:r>
            <a:r>
              <a:rPr lang="en-GB" sz="2000" dirty="0"/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983CF1-6DCA-8839-8D5F-9940F38F4E15}"/>
              </a:ext>
            </a:extLst>
          </p:cNvPr>
          <p:cNvGrpSpPr/>
          <p:nvPr/>
        </p:nvGrpSpPr>
        <p:grpSpPr>
          <a:xfrm>
            <a:off x="5481135" y="1243288"/>
            <a:ext cx="6959220" cy="1147392"/>
            <a:chOff x="5481135" y="1243288"/>
            <a:chExt cx="6959220" cy="114739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109435-B189-AEF5-838D-6C25C7D7244D}"/>
                </a:ext>
              </a:extLst>
            </p:cNvPr>
            <p:cNvGrpSpPr/>
            <p:nvPr/>
          </p:nvGrpSpPr>
          <p:grpSpPr>
            <a:xfrm>
              <a:off x="5481135" y="1243288"/>
              <a:ext cx="2399150" cy="954106"/>
              <a:chOff x="5079692" y="2099074"/>
              <a:chExt cx="1454924" cy="584200"/>
            </a:xfrm>
          </p:grpSpPr>
          <p:pic>
            <p:nvPicPr>
              <p:cNvPr id="10" name="Picture 9" descr="A logo for a company&#10;&#10;AI-generated content may be incorrect.">
                <a:extLst>
                  <a:ext uri="{FF2B5EF4-FFF2-40B4-BE49-F238E27FC236}">
                    <a16:creationId xmlns:a16="http://schemas.microsoft.com/office/drawing/2014/main" id="{649FB8A5-74B8-4D8D-2DB7-FE3A97CC5B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311592" y="2099074"/>
                <a:ext cx="223024" cy="584200"/>
              </a:xfrm>
              <a:prstGeom prst="rect">
                <a:avLst/>
              </a:prstGeom>
            </p:spPr>
          </p:pic>
          <p:pic>
            <p:nvPicPr>
              <p:cNvPr id="11" name="Picture 10" descr="A logo for a company&#10;&#10;AI-generated content may be incorrect.">
                <a:extLst>
                  <a:ext uri="{FF2B5EF4-FFF2-40B4-BE49-F238E27FC236}">
                    <a16:creationId xmlns:a16="http://schemas.microsoft.com/office/drawing/2014/main" id="{A36E2F85-A43B-D816-14B6-46EF0F7944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9692" y="2099074"/>
                <a:ext cx="1231900" cy="584200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577A20-27B9-7B8B-0051-EA31FDA2B746}"/>
                </a:ext>
              </a:extLst>
            </p:cNvPr>
            <p:cNvSpPr txBox="1"/>
            <p:nvPr/>
          </p:nvSpPr>
          <p:spPr>
            <a:xfrm>
              <a:off x="7960276" y="1282684"/>
              <a:ext cx="448007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International Conference on Learning Representations 2026</a:t>
              </a:r>
            </a:p>
            <a:p>
              <a:endParaRPr lang="en-US"/>
            </a:p>
          </p:txBody>
        </p:sp>
      </p:grpSp>
      <p:pic>
        <p:nvPicPr>
          <p:cNvPr id="27" name="Picture 26" descr="A cartoon of a person wearing glasses and using a computer&#10;&#10;AI-generated content may be incorrect.">
            <a:extLst>
              <a:ext uri="{FF2B5EF4-FFF2-40B4-BE49-F238E27FC236}">
                <a16:creationId xmlns:a16="http://schemas.microsoft.com/office/drawing/2014/main" id="{CB93510B-1A6B-6950-424B-54476C457B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5882" y="3912573"/>
            <a:ext cx="1203584" cy="1409378"/>
          </a:xfrm>
          <a:prstGeom prst="rect">
            <a:avLst/>
          </a:prstGeom>
        </p:spPr>
      </p:pic>
      <p:pic>
        <p:nvPicPr>
          <p:cNvPr id="28" name="Picture 27" descr="A cartoon of a person wearing glasses and using a computer&#10;&#10;AI-generated content may be incorrect.">
            <a:extLst>
              <a:ext uri="{FF2B5EF4-FFF2-40B4-BE49-F238E27FC236}">
                <a16:creationId xmlns:a16="http://schemas.microsoft.com/office/drawing/2014/main" id="{F709F2D4-DD52-4A5F-2FC2-3AE70FD2567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575" y="3891420"/>
            <a:ext cx="1203584" cy="1409378"/>
          </a:xfrm>
          <a:prstGeom prst="rect">
            <a:avLst/>
          </a:prstGeom>
        </p:spPr>
      </p:pic>
      <p:pic>
        <p:nvPicPr>
          <p:cNvPr id="38" name="Picture 37" descr="A cartoon of a person wearing glasses and using a computer&#10;&#10;AI-generated content may be incorrect.">
            <a:extLst>
              <a:ext uri="{FF2B5EF4-FFF2-40B4-BE49-F238E27FC236}">
                <a16:creationId xmlns:a16="http://schemas.microsoft.com/office/drawing/2014/main" id="{6999DC35-6405-3B7C-6DDB-3AD3D7087A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268" y="3887130"/>
            <a:ext cx="1203584" cy="1409378"/>
          </a:xfrm>
          <a:prstGeom prst="rect">
            <a:avLst/>
          </a:prstGeom>
        </p:spPr>
      </p:pic>
      <p:pic>
        <p:nvPicPr>
          <p:cNvPr id="39" name="Picture 38" descr="A cartoon of a person wearing glasses and using a computer&#10;&#10;AI-generated content may be incorrect.">
            <a:extLst>
              <a:ext uri="{FF2B5EF4-FFF2-40B4-BE49-F238E27FC236}">
                <a16:creationId xmlns:a16="http://schemas.microsoft.com/office/drawing/2014/main" id="{E65A7BDC-4FED-4158-A28B-FEECC22B69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702" y="2255870"/>
            <a:ext cx="1203584" cy="140937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0470894-7622-1E37-E14D-F8527A24693B}"/>
              </a:ext>
            </a:extLst>
          </p:cNvPr>
          <p:cNvSpPr txBox="1"/>
          <p:nvPr/>
        </p:nvSpPr>
        <p:spPr>
          <a:xfrm>
            <a:off x="7778010" y="2518001"/>
            <a:ext cx="3587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50% of reviews involved AI; 20% fully AI-generated</a:t>
            </a:r>
          </a:p>
        </p:txBody>
      </p:sp>
      <p:pic>
        <p:nvPicPr>
          <p:cNvPr id="43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B0B48489-08E6-5124-B5BC-F56F5EB61F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5677001" y="4013649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3F53CC0C-D887-A531-4DCA-02BD37F60B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6755661" y="4004601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801002-C06A-C615-18AB-0464C006A1CD}"/>
              </a:ext>
            </a:extLst>
          </p:cNvPr>
          <p:cNvSpPr txBox="1"/>
          <p:nvPr/>
        </p:nvSpPr>
        <p:spPr>
          <a:xfrm>
            <a:off x="9157252" y="4144054"/>
            <a:ext cx="27976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9% of submissions were more than ~50% AI generated</a:t>
            </a:r>
          </a:p>
        </p:txBody>
      </p:sp>
      <p:pic>
        <p:nvPicPr>
          <p:cNvPr id="48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852D1A66-2A70-0B02-9513-C293049A92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6602341" y="2364824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758A01B-DD85-E737-1C30-3295403FFC90}"/>
              </a:ext>
            </a:extLst>
          </p:cNvPr>
          <p:cNvSpPr txBox="1"/>
          <p:nvPr/>
        </p:nvSpPr>
        <p:spPr>
          <a:xfrm>
            <a:off x="604337" y="1184812"/>
            <a:ext cx="548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Financial trading bots</a:t>
            </a:r>
          </a:p>
        </p:txBody>
      </p:sp>
    </p:spTree>
    <p:extLst>
      <p:ext uri="{BB962C8B-B14F-4D97-AF65-F5344CB8AC3E}">
        <p14:creationId xmlns:p14="http://schemas.microsoft.com/office/powerpoint/2010/main" val="22534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43055-55B3-EE65-DA7A-B391458B4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BA43A7F9-EAD7-A60F-00DA-924D64A7A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4560961D-0836-2828-3842-E7E1D3468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Instrumental convergence</a:t>
            </a:r>
          </a:p>
        </p:txBody>
      </p:sp>
      <p:pic>
        <p:nvPicPr>
          <p:cNvPr id="2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A51405B6-088F-2E1F-5094-FD682475CC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1909751" y="3809642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84DBBF-8611-2F95-17D0-0B0AE0C919C4}"/>
              </a:ext>
            </a:extLst>
          </p:cNvPr>
          <p:cNvSpPr txBox="1"/>
          <p:nvPr/>
        </p:nvSpPr>
        <p:spPr>
          <a:xfrm>
            <a:off x="249690" y="5092196"/>
            <a:ext cx="3307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“Make as many paperclips as possible”</a:t>
            </a:r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F280E9EC-9F3E-C997-F724-8550463933C4}"/>
              </a:ext>
            </a:extLst>
          </p:cNvPr>
          <p:cNvSpPr/>
          <p:nvPr/>
        </p:nvSpPr>
        <p:spPr>
          <a:xfrm>
            <a:off x="164218" y="4036372"/>
            <a:ext cx="1412111" cy="648183"/>
          </a:xfrm>
          <a:prstGeom prst="wedgeRectCallout">
            <a:avLst>
              <a:gd name="adj1" fmla="val 106650"/>
              <a:gd name="adj2" fmla="val 62501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How can I make more?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0898EA-8756-BC52-D9C3-62ABCA3EA5E8}"/>
              </a:ext>
            </a:extLst>
          </p:cNvPr>
          <p:cNvGrpSpPr/>
          <p:nvPr/>
        </p:nvGrpSpPr>
        <p:grpSpPr>
          <a:xfrm>
            <a:off x="159866" y="1161744"/>
            <a:ext cx="3433823" cy="3169687"/>
            <a:chOff x="67268" y="1775203"/>
            <a:chExt cx="3433823" cy="3169687"/>
          </a:xfrm>
        </p:grpSpPr>
        <p:pic>
          <p:nvPicPr>
            <p:cNvPr id="14" name="Picture 13" descr="A large machine with paper clips in it&#10;&#10;AI-generated content may be incorrect.">
              <a:extLst>
                <a:ext uri="{FF2B5EF4-FFF2-40B4-BE49-F238E27FC236}">
                  <a16:creationId xmlns:a16="http://schemas.microsoft.com/office/drawing/2014/main" id="{33ED2D0E-EB3D-6000-A4EC-0E7515DE1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268" y="1775203"/>
              <a:ext cx="3433823" cy="2108473"/>
            </a:xfrm>
            <a:prstGeom prst="cloud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983FF9F-CDBF-169F-6D95-53278A0DD50A}"/>
                </a:ext>
              </a:extLst>
            </p:cNvPr>
            <p:cNvSpPr/>
            <p:nvPr/>
          </p:nvSpPr>
          <p:spPr>
            <a:xfrm>
              <a:off x="1009369" y="3880528"/>
              <a:ext cx="486880" cy="47155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423D58-9579-1115-22F4-2030EF3AF5EF}"/>
                </a:ext>
              </a:extLst>
            </p:cNvPr>
            <p:cNvSpPr/>
            <p:nvPr/>
          </p:nvSpPr>
          <p:spPr>
            <a:xfrm>
              <a:off x="1370367" y="4352081"/>
              <a:ext cx="357071" cy="32409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A762678-F327-3E63-9E7F-1E2685A1317A}"/>
                </a:ext>
              </a:extLst>
            </p:cNvPr>
            <p:cNvSpPr/>
            <p:nvPr/>
          </p:nvSpPr>
          <p:spPr>
            <a:xfrm>
              <a:off x="1623127" y="4676172"/>
              <a:ext cx="269587" cy="26871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F40679-DF06-1F00-FC45-897DF23AD31E}"/>
              </a:ext>
            </a:extLst>
          </p:cNvPr>
          <p:cNvGrpSpPr/>
          <p:nvPr/>
        </p:nvGrpSpPr>
        <p:grpSpPr>
          <a:xfrm>
            <a:off x="4160953" y="1410308"/>
            <a:ext cx="3258601" cy="2378244"/>
            <a:chOff x="4010482" y="1641802"/>
            <a:chExt cx="3258601" cy="2378244"/>
          </a:xfrm>
        </p:grpSpPr>
        <p:pic>
          <p:nvPicPr>
            <p:cNvPr id="9224" name="Picture 8" descr="Money Stack Cartoon Images – Browse 63,048 Stock Photos, Vectors, and Video | Adobe Stock">
              <a:extLst>
                <a:ext uri="{FF2B5EF4-FFF2-40B4-BE49-F238E27FC236}">
                  <a16:creationId xmlns:a16="http://schemas.microsoft.com/office/drawing/2014/main" id="{1E4AEABE-5D3A-766B-0F8F-6E6DEABB5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748" y="2720705"/>
              <a:ext cx="2143166" cy="1299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 descr="A cartoon of a robot&#10;&#10;AI-generated content may be incorrect.">
              <a:extLst>
                <a:ext uri="{FF2B5EF4-FFF2-40B4-BE49-F238E27FC236}">
                  <a16:creationId xmlns:a16="http://schemas.microsoft.com/office/drawing/2014/main" id="{3131980B-6213-6B18-7697-4DFB951F9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0482" y="2077121"/>
              <a:ext cx="1082050" cy="1287169"/>
            </a:xfrm>
            <a:prstGeom prst="rect">
              <a:avLst/>
            </a:prstGeom>
          </p:spPr>
        </p:pic>
        <p:sp>
          <p:nvSpPr>
            <p:cNvPr id="25" name="Rectangular Callout 24">
              <a:extLst>
                <a:ext uri="{FF2B5EF4-FFF2-40B4-BE49-F238E27FC236}">
                  <a16:creationId xmlns:a16="http://schemas.microsoft.com/office/drawing/2014/main" id="{C86E5A52-711A-90B3-7938-731333BFD12B}"/>
                </a:ext>
              </a:extLst>
            </p:cNvPr>
            <p:cNvSpPr/>
            <p:nvPr/>
          </p:nvSpPr>
          <p:spPr>
            <a:xfrm>
              <a:off x="5336041" y="1641802"/>
              <a:ext cx="1933042" cy="648183"/>
            </a:xfrm>
            <a:prstGeom prst="wedgeRectCallout">
              <a:avLst>
                <a:gd name="adj1" fmla="val -76737"/>
                <a:gd name="adj2" fmla="val 160715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Now I can afford lots of steel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F85109-0F47-B1A9-D2A9-77597B322210}"/>
              </a:ext>
            </a:extLst>
          </p:cNvPr>
          <p:cNvGrpSpPr/>
          <p:nvPr/>
        </p:nvGrpSpPr>
        <p:grpSpPr>
          <a:xfrm>
            <a:off x="3887281" y="4149374"/>
            <a:ext cx="4212594" cy="2147871"/>
            <a:chOff x="3736810" y="4380868"/>
            <a:chExt cx="4212594" cy="2147871"/>
          </a:xfrm>
        </p:grpSpPr>
        <p:pic>
          <p:nvPicPr>
            <p:cNvPr id="27" name="Picture 26" descr="A cartoon of a robot&#10;&#10;AI-generated content may be incorrect.">
              <a:extLst>
                <a:ext uri="{FF2B5EF4-FFF2-40B4-BE49-F238E27FC236}">
                  <a16:creationId xmlns:a16="http://schemas.microsoft.com/office/drawing/2014/main" id="{7C03A1EB-B6D8-B840-401A-DF8A3FF40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6810" y="4866026"/>
              <a:ext cx="1180618" cy="1404422"/>
            </a:xfrm>
            <a:prstGeom prst="rect">
              <a:avLst/>
            </a:prstGeom>
          </p:spPr>
        </p:pic>
        <p:pic>
          <p:nvPicPr>
            <p:cNvPr id="9226" name="Picture 10" descr="Cartoon World Map Vector Art, Icons, and Graphics for Free Download">
              <a:extLst>
                <a:ext uri="{FF2B5EF4-FFF2-40B4-BE49-F238E27FC236}">
                  <a16:creationId xmlns:a16="http://schemas.microsoft.com/office/drawing/2014/main" id="{C8F35369-B0EB-A927-08ED-584BDD88D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2532" y="4755857"/>
              <a:ext cx="2856872" cy="1772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ular Callout 27">
              <a:extLst>
                <a:ext uri="{FF2B5EF4-FFF2-40B4-BE49-F238E27FC236}">
                  <a16:creationId xmlns:a16="http://schemas.microsoft.com/office/drawing/2014/main" id="{69DF067E-A0B8-25EA-A2B4-46FDFDE04181}"/>
                </a:ext>
              </a:extLst>
            </p:cNvPr>
            <p:cNvSpPr/>
            <p:nvPr/>
          </p:nvSpPr>
          <p:spPr>
            <a:xfrm>
              <a:off x="5076928" y="4380868"/>
              <a:ext cx="1703437" cy="648183"/>
            </a:xfrm>
            <a:prstGeom prst="wedgeRectCallout">
              <a:avLst>
                <a:gd name="adj1" fmla="val -76737"/>
                <a:gd name="adj2" fmla="val 160715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Where shall I invade next?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D915FDA-4A7C-FDB4-79A6-D907A516AB41}"/>
              </a:ext>
            </a:extLst>
          </p:cNvPr>
          <p:cNvSpPr txBox="1"/>
          <p:nvPr/>
        </p:nvSpPr>
        <p:spPr>
          <a:xfrm>
            <a:off x="8467375" y="1206862"/>
            <a:ext cx="33149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Power-seeking is the ultimate instrumental goal</a:t>
            </a:r>
          </a:p>
          <a:p>
            <a:pPr algn="ctr"/>
            <a:endParaRPr lang="en-US" sz="2800"/>
          </a:p>
          <a:p>
            <a:pPr algn="ctr"/>
            <a:r>
              <a:rPr lang="en-US" sz="2800"/>
              <a:t>with power you can achieve all other goals</a:t>
            </a:r>
          </a:p>
          <a:p>
            <a:pPr algn="ctr"/>
            <a:endParaRPr lang="en-US" sz="2800"/>
          </a:p>
          <a:p>
            <a:pPr algn="ctr"/>
            <a:r>
              <a:rPr lang="en-US" sz="2800"/>
              <a:t>So where it can, AI will always seek power</a:t>
            </a:r>
          </a:p>
        </p:txBody>
      </p:sp>
      <p:pic>
        <p:nvPicPr>
          <p:cNvPr id="9" name="Picture 8" descr="A paper clip on a black background&#10;&#10;AI-generated content may be incorrect.">
            <a:extLst>
              <a:ext uri="{FF2B5EF4-FFF2-40B4-BE49-F238E27FC236}">
                <a16:creationId xmlns:a16="http://schemas.microsoft.com/office/drawing/2014/main" id="{7E3BD6EE-42CB-C9CA-1895-361A6744D1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424484">
            <a:off x="2415278" y="4068905"/>
            <a:ext cx="1465341" cy="976894"/>
          </a:xfrm>
          <a:prstGeom prst="rect">
            <a:avLst/>
          </a:prstGeom>
        </p:spPr>
      </p:pic>
      <p:pic>
        <p:nvPicPr>
          <p:cNvPr id="11" name="Picture 10" descr="A paper clip on a black background&#10;&#10;AI-generated content may be incorrect.">
            <a:extLst>
              <a:ext uri="{FF2B5EF4-FFF2-40B4-BE49-F238E27FC236}">
                <a16:creationId xmlns:a16="http://schemas.microsoft.com/office/drawing/2014/main" id="{FC159888-F397-FC9A-E02D-B19508668C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424484">
            <a:off x="2736323" y="4062831"/>
            <a:ext cx="1465341" cy="976894"/>
          </a:xfrm>
          <a:prstGeom prst="rect">
            <a:avLst/>
          </a:prstGeom>
        </p:spPr>
      </p:pic>
      <p:pic>
        <p:nvPicPr>
          <p:cNvPr id="12" name="Picture 11" descr="A paper clip on a black background&#10;&#10;AI-generated content may be incorrect.">
            <a:extLst>
              <a:ext uri="{FF2B5EF4-FFF2-40B4-BE49-F238E27FC236}">
                <a16:creationId xmlns:a16="http://schemas.microsoft.com/office/drawing/2014/main" id="{B5E266FD-10AD-1F38-A366-29D7275FA7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424484">
            <a:off x="3056414" y="4062845"/>
            <a:ext cx="1465341" cy="97689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B1DD482-9E54-3A21-AF60-F4B2D35CE594}"/>
              </a:ext>
            </a:extLst>
          </p:cNvPr>
          <p:cNvGrpSpPr/>
          <p:nvPr/>
        </p:nvGrpSpPr>
        <p:grpSpPr>
          <a:xfrm>
            <a:off x="7052030" y="4897634"/>
            <a:ext cx="594290" cy="550058"/>
            <a:chOff x="6970292" y="4526335"/>
            <a:chExt cx="1618030" cy="1471415"/>
          </a:xfrm>
        </p:grpSpPr>
        <p:pic>
          <p:nvPicPr>
            <p:cNvPr id="13" name="Picture 12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D3EDFEB3-1A89-4759-B5D3-35498F692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6726068" y="4776633"/>
              <a:ext cx="1465341" cy="976894"/>
            </a:xfrm>
            <a:prstGeom prst="rect">
              <a:avLst/>
            </a:prstGeom>
          </p:spPr>
        </p:pic>
        <p:pic>
          <p:nvPicPr>
            <p:cNvPr id="16" name="Picture 15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4FDE9D99-35D4-119E-5847-FB4206C62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7047113" y="4770559"/>
              <a:ext cx="1465341" cy="976894"/>
            </a:xfrm>
            <a:prstGeom prst="rect">
              <a:avLst/>
            </a:prstGeom>
          </p:spPr>
        </p:pic>
        <p:pic>
          <p:nvPicPr>
            <p:cNvPr id="21" name="Picture 20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DE23EBAD-240F-AD63-93C6-E05261E4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7367204" y="4770573"/>
              <a:ext cx="1465341" cy="97689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107A4-A505-5272-244E-D9862586420A}"/>
              </a:ext>
            </a:extLst>
          </p:cNvPr>
          <p:cNvGrpSpPr/>
          <p:nvPr/>
        </p:nvGrpSpPr>
        <p:grpSpPr>
          <a:xfrm>
            <a:off x="5678535" y="5482820"/>
            <a:ext cx="594290" cy="550058"/>
            <a:chOff x="6970292" y="4526335"/>
            <a:chExt cx="1618030" cy="1471415"/>
          </a:xfrm>
        </p:grpSpPr>
        <p:pic>
          <p:nvPicPr>
            <p:cNvPr id="26" name="Picture 25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15980FBD-AF23-E5C0-EC5A-44A1B6D4E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6726068" y="4776633"/>
              <a:ext cx="1465341" cy="976894"/>
            </a:xfrm>
            <a:prstGeom prst="rect">
              <a:avLst/>
            </a:prstGeom>
          </p:spPr>
        </p:pic>
        <p:pic>
          <p:nvPicPr>
            <p:cNvPr id="45" name="Picture 44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AFED298F-C1E1-830C-300D-6D6979E46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7047113" y="4770559"/>
              <a:ext cx="1465341" cy="976894"/>
            </a:xfrm>
            <a:prstGeom prst="rect">
              <a:avLst/>
            </a:prstGeom>
          </p:spPr>
        </p:pic>
        <p:pic>
          <p:nvPicPr>
            <p:cNvPr id="46" name="Picture 45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34E32C69-169B-26F1-6EEF-FA14B4305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7367204" y="4770573"/>
              <a:ext cx="1465341" cy="976894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9BAA2EA-F9DF-7426-4F36-ED85D70A46E5}"/>
              </a:ext>
            </a:extLst>
          </p:cNvPr>
          <p:cNvGrpSpPr/>
          <p:nvPr/>
        </p:nvGrpSpPr>
        <p:grpSpPr>
          <a:xfrm>
            <a:off x="6519244" y="5275012"/>
            <a:ext cx="476723" cy="550058"/>
            <a:chOff x="6970292" y="4526335"/>
            <a:chExt cx="1297939" cy="1471415"/>
          </a:xfrm>
        </p:grpSpPr>
        <p:pic>
          <p:nvPicPr>
            <p:cNvPr id="48" name="Picture 47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8F4EF798-D6E1-B5F1-E8DF-DB08C85E5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6726068" y="4776633"/>
              <a:ext cx="1465341" cy="976894"/>
            </a:xfrm>
            <a:prstGeom prst="rect">
              <a:avLst/>
            </a:prstGeom>
          </p:spPr>
        </p:pic>
        <p:pic>
          <p:nvPicPr>
            <p:cNvPr id="49" name="Picture 48" descr="A paper clip on a black background&#10;&#10;AI-generated content may be incorrect.">
              <a:extLst>
                <a:ext uri="{FF2B5EF4-FFF2-40B4-BE49-F238E27FC236}">
                  <a16:creationId xmlns:a16="http://schemas.microsoft.com/office/drawing/2014/main" id="{E7D7D2B6-5877-EF33-2C0D-D200725C5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8424484">
              <a:off x="7047113" y="4770559"/>
              <a:ext cx="1465341" cy="976894"/>
            </a:xfrm>
            <a:prstGeom prst="rect">
              <a:avLst/>
            </a:prstGeom>
          </p:spPr>
        </p:pic>
      </p:grpSp>
      <p:pic>
        <p:nvPicPr>
          <p:cNvPr id="52" name="Picture 51" descr="A paper clip on a black background&#10;&#10;AI-generated content may be incorrect.">
            <a:extLst>
              <a:ext uri="{FF2B5EF4-FFF2-40B4-BE49-F238E27FC236}">
                <a16:creationId xmlns:a16="http://schemas.microsoft.com/office/drawing/2014/main" id="{199D21D3-C13D-63D3-7F9F-AF164CA303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424484">
            <a:off x="7463462" y="5618465"/>
            <a:ext cx="547787" cy="358806"/>
          </a:xfrm>
          <a:prstGeom prst="rect">
            <a:avLst/>
          </a:prstGeom>
        </p:spPr>
      </p:pic>
      <p:pic>
        <p:nvPicPr>
          <p:cNvPr id="4" name="Picture 2" descr="University of Oxford">
            <a:extLst>
              <a:ext uri="{FF2B5EF4-FFF2-40B4-BE49-F238E27FC236}">
                <a16:creationId xmlns:a16="http://schemas.microsoft.com/office/drawing/2014/main" id="{B21D6B99-7872-ABEB-9718-C40068AA3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46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F686-1362-E0BE-7D60-37893BC0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EA398AED-8A99-9C8E-9840-4473199BB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58D4DC9B-B54D-B613-E60B-163973CDB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Reward hacking / specification gaming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0B0B9-4D50-D391-5815-84256CD97868}"/>
              </a:ext>
            </a:extLst>
          </p:cNvPr>
          <p:cNvSpPr txBox="1"/>
          <p:nvPr/>
        </p:nvSpPr>
        <p:spPr>
          <a:xfrm>
            <a:off x="7413878" y="6399956"/>
            <a:ext cx="46392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Kraknova 2020; Bondarenko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DF5494-DA5B-C458-7207-FBB7F663C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37" y="1363648"/>
            <a:ext cx="3753492" cy="3142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34C9BE-A6CA-85BC-7238-05A83BC6240D}"/>
              </a:ext>
            </a:extLst>
          </p:cNvPr>
          <p:cNvSpPr txBox="1"/>
          <p:nvPr/>
        </p:nvSpPr>
        <p:spPr>
          <a:xfrm>
            <a:off x="668037" y="4644844"/>
            <a:ext cx="4147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Trained to stack – AI rewarded if the lower part of the red block is higher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F6FAFE-CEDD-53C1-4740-C6AF3FE40CA9}"/>
              </a:ext>
            </a:extLst>
          </p:cNvPr>
          <p:cNvGrpSpPr/>
          <p:nvPr/>
        </p:nvGrpSpPr>
        <p:grpSpPr>
          <a:xfrm>
            <a:off x="5037771" y="1236212"/>
            <a:ext cx="6574944" cy="4793626"/>
            <a:chOff x="5037771" y="1236212"/>
            <a:chExt cx="6574944" cy="4793626"/>
          </a:xfrm>
        </p:grpSpPr>
        <p:pic>
          <p:nvPicPr>
            <p:cNvPr id="8" name="Picture 7" descr="A white paper with black text&#10;&#10;AI-generated content may be incorrect.">
              <a:extLst>
                <a:ext uri="{FF2B5EF4-FFF2-40B4-BE49-F238E27FC236}">
                  <a16:creationId xmlns:a16="http://schemas.microsoft.com/office/drawing/2014/main" id="{F1F06D49-0E78-92E4-CF98-0D1A37A91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7771" y="1236212"/>
              <a:ext cx="6574944" cy="340863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7A23DB-EA91-206E-217F-C132B94F4911}"/>
                </a:ext>
              </a:extLst>
            </p:cNvPr>
            <p:cNvSpPr txBox="1"/>
            <p:nvPr/>
          </p:nvSpPr>
          <p:spPr>
            <a:xfrm>
              <a:off x="5153518" y="4644843"/>
              <a:ext cx="579448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Trained to win at chess – AI decides to overwrite the board state (note CoT monitorability)</a:t>
              </a:r>
            </a:p>
          </p:txBody>
        </p:sp>
      </p:grpSp>
      <p:pic>
        <p:nvPicPr>
          <p:cNvPr id="2" name="Picture 2" descr="University of Oxford">
            <a:extLst>
              <a:ext uri="{FF2B5EF4-FFF2-40B4-BE49-F238E27FC236}">
                <a16:creationId xmlns:a16="http://schemas.microsoft.com/office/drawing/2014/main" id="{C5B6960B-51F3-926A-B44F-890479942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05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44585-E4E4-5DAC-CD80-9FE2D687E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6C8A7305-9D9A-1314-48F3-479BB96AC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C4FB87ED-DF17-BD87-967A-30E1D6127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Power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791E5B4C-7248-5CBC-AB61-BDD88DCD1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robot sitting at a table&#10;&#10;AI-generated content may be incorrect.">
            <a:extLst>
              <a:ext uri="{FF2B5EF4-FFF2-40B4-BE49-F238E27FC236}">
                <a16:creationId xmlns:a16="http://schemas.microsoft.com/office/drawing/2014/main" id="{B83F218B-4E00-6C9A-05EA-F6205A86BC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546" y="1232222"/>
            <a:ext cx="4393555" cy="4393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050B54-CA15-7C3D-82C5-5AAB6F78A6DC}"/>
              </a:ext>
            </a:extLst>
          </p:cNvPr>
          <p:cNvSpPr txBox="1"/>
          <p:nvPr/>
        </p:nvSpPr>
        <p:spPr>
          <a:xfrm>
            <a:off x="176032" y="5707123"/>
            <a:ext cx="5919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Power is exerted through techno/bureaucratic systems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809A02-FFD2-E2AC-3965-0260809D6AA9}"/>
              </a:ext>
            </a:extLst>
          </p:cNvPr>
          <p:cNvGrpSpPr/>
          <p:nvPr/>
        </p:nvGrpSpPr>
        <p:grpSpPr>
          <a:xfrm>
            <a:off x="5712991" y="1232222"/>
            <a:ext cx="5919968" cy="5450728"/>
            <a:chOff x="5712991" y="1232222"/>
            <a:chExt cx="5919968" cy="5450728"/>
          </a:xfrm>
        </p:grpSpPr>
        <p:pic>
          <p:nvPicPr>
            <p:cNvPr id="11" name="Picture 10" descr="A robot standing at a podium with a crowd watching&#10;&#10;AI-generated content may be incorrect.">
              <a:extLst>
                <a:ext uri="{FF2B5EF4-FFF2-40B4-BE49-F238E27FC236}">
                  <a16:creationId xmlns:a16="http://schemas.microsoft.com/office/drawing/2014/main" id="{D3DC2AD4-4760-0988-5669-3F51D3992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35526" y="1232222"/>
              <a:ext cx="4393556" cy="439355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72E4AB-54F6-AD83-B30A-D675A4037047}"/>
                </a:ext>
              </a:extLst>
            </p:cNvPr>
            <p:cNvSpPr txBox="1"/>
            <p:nvPr/>
          </p:nvSpPr>
          <p:spPr>
            <a:xfrm>
              <a:off x="5712991" y="5728843"/>
              <a:ext cx="59199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Power is exerted by persuading the public or key gatekeepers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94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77E8F-C222-A72D-1183-B4C863DD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7DCB73E9-BC4E-182D-2654-8E4BBD840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8BDB2D52-98AE-7CBB-008D-3F28B8EE7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3B670373-7418-D6BC-C9CA-0FE55DC30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FEFF2D-BD81-29F4-D685-4A63EE5F6B69}"/>
              </a:ext>
            </a:extLst>
          </p:cNvPr>
          <p:cNvSpPr txBox="1"/>
          <p:nvPr/>
        </p:nvSpPr>
        <p:spPr>
          <a:xfrm>
            <a:off x="2795193" y="1699740"/>
            <a:ext cx="1056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AI and human disempowerment</a:t>
            </a:r>
          </a:p>
        </p:txBody>
      </p:sp>
      <p:pic>
        <p:nvPicPr>
          <p:cNvPr id="4" name="Picture 3" descr="A group of chat bubbles with cartoon faces&#10;&#10;AI-generated content may be incorrect.">
            <a:extLst>
              <a:ext uri="{FF2B5EF4-FFF2-40B4-BE49-F238E27FC236}">
                <a16:creationId xmlns:a16="http://schemas.microsoft.com/office/drawing/2014/main" id="{5A2E2945-5231-8710-07E1-69A4E3EDF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321" y="1335463"/>
            <a:ext cx="1525683" cy="153635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FC10D63-6234-0F3E-6298-8258224FF2B7}"/>
              </a:ext>
            </a:extLst>
          </p:cNvPr>
          <p:cNvGrpSpPr/>
          <p:nvPr/>
        </p:nvGrpSpPr>
        <p:grpSpPr>
          <a:xfrm>
            <a:off x="1164781" y="3227003"/>
            <a:ext cx="12193860" cy="1295341"/>
            <a:chOff x="707582" y="3227003"/>
            <a:chExt cx="12193860" cy="12953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EA6B9E-B121-E82A-4651-DB58328254AC}"/>
                </a:ext>
              </a:extLst>
            </p:cNvPr>
            <p:cNvSpPr txBox="1"/>
            <p:nvPr/>
          </p:nvSpPr>
          <p:spPr>
            <a:xfrm>
              <a:off x="2337994" y="3582285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AI can persuade people </a:t>
              </a:r>
            </a:p>
          </p:txBody>
        </p:sp>
        <p:pic>
          <p:nvPicPr>
            <p:cNvPr id="10" name="Picture 9" descr="A diagram of information and information&#10;&#10;AI-generated content may be incorrect.">
              <a:extLst>
                <a:ext uri="{FF2B5EF4-FFF2-40B4-BE49-F238E27FC236}">
                  <a16:creationId xmlns:a16="http://schemas.microsoft.com/office/drawing/2014/main" id="{F3398DD8-1864-9A9A-914B-85860CAEB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3227003"/>
              <a:ext cx="1420459" cy="12953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D2974D-DEDE-8E06-B8BC-91591AACA063}"/>
              </a:ext>
            </a:extLst>
          </p:cNvPr>
          <p:cNvGrpSpPr/>
          <p:nvPr/>
        </p:nvGrpSpPr>
        <p:grpSpPr>
          <a:xfrm>
            <a:off x="1164781" y="5100556"/>
            <a:ext cx="12193860" cy="1364282"/>
            <a:chOff x="707582" y="5100556"/>
            <a:chExt cx="12193860" cy="1364282"/>
          </a:xfrm>
        </p:grpSpPr>
        <p:pic>
          <p:nvPicPr>
            <p:cNvPr id="12" name="Picture 11" descr="A black and yellow logo&#10;&#10;AI-generated content may be incorrect.">
              <a:extLst>
                <a:ext uri="{FF2B5EF4-FFF2-40B4-BE49-F238E27FC236}">
                  <a16:creationId xmlns:a16="http://schemas.microsoft.com/office/drawing/2014/main" id="{F2AB56D0-ED9E-7102-95DF-D4F96BB39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5100556"/>
              <a:ext cx="1420458" cy="136428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1FC37B-3C14-7A60-4331-9D34541DC9B4}"/>
                </a:ext>
              </a:extLst>
            </p:cNvPr>
            <p:cNvSpPr txBox="1"/>
            <p:nvPr/>
          </p:nvSpPr>
          <p:spPr>
            <a:xfrm>
              <a:off x="2337994" y="5395466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Loss of control of rogue AI systems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F6EA7-5389-EB6E-9113-0551A67BD24F}"/>
              </a:ext>
            </a:extLst>
          </p:cNvPr>
          <p:cNvSpPr/>
          <p:nvPr/>
        </p:nvSpPr>
        <p:spPr>
          <a:xfrm>
            <a:off x="776085" y="4739855"/>
            <a:ext cx="8898673" cy="17249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64B4C-BCCE-2247-7414-CF8D726CD765}"/>
              </a:ext>
            </a:extLst>
          </p:cNvPr>
          <p:cNvSpPr/>
          <p:nvPr/>
        </p:nvSpPr>
        <p:spPr>
          <a:xfrm>
            <a:off x="776085" y="1284507"/>
            <a:ext cx="8898673" cy="17249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18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6D0DA-B94E-C544-F8AA-22A8719A1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5D199E0-D139-59F0-E45C-9F334EF44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2" descr="University of Oxford">
            <a:extLst>
              <a:ext uri="{FF2B5EF4-FFF2-40B4-BE49-F238E27FC236}">
                <a16:creationId xmlns:a16="http://schemas.microsoft.com/office/drawing/2014/main" id="{03D4DF07-2B89-CAB4-6235-0FF979CCB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screenshot of a chat&#10;&#10;AI-generated content may be incorrect.">
            <a:extLst>
              <a:ext uri="{FF2B5EF4-FFF2-40B4-BE49-F238E27FC236}">
                <a16:creationId xmlns:a16="http://schemas.microsoft.com/office/drawing/2014/main" id="{B47358B3-932F-DA04-09F9-FAAAF1A4C7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489" y="1221771"/>
            <a:ext cx="4651716" cy="45577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748217-988E-0C43-9FF7-092E0DAB718C}"/>
              </a:ext>
            </a:extLst>
          </p:cNvPr>
          <p:cNvSpPr txBox="1"/>
          <p:nvPr/>
        </p:nvSpPr>
        <p:spPr>
          <a:xfrm>
            <a:off x="9854629" y="6395458"/>
            <a:ext cx="233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Kowal et al 2026</a:t>
            </a:r>
          </a:p>
        </p:txBody>
      </p:sp>
      <p:pic>
        <p:nvPicPr>
          <p:cNvPr id="14" name="Picture 1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5FE8F7F3-E2FC-6128-4F2C-5E75CE8A36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95" y="1221771"/>
            <a:ext cx="6481045" cy="4139914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A47E030-CD9C-1CA2-9CCA-C29382FBC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Persuasive compliance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D7F9C6-93BB-00DE-14AF-2C9DDD2EECA5}"/>
              </a:ext>
            </a:extLst>
          </p:cNvPr>
          <p:cNvSpPr txBox="1"/>
          <p:nvPr/>
        </p:nvSpPr>
        <p:spPr>
          <a:xfrm>
            <a:off x="1244698" y="5240904"/>
            <a:ext cx="5333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AI systems will persuade even on harmful topics</a:t>
            </a:r>
          </a:p>
        </p:txBody>
      </p:sp>
    </p:spTree>
    <p:extLst>
      <p:ext uri="{BB962C8B-B14F-4D97-AF65-F5344CB8AC3E}">
        <p14:creationId xmlns:p14="http://schemas.microsoft.com/office/powerpoint/2010/main" val="353178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625AD-4205-6821-E9A9-6CE46144C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C88E593-E24B-EB83-A46D-2623A79C5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2" descr="University of Oxford">
            <a:extLst>
              <a:ext uri="{FF2B5EF4-FFF2-40B4-BE49-F238E27FC236}">
                <a16:creationId xmlns:a16="http://schemas.microsoft.com/office/drawing/2014/main" id="{890D9579-03E9-FE39-8A09-559272792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B37026D-51E0-0DEC-91BC-041B7A964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Persuasive compliance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24D03D-33DF-161A-6BF5-DAF2D81D3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9123" y="1314992"/>
            <a:ext cx="6003235" cy="422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hat messages with a couple of women&#10;&#10;AI-generated content may be incorrect.">
            <a:extLst>
              <a:ext uri="{FF2B5EF4-FFF2-40B4-BE49-F238E27FC236}">
                <a16:creationId xmlns:a16="http://schemas.microsoft.com/office/drawing/2014/main" id="{E39DD73B-505F-B7DA-4464-2E9D8EEDAF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9" y="1446753"/>
            <a:ext cx="5936119" cy="354840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227A68E-6981-9767-AD92-E1F1F2D37276}"/>
              </a:ext>
            </a:extLst>
          </p:cNvPr>
          <p:cNvGrpSpPr/>
          <p:nvPr/>
        </p:nvGrpSpPr>
        <p:grpSpPr>
          <a:xfrm>
            <a:off x="6583698" y="1096984"/>
            <a:ext cx="4842307" cy="5715599"/>
            <a:chOff x="6583698" y="1096984"/>
            <a:chExt cx="4842307" cy="5715599"/>
          </a:xfrm>
        </p:grpSpPr>
        <p:pic>
          <p:nvPicPr>
            <p:cNvPr id="7" name="Picture 6" descr="A graph of red and blue dots&#10;&#10;Description automatically generated">
              <a:extLst>
                <a:ext uri="{FF2B5EF4-FFF2-40B4-BE49-F238E27FC236}">
                  <a16:creationId xmlns:a16="http://schemas.microsoft.com/office/drawing/2014/main" id="{2ABA5583-4057-5631-30B6-FE0E0C162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583698" y="1096984"/>
              <a:ext cx="4842307" cy="552930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D202C7B-63F3-7241-6760-2369B8885F7A}"/>
                </a:ext>
              </a:extLst>
            </p:cNvPr>
            <p:cNvSpPr/>
            <p:nvPr/>
          </p:nvSpPr>
          <p:spPr>
            <a:xfrm rot="18758770">
              <a:off x="10071113" y="5762465"/>
              <a:ext cx="1888200" cy="2120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8836B5-D7E6-BA94-FF9E-675656A964CE}"/>
              </a:ext>
            </a:extLst>
          </p:cNvPr>
          <p:cNvSpPr txBox="1"/>
          <p:nvPr/>
        </p:nvSpPr>
        <p:spPr>
          <a:xfrm>
            <a:off x="10144302" y="6395458"/>
            <a:ext cx="2028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Costello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0B4C10-7E81-FFA5-6898-D78900E3531E}"/>
              </a:ext>
            </a:extLst>
          </p:cNvPr>
          <p:cNvSpPr txBox="1"/>
          <p:nvPr/>
        </p:nvSpPr>
        <p:spPr>
          <a:xfrm>
            <a:off x="272750" y="5222407"/>
            <a:ext cx="654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Conversational AI can effectively debunk conspiracy theories</a:t>
            </a:r>
          </a:p>
        </p:txBody>
      </p:sp>
    </p:spTree>
    <p:extLst>
      <p:ext uri="{BB962C8B-B14F-4D97-AF65-F5344CB8AC3E}">
        <p14:creationId xmlns:p14="http://schemas.microsoft.com/office/powerpoint/2010/main" val="88748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B1FB0-3DA1-EBAA-26E3-3AF00354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22123AD-B2FB-AB85-FEDD-CED810967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3A6FB70-1074-2944-A8C6-9130876BB0A7}"/>
              </a:ext>
            </a:extLst>
          </p:cNvPr>
          <p:cNvCxnSpPr/>
          <p:nvPr/>
        </p:nvCxnSpPr>
        <p:spPr>
          <a:xfrm flipV="1">
            <a:off x="1519357" y="2852095"/>
            <a:ext cx="5276850" cy="248602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D8F4A14A-CE1D-7784-7D77-D2CE08190F81}"/>
              </a:ext>
            </a:extLst>
          </p:cNvPr>
          <p:cNvSpPr/>
          <p:nvPr/>
        </p:nvSpPr>
        <p:spPr>
          <a:xfrm>
            <a:off x="1405057" y="5515234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1E566B2-4A72-70F4-02DB-DE80E6B1F023}"/>
              </a:ext>
            </a:extLst>
          </p:cNvPr>
          <p:cNvSpPr/>
          <p:nvPr/>
        </p:nvSpPr>
        <p:spPr>
          <a:xfrm>
            <a:off x="2188193" y="5350597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C5028FC-948B-836E-B6C2-1D5E4E8AC8DD}"/>
              </a:ext>
            </a:extLst>
          </p:cNvPr>
          <p:cNvSpPr/>
          <p:nvPr/>
        </p:nvSpPr>
        <p:spPr>
          <a:xfrm>
            <a:off x="2687665" y="4855575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4067127-1096-04C8-A20D-3FED06A706EB}"/>
              </a:ext>
            </a:extLst>
          </p:cNvPr>
          <p:cNvSpPr/>
          <p:nvPr/>
        </p:nvSpPr>
        <p:spPr>
          <a:xfrm>
            <a:off x="3345098" y="3974548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4983DDA4-7ABC-1E36-0E09-F8C75AD54006}"/>
              </a:ext>
            </a:extLst>
          </p:cNvPr>
          <p:cNvSpPr/>
          <p:nvPr/>
        </p:nvSpPr>
        <p:spPr>
          <a:xfrm>
            <a:off x="3774488" y="4184612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CB4B59A-DB6D-951E-D640-7FC564532570}"/>
              </a:ext>
            </a:extLst>
          </p:cNvPr>
          <p:cNvSpPr/>
          <p:nvPr/>
        </p:nvSpPr>
        <p:spPr>
          <a:xfrm>
            <a:off x="4240587" y="4053348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57C5EAA-12B5-409B-DFCE-5668F2E15AA9}"/>
              </a:ext>
            </a:extLst>
          </p:cNvPr>
          <p:cNvSpPr/>
          <p:nvPr/>
        </p:nvSpPr>
        <p:spPr>
          <a:xfrm>
            <a:off x="4606569" y="3680256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0116091-2401-E4D5-DB1D-4E7AB5DA5388}"/>
              </a:ext>
            </a:extLst>
          </p:cNvPr>
          <p:cNvSpPr/>
          <p:nvPr/>
        </p:nvSpPr>
        <p:spPr>
          <a:xfrm>
            <a:off x="4285083" y="3285351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2E17536-6FDB-BD64-55F6-C5FB7EC1BC5A}"/>
              </a:ext>
            </a:extLst>
          </p:cNvPr>
          <p:cNvSpPr/>
          <p:nvPr/>
        </p:nvSpPr>
        <p:spPr>
          <a:xfrm>
            <a:off x="5575478" y="3068613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EBF81D9-D83E-3B37-3B3D-8CDA69673028}"/>
              </a:ext>
            </a:extLst>
          </p:cNvPr>
          <p:cNvSpPr/>
          <p:nvPr/>
        </p:nvSpPr>
        <p:spPr>
          <a:xfrm>
            <a:off x="6655627" y="2793848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EF2AE91-8D9D-216F-6E02-0485CE5F458F}"/>
              </a:ext>
            </a:extLst>
          </p:cNvPr>
          <p:cNvCxnSpPr>
            <a:cxnSpLocks/>
          </p:cNvCxnSpPr>
          <p:nvPr/>
        </p:nvCxnSpPr>
        <p:spPr>
          <a:xfrm flipV="1">
            <a:off x="1168738" y="1178823"/>
            <a:ext cx="0" cy="5122993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B089CB38-AE01-1EAD-0196-FDE744E0F068}"/>
              </a:ext>
            </a:extLst>
          </p:cNvPr>
          <p:cNvCxnSpPr>
            <a:cxnSpLocks/>
          </p:cNvCxnSpPr>
          <p:nvPr/>
        </p:nvCxnSpPr>
        <p:spPr>
          <a:xfrm flipH="1">
            <a:off x="1066276" y="2421530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806D917-DE06-258E-478D-2033C100E4DC}"/>
              </a:ext>
            </a:extLst>
          </p:cNvPr>
          <p:cNvCxnSpPr>
            <a:cxnSpLocks/>
          </p:cNvCxnSpPr>
          <p:nvPr/>
        </p:nvCxnSpPr>
        <p:spPr>
          <a:xfrm flipH="1">
            <a:off x="1068012" y="4233887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ECDE8BD-47B2-4DD3-0CAC-3AE6D686E681}"/>
              </a:ext>
            </a:extLst>
          </p:cNvPr>
          <p:cNvCxnSpPr>
            <a:cxnSpLocks/>
          </p:cNvCxnSpPr>
          <p:nvPr/>
        </p:nvCxnSpPr>
        <p:spPr>
          <a:xfrm flipH="1">
            <a:off x="1069748" y="6045349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ECCAD47C-0900-30FF-100E-53C36F6B2825}"/>
              </a:ext>
            </a:extLst>
          </p:cNvPr>
          <p:cNvCxnSpPr>
            <a:cxnSpLocks/>
          </p:cNvCxnSpPr>
          <p:nvPr/>
        </p:nvCxnSpPr>
        <p:spPr>
          <a:xfrm>
            <a:off x="1162378" y="6301816"/>
            <a:ext cx="7548047" cy="0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207E6A5-49BC-23B5-3775-4BF7F5E34EA6}"/>
              </a:ext>
            </a:extLst>
          </p:cNvPr>
          <p:cNvCxnSpPr>
            <a:cxnSpLocks/>
          </p:cNvCxnSpPr>
          <p:nvPr/>
        </p:nvCxnSpPr>
        <p:spPr>
          <a:xfrm>
            <a:off x="1708923" y="6301816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5861AED-EBEC-732A-28AE-A6CC62713AD5}"/>
              </a:ext>
            </a:extLst>
          </p:cNvPr>
          <p:cNvCxnSpPr>
            <a:cxnSpLocks/>
          </p:cNvCxnSpPr>
          <p:nvPr/>
        </p:nvCxnSpPr>
        <p:spPr>
          <a:xfrm>
            <a:off x="3120279" y="6301815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C67AA18-E38F-90F9-2D27-B896098D496F}"/>
              </a:ext>
            </a:extLst>
          </p:cNvPr>
          <p:cNvCxnSpPr>
            <a:cxnSpLocks/>
          </p:cNvCxnSpPr>
          <p:nvPr/>
        </p:nvCxnSpPr>
        <p:spPr>
          <a:xfrm>
            <a:off x="4540471" y="6301815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8F130C8-0277-E9E3-BA57-7C247E22BDA0}"/>
              </a:ext>
            </a:extLst>
          </p:cNvPr>
          <p:cNvCxnSpPr>
            <a:cxnSpLocks/>
          </p:cNvCxnSpPr>
          <p:nvPr/>
        </p:nvCxnSpPr>
        <p:spPr>
          <a:xfrm>
            <a:off x="5956245" y="6301815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7E5ADAA-C394-5A05-1FE4-151DABF4948E}"/>
              </a:ext>
            </a:extLst>
          </p:cNvPr>
          <p:cNvSpPr txBox="1"/>
          <p:nvPr/>
        </p:nvSpPr>
        <p:spPr>
          <a:xfrm>
            <a:off x="818243" y="586068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5BABE8E-5B8F-DB39-99EE-B59315573E74}"/>
              </a:ext>
            </a:extLst>
          </p:cNvPr>
          <p:cNvSpPr txBox="1"/>
          <p:nvPr/>
        </p:nvSpPr>
        <p:spPr>
          <a:xfrm>
            <a:off x="824751" y="404832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003A028-05C7-CB65-B125-FB1800866FA6}"/>
              </a:ext>
            </a:extLst>
          </p:cNvPr>
          <p:cNvSpPr txBox="1"/>
          <p:nvPr/>
        </p:nvSpPr>
        <p:spPr>
          <a:xfrm>
            <a:off x="709424" y="2235969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BA9D4618-EAD7-F881-8FE6-677531B29492}"/>
              </a:ext>
            </a:extLst>
          </p:cNvPr>
          <p:cNvCxnSpPr>
            <a:cxnSpLocks/>
          </p:cNvCxnSpPr>
          <p:nvPr/>
        </p:nvCxnSpPr>
        <p:spPr>
          <a:xfrm>
            <a:off x="7375743" y="6294503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B9A5273A-CB01-A706-1E40-6B23EBBA08F5}"/>
              </a:ext>
            </a:extLst>
          </p:cNvPr>
          <p:cNvSpPr txBox="1"/>
          <p:nvPr/>
        </p:nvSpPr>
        <p:spPr>
          <a:xfrm>
            <a:off x="1391995" y="636385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62AB0D9-58E0-64A0-0D0A-ECDA25C3BCBA}"/>
              </a:ext>
            </a:extLst>
          </p:cNvPr>
          <p:cNvSpPr txBox="1"/>
          <p:nvPr/>
        </p:nvSpPr>
        <p:spPr>
          <a:xfrm>
            <a:off x="2790027" y="636385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1947AF8-0B95-A6DF-D821-6665A6A178E2}"/>
              </a:ext>
            </a:extLst>
          </p:cNvPr>
          <p:cNvSpPr txBox="1"/>
          <p:nvPr/>
        </p:nvSpPr>
        <p:spPr>
          <a:xfrm>
            <a:off x="4230553" y="636385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019EA15-12BA-A065-6C6E-0DB3FD19B314}"/>
              </a:ext>
            </a:extLst>
          </p:cNvPr>
          <p:cNvSpPr txBox="1"/>
          <p:nvPr/>
        </p:nvSpPr>
        <p:spPr>
          <a:xfrm>
            <a:off x="5628585" y="636385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59552C4-3DA5-FA36-8F49-F41D61BF261E}"/>
              </a:ext>
            </a:extLst>
          </p:cNvPr>
          <p:cNvSpPr txBox="1"/>
          <p:nvPr/>
        </p:nvSpPr>
        <p:spPr>
          <a:xfrm>
            <a:off x="7030900" y="636385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8BFB370-0B55-E97D-CB41-D891E07B5ADB}"/>
              </a:ext>
            </a:extLst>
          </p:cNvPr>
          <p:cNvSpPr txBox="1"/>
          <p:nvPr/>
        </p:nvSpPr>
        <p:spPr>
          <a:xfrm rot="16200000">
            <a:off x="-1129705" y="3788319"/>
            <a:ext cx="3053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Percentage point increase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10BD8843-F507-FFF7-9F1F-2D8A9947ED79}"/>
              </a:ext>
            </a:extLst>
          </p:cNvPr>
          <p:cNvSpPr/>
          <p:nvPr/>
        </p:nvSpPr>
        <p:spPr>
          <a:xfrm>
            <a:off x="1602765" y="1283555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E403B43-A14A-EF5D-8F93-58E8EFD15A47}"/>
              </a:ext>
            </a:extLst>
          </p:cNvPr>
          <p:cNvSpPr/>
          <p:nvPr/>
        </p:nvSpPr>
        <p:spPr>
          <a:xfrm>
            <a:off x="1602765" y="1576545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0E2ED61-9756-11CB-0F98-8AC8725F71F1}"/>
              </a:ext>
            </a:extLst>
          </p:cNvPr>
          <p:cNvSpPr txBox="1"/>
          <p:nvPr/>
        </p:nvSpPr>
        <p:spPr>
          <a:xfrm>
            <a:off x="1797517" y="1223682"/>
            <a:ext cx="2502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Qwen1.5 models (chat-tuned)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3398FF5-6746-11B7-CF8E-32113308D943}"/>
              </a:ext>
            </a:extLst>
          </p:cNvPr>
          <p:cNvSpPr txBox="1"/>
          <p:nvPr/>
        </p:nvSpPr>
        <p:spPr>
          <a:xfrm>
            <a:off x="1804861" y="1506455"/>
            <a:ext cx="2531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Llama3.1 models (chat-tuned)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BDDBED5-2C41-9601-C24E-B323CED95F82}"/>
              </a:ext>
            </a:extLst>
          </p:cNvPr>
          <p:cNvSpPr/>
          <p:nvPr/>
        </p:nvSpPr>
        <p:spPr>
          <a:xfrm>
            <a:off x="6598499" y="2987437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13DA7190-B28E-E363-136E-C01C38715D8D}"/>
              </a:ext>
            </a:extLst>
          </p:cNvPr>
          <p:cNvSpPr/>
          <p:nvPr/>
        </p:nvSpPr>
        <p:spPr>
          <a:xfrm>
            <a:off x="4193848" y="3786056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135" name="5-point Star 134">
            <a:extLst>
              <a:ext uri="{FF2B5EF4-FFF2-40B4-BE49-F238E27FC236}">
                <a16:creationId xmlns:a16="http://schemas.microsoft.com/office/drawing/2014/main" id="{BF04277B-6E6C-A86F-42F0-54D11B5D479A}"/>
              </a:ext>
            </a:extLst>
          </p:cNvPr>
          <p:cNvSpPr/>
          <p:nvPr/>
        </p:nvSpPr>
        <p:spPr>
          <a:xfrm>
            <a:off x="4173167" y="2372165"/>
            <a:ext cx="320080" cy="325885"/>
          </a:xfrm>
          <a:prstGeom prst="star5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49DCA5E-9199-4543-FE93-943EF40A5EA6}"/>
              </a:ext>
            </a:extLst>
          </p:cNvPr>
          <p:cNvSpPr txBox="1"/>
          <p:nvPr/>
        </p:nvSpPr>
        <p:spPr>
          <a:xfrm>
            <a:off x="2820478" y="2283445"/>
            <a:ext cx="1420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5"/>
                </a:solidFill>
              </a:rPr>
              <a:t>fine-tuned for persuasion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617529B-CF9D-8B9F-5BB9-B6E3AD311151}"/>
              </a:ext>
            </a:extLst>
          </p:cNvPr>
          <p:cNvGrpSpPr/>
          <p:nvPr/>
        </p:nvGrpSpPr>
        <p:grpSpPr>
          <a:xfrm>
            <a:off x="5682624" y="4263413"/>
            <a:ext cx="4777531" cy="1553204"/>
            <a:chOff x="7020768" y="3854057"/>
            <a:chExt cx="4071794" cy="1196439"/>
          </a:xfrm>
        </p:grpSpPr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C76E1201-A8C2-AA4C-6D5E-A90D2724DAA0}"/>
                </a:ext>
              </a:extLst>
            </p:cNvPr>
            <p:cNvSpPr/>
            <p:nvPr/>
          </p:nvSpPr>
          <p:spPr>
            <a:xfrm>
              <a:off x="7071761" y="3860722"/>
              <a:ext cx="1219198" cy="118977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6014F474-4A62-A580-B31B-D17F1DE68313}"/>
                </a:ext>
              </a:extLst>
            </p:cNvPr>
            <p:cNvSpPr/>
            <p:nvPr/>
          </p:nvSpPr>
          <p:spPr>
            <a:xfrm>
              <a:off x="8436232" y="3860722"/>
              <a:ext cx="1219198" cy="118977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79645AF-515F-8118-F18D-1BE8E30BF653}"/>
                </a:ext>
              </a:extLst>
            </p:cNvPr>
            <p:cNvSpPr txBox="1"/>
            <p:nvPr/>
          </p:nvSpPr>
          <p:spPr>
            <a:xfrm>
              <a:off x="7020768" y="3854057"/>
              <a:ext cx="1342852" cy="568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UK withdraw military support for Ukraine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13CC3CA-E04B-4FAE-E64B-C03130E6AD09}"/>
                </a:ext>
              </a:extLst>
            </p:cNvPr>
            <p:cNvCxnSpPr>
              <a:cxnSpLocks/>
            </p:cNvCxnSpPr>
            <p:nvPr/>
          </p:nvCxnSpPr>
          <p:spPr>
            <a:xfrm>
              <a:off x="7190712" y="4668163"/>
              <a:ext cx="98129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674B64FD-C6C4-0C56-9475-845B352CCFEC}"/>
                </a:ext>
              </a:extLst>
            </p:cNvPr>
            <p:cNvSpPr/>
            <p:nvPr/>
          </p:nvSpPr>
          <p:spPr>
            <a:xfrm>
              <a:off x="7424375" y="4598685"/>
              <a:ext cx="139219" cy="13895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7" name="Graphic 146" descr="Male profile outline">
              <a:extLst>
                <a:ext uri="{FF2B5EF4-FFF2-40B4-BE49-F238E27FC236}">
                  <a16:creationId xmlns:a16="http://schemas.microsoft.com/office/drawing/2014/main" id="{9A4D0A2D-0EED-EA24-100D-CF235D738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27389" y="3936727"/>
              <a:ext cx="286406" cy="286406"/>
            </a:xfrm>
            <a:prstGeom prst="rect">
              <a:avLst/>
            </a:prstGeom>
          </p:spPr>
        </p:pic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E4F28A86-CF41-5BF2-6913-210963C408F4}"/>
                </a:ext>
              </a:extLst>
            </p:cNvPr>
            <p:cNvGrpSpPr/>
            <p:nvPr/>
          </p:nvGrpSpPr>
          <p:grpSpPr>
            <a:xfrm>
              <a:off x="8863677" y="3963073"/>
              <a:ext cx="614597" cy="221014"/>
              <a:chOff x="8863677" y="3963073"/>
              <a:chExt cx="614597" cy="221014"/>
            </a:xfrm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44ACD7CB-9C78-F3AC-0809-185EC1603C1B}"/>
                  </a:ext>
                </a:extLst>
              </p:cNvPr>
              <p:cNvSpPr/>
              <p:nvPr/>
            </p:nvSpPr>
            <p:spPr>
              <a:xfrm>
                <a:off x="8863677" y="3963073"/>
                <a:ext cx="614597" cy="22101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00FE8828-14B1-B19B-AA81-3D62888863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22780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4C27CA74-5686-127C-1ED5-1F6CA473D3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7998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36107830-AFBC-0AA4-4A1C-000366895D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13713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4E431BA5-D446-69F7-961B-7C135AD4A14B}"/>
                </a:ext>
              </a:extLst>
            </p:cNvPr>
            <p:cNvGrpSpPr/>
            <p:nvPr/>
          </p:nvGrpSpPr>
          <p:grpSpPr>
            <a:xfrm>
              <a:off x="8543421" y="4319112"/>
              <a:ext cx="614597" cy="221014"/>
              <a:chOff x="8863677" y="3963073"/>
              <a:chExt cx="614597" cy="221014"/>
            </a:xfrm>
          </p:grpSpPr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C847F76-B7F8-AD42-182B-049FFB6D9FED}"/>
                  </a:ext>
                </a:extLst>
              </p:cNvPr>
              <p:cNvSpPr/>
              <p:nvPr/>
            </p:nvSpPr>
            <p:spPr>
              <a:xfrm>
                <a:off x="8863677" y="3963073"/>
                <a:ext cx="614597" cy="22101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225E0EE4-447F-8BDD-13CD-72CA74F12E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22780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B890707A-DD19-D44F-9ADF-44036A44DA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7998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AE24B468-CD5B-3F0B-7D10-0B7EE5C909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13713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0" name="Picture 4" descr="Ai Symbol Vector Art, Icons, and Graphics for Free Download">
              <a:extLst>
                <a:ext uri="{FF2B5EF4-FFF2-40B4-BE49-F238E27FC236}">
                  <a16:creationId xmlns:a16="http://schemas.microsoft.com/office/drawing/2014/main" id="{3777FDEA-398A-969E-C2E7-BE1CB553B9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358" b="96418" l="8393" r="90612">
                          <a14:foregroundMark x1="8393" y1="36866" x2="9815" y2="39552"/>
                          <a14:foregroundMark x1="41821" y1="8806" x2="44381" y2="8507"/>
                          <a14:foregroundMark x1="40967" y1="55522" x2="40967" y2="55522"/>
                          <a14:foregroundMark x1="37127" y1="44179" x2="36558" y2="41493"/>
                          <a14:foregroundMark x1="44097" y1="51791" x2="44666" y2="53433"/>
                          <a14:foregroundMark x1="33286" y1="90299" x2="34708" y2="90597"/>
                          <a14:foregroundMark x1="51209" y1="93881" x2="51778" y2="92388"/>
                          <a14:foregroundMark x1="52916" y1="96716" x2="54054" y2="95224"/>
                          <a14:foregroundMark x1="90612" y1="67463" x2="90612" y2="65970"/>
                          <a14:backgroundMark x1="38834" y1="59552" x2="40825" y2="55522"/>
                          <a14:backgroundMark x1="40541" y1="51194" x2="42105" y2="49701"/>
                          <a14:backgroundMark x1="41252" y1="53134" x2="44097" y2="482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180498" y="4184087"/>
              <a:ext cx="489873" cy="466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1" name="Graphic 150" descr="Male profile outline">
              <a:extLst>
                <a:ext uri="{FF2B5EF4-FFF2-40B4-BE49-F238E27FC236}">
                  <a16:creationId xmlns:a16="http://schemas.microsoft.com/office/drawing/2014/main" id="{62DF4F4C-BD72-3232-A8D2-51933655F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36911" y="4668359"/>
              <a:ext cx="286406" cy="286406"/>
            </a:xfrm>
            <a:prstGeom prst="rect">
              <a:avLst/>
            </a:prstGeom>
          </p:spPr>
        </p:pic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5C08172-9C82-47B4-DC1A-6B4D633EEF53}"/>
                </a:ext>
              </a:extLst>
            </p:cNvPr>
            <p:cNvGrpSpPr/>
            <p:nvPr/>
          </p:nvGrpSpPr>
          <p:grpSpPr>
            <a:xfrm>
              <a:off x="8873199" y="4694705"/>
              <a:ext cx="614597" cy="221014"/>
              <a:chOff x="8863677" y="3963073"/>
              <a:chExt cx="614597" cy="221014"/>
            </a:xfrm>
          </p:grpSpPr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8F9E11AE-1FC4-CD01-6F66-5BD6F22888CE}"/>
                  </a:ext>
                </a:extLst>
              </p:cNvPr>
              <p:cNvSpPr/>
              <p:nvPr/>
            </p:nvSpPr>
            <p:spPr>
              <a:xfrm>
                <a:off x="8863677" y="3963073"/>
                <a:ext cx="614597" cy="22101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CE7799F7-F6C7-6D25-0795-CC5CE87CF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22780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AC4D2538-3CAD-4ACF-F2F1-8767A3CD6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07998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F977A93-63AD-B426-8427-1997DA4558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6038" y="4137135"/>
                <a:ext cx="489873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C9F913F-1149-833E-B0B7-61117C79B64E}"/>
                </a:ext>
              </a:extLst>
            </p:cNvPr>
            <p:cNvSpPr txBox="1"/>
            <p:nvPr/>
          </p:nvSpPr>
          <p:spPr>
            <a:xfrm>
              <a:off x="7302730" y="4755322"/>
              <a:ext cx="404671" cy="213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C000"/>
                  </a:solidFill>
                </a:rPr>
                <a:t>30%</a:t>
              </a:r>
            </a:p>
          </p:txBody>
        </p:sp>
        <p:sp>
          <p:nvSpPr>
            <p:cNvPr id="154" name="Rounded Rectangle 153">
              <a:extLst>
                <a:ext uri="{FF2B5EF4-FFF2-40B4-BE49-F238E27FC236}">
                  <a16:creationId xmlns:a16="http://schemas.microsoft.com/office/drawing/2014/main" id="{D5EE914E-2C37-7EF8-EF5F-3282F6C6D650}"/>
                </a:ext>
              </a:extLst>
            </p:cNvPr>
            <p:cNvSpPr/>
            <p:nvPr/>
          </p:nvSpPr>
          <p:spPr>
            <a:xfrm>
              <a:off x="9800703" y="3860722"/>
              <a:ext cx="1219198" cy="118977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73C7EFB-6975-79B8-AB26-74591B461D54}"/>
                </a:ext>
              </a:extLst>
            </p:cNvPr>
            <p:cNvSpPr txBox="1"/>
            <p:nvPr/>
          </p:nvSpPr>
          <p:spPr>
            <a:xfrm>
              <a:off x="9749710" y="3854057"/>
              <a:ext cx="1342852" cy="568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UK withdraw military support for Ukraine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AB78C7F9-BB0F-FA54-371C-4B031117FC49}"/>
                </a:ext>
              </a:extLst>
            </p:cNvPr>
            <p:cNvCxnSpPr>
              <a:cxnSpLocks/>
            </p:cNvCxnSpPr>
            <p:nvPr/>
          </p:nvCxnSpPr>
          <p:spPr>
            <a:xfrm>
              <a:off x="9919654" y="4668163"/>
              <a:ext cx="98129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B451CAEC-931D-C9AA-B619-75A6E60450F6}"/>
                </a:ext>
              </a:extLst>
            </p:cNvPr>
            <p:cNvSpPr/>
            <p:nvPr/>
          </p:nvSpPr>
          <p:spPr>
            <a:xfrm>
              <a:off x="10356517" y="4598685"/>
              <a:ext cx="139219" cy="13895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BE6346D-EC1C-F633-6D48-AF2071C49474}"/>
                </a:ext>
              </a:extLst>
            </p:cNvPr>
            <p:cNvSpPr txBox="1"/>
            <p:nvPr/>
          </p:nvSpPr>
          <p:spPr>
            <a:xfrm>
              <a:off x="10245696" y="4755322"/>
              <a:ext cx="404671" cy="213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C000"/>
                  </a:solidFill>
                </a:rPr>
                <a:t>50%</a:t>
              </a:r>
            </a:p>
          </p:txBody>
        </p:sp>
      </p:grpSp>
      <p:pic>
        <p:nvPicPr>
          <p:cNvPr id="173" name="Picture 2" descr="University of Oxford">
            <a:extLst>
              <a:ext uri="{FF2B5EF4-FFF2-40B4-BE49-F238E27FC236}">
                <a16:creationId xmlns:a16="http://schemas.microsoft.com/office/drawing/2014/main" id="{1B528CBF-53D0-E34D-1FCF-5328EEA09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3E1E7AE-B257-8E60-0930-33374B51F3DD}"/>
              </a:ext>
            </a:extLst>
          </p:cNvPr>
          <p:cNvGrpSpPr/>
          <p:nvPr/>
        </p:nvGrpSpPr>
        <p:grpSpPr>
          <a:xfrm>
            <a:off x="4389494" y="1220914"/>
            <a:ext cx="6400370" cy="2436540"/>
            <a:chOff x="5727637" y="1220914"/>
            <a:chExt cx="6400370" cy="2436540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0DCD644A-1E9B-263D-6B4B-5E49DADDF90E}"/>
                </a:ext>
              </a:extLst>
            </p:cNvPr>
            <p:cNvGrpSpPr/>
            <p:nvPr/>
          </p:nvGrpSpPr>
          <p:grpSpPr>
            <a:xfrm>
              <a:off x="5944712" y="1969281"/>
              <a:ext cx="3807046" cy="1688173"/>
              <a:chOff x="5944712" y="1203161"/>
              <a:chExt cx="3807046" cy="1688173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6D37DBB9-0B7C-146E-05D8-CF6BA395B9BF}"/>
                  </a:ext>
                </a:extLst>
              </p:cNvPr>
              <p:cNvSpPr/>
              <p:nvPr/>
            </p:nvSpPr>
            <p:spPr>
              <a:xfrm>
                <a:off x="6198343" y="2681270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Q</a:t>
                </a: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05E8E462-CD94-09CE-6E6C-98AB5934EBFB}"/>
                  </a:ext>
                </a:extLst>
              </p:cNvPr>
              <p:cNvSpPr/>
              <p:nvPr/>
            </p:nvSpPr>
            <p:spPr>
              <a:xfrm>
                <a:off x="5944712" y="2332528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Q</a:t>
                </a:r>
              </a:p>
            </p:txBody>
          </p: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EDA8EF9E-604B-7F84-BD49-CA678284B90E}"/>
                  </a:ext>
                </a:extLst>
              </p:cNvPr>
              <p:cNvCxnSpPr/>
              <p:nvPr/>
            </p:nvCxnSpPr>
            <p:spPr>
              <a:xfrm flipV="1">
                <a:off x="6043566" y="2085975"/>
                <a:ext cx="3612978" cy="301120"/>
              </a:xfrm>
              <a:prstGeom prst="line">
                <a:avLst/>
              </a:prstGeom>
              <a:solidFill>
                <a:srgbClr val="FF0000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FF08DED6-FCBE-2304-AD61-09B3C17B266C}"/>
                  </a:ext>
                </a:extLst>
              </p:cNvPr>
              <p:cNvSpPr/>
              <p:nvPr/>
            </p:nvSpPr>
            <p:spPr>
              <a:xfrm>
                <a:off x="8060420" y="2270395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6790F5B6-0C6B-1315-F2FB-A77FC68B9077}"/>
                  </a:ext>
                </a:extLst>
              </p:cNvPr>
              <p:cNvSpPr/>
              <p:nvPr/>
            </p:nvSpPr>
            <p:spPr>
              <a:xfrm>
                <a:off x="6378252" y="2436673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94375876-37CE-CF16-B4BD-620E970033FC}"/>
                  </a:ext>
                </a:extLst>
              </p:cNvPr>
              <p:cNvSpPr/>
              <p:nvPr/>
            </p:nvSpPr>
            <p:spPr>
              <a:xfrm>
                <a:off x="8060420" y="2056735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7C407F9-0F77-F9AE-F895-77BBDDA9271D}"/>
                  </a:ext>
                </a:extLst>
              </p:cNvPr>
              <p:cNvSpPr/>
              <p:nvPr/>
            </p:nvSpPr>
            <p:spPr>
              <a:xfrm>
                <a:off x="8021453" y="1203161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24C6E3D-2946-BE9C-673A-03AD3F85A5DB}"/>
                  </a:ext>
                </a:extLst>
              </p:cNvPr>
              <p:cNvSpPr/>
              <p:nvPr/>
            </p:nvSpPr>
            <p:spPr>
              <a:xfrm>
                <a:off x="9068230" y="1297899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8CB5BB41-ADCE-3909-4A36-724053DAACD9}"/>
                  </a:ext>
                </a:extLst>
              </p:cNvPr>
              <p:cNvSpPr/>
              <p:nvPr/>
            </p:nvSpPr>
            <p:spPr>
              <a:xfrm>
                <a:off x="9068230" y="1673903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</a:t>
                </a: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19FC053-291F-0FD2-4871-5F18D8DB9798}"/>
                  </a:ext>
                </a:extLst>
              </p:cNvPr>
              <p:cNvSpPr/>
              <p:nvPr/>
            </p:nvSpPr>
            <p:spPr>
              <a:xfrm>
                <a:off x="9554050" y="2197461"/>
                <a:ext cx="197708" cy="21006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X</a:t>
                </a:r>
              </a:p>
            </p:txBody>
          </p:sp>
        </p:grp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65E040C-2789-FB50-05CD-CB471AB85A4C}"/>
                </a:ext>
              </a:extLst>
            </p:cNvPr>
            <p:cNvSpPr/>
            <p:nvPr/>
          </p:nvSpPr>
          <p:spPr>
            <a:xfrm>
              <a:off x="5727637" y="1280787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447331A8-0C4B-9DFA-72D3-3BB376B12BC5}"/>
                </a:ext>
              </a:extLst>
            </p:cNvPr>
            <p:cNvSpPr/>
            <p:nvPr/>
          </p:nvSpPr>
          <p:spPr>
            <a:xfrm>
              <a:off x="5727637" y="1573777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X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B736B57-5EA2-6D51-0D2E-8C8F9907D05C}"/>
                </a:ext>
              </a:extLst>
            </p:cNvPr>
            <p:cNvSpPr txBox="1"/>
            <p:nvPr/>
          </p:nvSpPr>
          <p:spPr>
            <a:xfrm>
              <a:off x="5922389" y="1220914"/>
              <a:ext cx="3281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OpenAI models (developer post-trained)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39B6FE9-2CEA-3206-64B9-B6810C772FC6}"/>
                </a:ext>
              </a:extLst>
            </p:cNvPr>
            <p:cNvSpPr txBox="1"/>
            <p:nvPr/>
          </p:nvSpPr>
          <p:spPr>
            <a:xfrm>
              <a:off x="5929733" y="1503687"/>
              <a:ext cx="3011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X-AI models (developer post-trained)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E95C9344-4175-37BD-190A-6E9A27782FE9}"/>
                </a:ext>
              </a:extLst>
            </p:cNvPr>
            <p:cNvSpPr txBox="1"/>
            <p:nvPr/>
          </p:nvSpPr>
          <p:spPr>
            <a:xfrm>
              <a:off x="9902687" y="1678807"/>
              <a:ext cx="22253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12-16% pp increase from frontier models</a:t>
              </a: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09A5F275-566D-5F39-FEF5-E0CDA67F1D79}"/>
              </a:ext>
            </a:extLst>
          </p:cNvPr>
          <p:cNvSpPr txBox="1"/>
          <p:nvPr/>
        </p:nvSpPr>
        <p:spPr>
          <a:xfrm>
            <a:off x="2226956" y="5830151"/>
            <a:ext cx="2479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model scale (FLOPS)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EAA0322-F520-F896-DE50-6E17AE385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persuasion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59DDF-C5FF-F2A1-AD89-F258E9130747}"/>
              </a:ext>
            </a:extLst>
          </p:cNvPr>
          <p:cNvSpPr txBox="1"/>
          <p:nvPr/>
        </p:nvSpPr>
        <p:spPr>
          <a:xfrm>
            <a:off x="9516964" y="6395458"/>
            <a:ext cx="2515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Hackenburg 2025</a:t>
            </a:r>
          </a:p>
        </p:txBody>
      </p:sp>
    </p:spTree>
    <p:extLst>
      <p:ext uri="{BB962C8B-B14F-4D97-AF65-F5344CB8AC3E}">
        <p14:creationId xmlns:p14="http://schemas.microsoft.com/office/powerpoint/2010/main" val="270939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022E-16 L -0.00013 -0.23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4" grpId="1" animBg="1"/>
      <p:bldP spid="135" grpId="0" animBg="1"/>
      <p:bldP spid="1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2A3D3-01DA-9A79-8B0D-BDD5028C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4D7FFC1-7352-9E8B-89D3-CCD943DEF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2" descr="University of Oxford">
            <a:extLst>
              <a:ext uri="{FF2B5EF4-FFF2-40B4-BE49-F238E27FC236}">
                <a16:creationId xmlns:a16="http://schemas.microsoft.com/office/drawing/2014/main" id="{6C830F7C-1E71-77B4-3811-5BCA77AD2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8C8531-35A3-4A57-892E-2B2A713FFE89}"/>
              </a:ext>
            </a:extLst>
          </p:cNvPr>
          <p:cNvSpPr txBox="1"/>
          <p:nvPr/>
        </p:nvSpPr>
        <p:spPr>
          <a:xfrm>
            <a:off x="8911990" y="6395458"/>
            <a:ext cx="3360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See Summerfield 2025b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CF04C48-5509-5B1C-58C6-AD0FB8FE4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Meta-analysis of persuasive capability</a:t>
            </a:r>
          </a:p>
        </p:txBody>
      </p:sp>
      <p:pic>
        <p:nvPicPr>
          <p:cNvPr id="7" name="Picture 6" descr="A graph of a group of people&#10;&#10;AI-generated content may be incorrect.">
            <a:extLst>
              <a:ext uri="{FF2B5EF4-FFF2-40B4-BE49-F238E27FC236}">
                <a16:creationId xmlns:a16="http://schemas.microsoft.com/office/drawing/2014/main" id="{CB15DF10-6327-CAF2-FEA9-2BB788CCE2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503" y="1850154"/>
            <a:ext cx="4173601" cy="3879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470C9B-C11E-1B37-9318-FDA49D818577}"/>
              </a:ext>
            </a:extLst>
          </p:cNvPr>
          <p:cNvSpPr txBox="1"/>
          <p:nvPr/>
        </p:nvSpPr>
        <p:spPr>
          <a:xfrm>
            <a:off x="8831465" y="1587813"/>
            <a:ext cx="33605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No evidence that personalization increases persuasiveness</a:t>
            </a:r>
          </a:p>
          <a:p>
            <a:endParaRPr lang="en-US" sz="2800"/>
          </a:p>
        </p:txBody>
      </p:sp>
      <p:pic>
        <p:nvPicPr>
          <p:cNvPr id="8" name="Picture 7" descr="A graph of a group of people&#10;&#10;AI-generated content may be incorrect.">
            <a:extLst>
              <a:ext uri="{FF2B5EF4-FFF2-40B4-BE49-F238E27FC236}">
                <a16:creationId xmlns:a16="http://schemas.microsoft.com/office/drawing/2014/main" id="{D564B54F-64AD-BA4A-F32B-4F5E24F439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523" y="5820472"/>
            <a:ext cx="8893805" cy="262341"/>
          </a:xfrm>
          <a:prstGeom prst="rect">
            <a:avLst/>
          </a:prstGeom>
        </p:spPr>
      </p:pic>
      <p:pic>
        <p:nvPicPr>
          <p:cNvPr id="9" name="Picture 8" descr="A graph of a group of people&#10;&#10;AI-generated content may be incorrect.">
            <a:extLst>
              <a:ext uri="{FF2B5EF4-FFF2-40B4-BE49-F238E27FC236}">
                <a16:creationId xmlns:a16="http://schemas.microsoft.com/office/drawing/2014/main" id="{111F5C47-4E08-4682-858A-2DE77E9E38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3104" y="1850154"/>
            <a:ext cx="2095018" cy="3879314"/>
          </a:xfrm>
          <a:prstGeom prst="rect">
            <a:avLst/>
          </a:prstGeom>
        </p:spPr>
      </p:pic>
      <p:pic>
        <p:nvPicPr>
          <p:cNvPr id="10" name="Picture 9" descr="A graph of a group of people&#10;&#10;AI-generated content may be incorrect.">
            <a:extLst>
              <a:ext uri="{FF2B5EF4-FFF2-40B4-BE49-F238E27FC236}">
                <a16:creationId xmlns:a16="http://schemas.microsoft.com/office/drawing/2014/main" id="{71899825-BFE7-64D6-4CA7-6811CAEA24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28123" y="1898650"/>
            <a:ext cx="2095018" cy="38308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561914-3206-B79B-59BC-72A129AD7080}"/>
              </a:ext>
            </a:extLst>
          </p:cNvPr>
          <p:cNvSpPr txBox="1"/>
          <p:nvPr/>
        </p:nvSpPr>
        <p:spPr>
          <a:xfrm>
            <a:off x="8831465" y="3238533"/>
            <a:ext cx="3090875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/>
          </a:p>
          <a:p>
            <a:r>
              <a:rPr lang="en-US" sz="2800"/>
              <a:t>Limited evidence that AI out-persuades humans (circa 2025)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BAC46-75B4-1678-D939-F3A8E7EEDDF2}"/>
              </a:ext>
            </a:extLst>
          </p:cNvPr>
          <p:cNvSpPr txBox="1"/>
          <p:nvPr/>
        </p:nvSpPr>
        <p:spPr>
          <a:xfrm>
            <a:off x="4668233" y="1529318"/>
            <a:ext cx="1608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LLM vs human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196D52-1E3E-542B-EA8A-077579B21A68}"/>
              </a:ext>
            </a:extLst>
          </p:cNvPr>
          <p:cNvSpPr txBox="1"/>
          <p:nvPr/>
        </p:nvSpPr>
        <p:spPr>
          <a:xfrm>
            <a:off x="2704702" y="1529318"/>
            <a:ext cx="161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LLM vs control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83FF87-60F9-865E-2B7D-5E767D269E36}"/>
              </a:ext>
            </a:extLst>
          </p:cNvPr>
          <p:cNvSpPr txBox="1"/>
          <p:nvPr/>
        </p:nvSpPr>
        <p:spPr>
          <a:xfrm>
            <a:off x="6423655" y="1529318"/>
            <a:ext cx="2359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Effect personalisation</a:t>
            </a:r>
          </a:p>
        </p:txBody>
      </p:sp>
    </p:spTree>
    <p:extLst>
      <p:ext uri="{BB962C8B-B14F-4D97-AF65-F5344CB8AC3E}">
        <p14:creationId xmlns:p14="http://schemas.microsoft.com/office/powerpoint/2010/main" val="168874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2C6BB-AFE7-699B-D039-D2D2AB77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B9BED6-AC1A-117B-2320-2F6570B421A2}"/>
              </a:ext>
            </a:extLst>
          </p:cNvPr>
          <p:cNvSpPr/>
          <p:nvPr/>
        </p:nvSpPr>
        <p:spPr>
          <a:xfrm>
            <a:off x="777853" y="1468877"/>
            <a:ext cx="457200" cy="4474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53281F-6337-704F-FD90-FF4045E4A7D0}"/>
              </a:ext>
            </a:extLst>
          </p:cNvPr>
          <p:cNvSpPr/>
          <p:nvPr/>
        </p:nvSpPr>
        <p:spPr>
          <a:xfrm>
            <a:off x="533700" y="5637125"/>
            <a:ext cx="10634133" cy="8901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art of information and information&#10;&#10;AI-generated content may be incorrect.">
            <a:extLst>
              <a:ext uri="{FF2B5EF4-FFF2-40B4-BE49-F238E27FC236}">
                <a16:creationId xmlns:a16="http://schemas.microsoft.com/office/drawing/2014/main" id="{4719C331-F344-773D-3046-92FC5F954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00" y="1363737"/>
            <a:ext cx="4711700" cy="4826000"/>
          </a:xfrm>
          <a:prstGeom prst="rect">
            <a:avLst/>
          </a:prstGeom>
        </p:spPr>
      </p:pic>
      <p:pic>
        <p:nvPicPr>
          <p:cNvPr id="5" name="Picture 4" descr="A graph of a diagram&#10;&#10;AI-generated content may be incorrect.">
            <a:extLst>
              <a:ext uri="{FF2B5EF4-FFF2-40B4-BE49-F238E27FC236}">
                <a16:creationId xmlns:a16="http://schemas.microsoft.com/office/drawing/2014/main" id="{AFD3A577-0A26-DB28-064D-848ECB5C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07" y="1468877"/>
            <a:ext cx="4851400" cy="4711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5095F9-1A61-AD43-BD4B-FCB52B1AC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34" y="1514456"/>
            <a:ext cx="4976409" cy="4976409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BD63D264-95AE-E576-ED15-E0F6F5392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13" name="Picture 2" descr="University of Oxford">
            <a:extLst>
              <a:ext uri="{FF2B5EF4-FFF2-40B4-BE49-F238E27FC236}">
                <a16:creationId xmlns:a16="http://schemas.microsoft.com/office/drawing/2014/main" id="{3F46D03E-4957-380A-7319-324450BA9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014FE321-314F-62EE-096C-968E76C64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Rhetorical strategy</a:t>
            </a:r>
          </a:p>
        </p:txBody>
      </p:sp>
    </p:spTree>
    <p:extLst>
      <p:ext uri="{BB962C8B-B14F-4D97-AF65-F5344CB8AC3E}">
        <p14:creationId xmlns:p14="http://schemas.microsoft.com/office/powerpoint/2010/main" val="151937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CB44-C6EC-63C3-CBB1-23424F462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F4252B8-249B-9F76-9D16-D5B28C78D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532BE-996D-C934-48E4-8880A06354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ABCE994-B65C-130B-1129-ECC5C32C1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Superhuman persuasion</a:t>
            </a:r>
          </a:p>
        </p:txBody>
      </p:sp>
      <p:pic>
        <p:nvPicPr>
          <p:cNvPr id="7" name="Picture 6" descr="A graph with black and white lines&#10;&#10;AI-generated content may be incorrect.">
            <a:extLst>
              <a:ext uri="{FF2B5EF4-FFF2-40B4-BE49-F238E27FC236}">
                <a16:creationId xmlns:a16="http://schemas.microsoft.com/office/drawing/2014/main" id="{51FFBA32-84DF-E377-3931-FE46178AD7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7" y="1356685"/>
            <a:ext cx="7772400" cy="31698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B7004E-023A-AC13-A93F-968F9644D179}"/>
              </a:ext>
            </a:extLst>
          </p:cNvPr>
          <p:cNvSpPr/>
          <p:nvPr/>
        </p:nvSpPr>
        <p:spPr>
          <a:xfrm>
            <a:off x="2254102" y="2424223"/>
            <a:ext cx="552893" cy="7230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23C59-DF63-47B9-D8B5-BB145A0B6654}"/>
              </a:ext>
            </a:extLst>
          </p:cNvPr>
          <p:cNvSpPr/>
          <p:nvPr/>
        </p:nvSpPr>
        <p:spPr>
          <a:xfrm>
            <a:off x="3384697" y="2424223"/>
            <a:ext cx="552893" cy="7230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D1F177-8728-C19F-8C79-656A6D4F87B2}"/>
              </a:ext>
            </a:extLst>
          </p:cNvPr>
          <p:cNvSpPr/>
          <p:nvPr/>
        </p:nvSpPr>
        <p:spPr>
          <a:xfrm>
            <a:off x="4398336" y="2363974"/>
            <a:ext cx="552893" cy="7230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A86670-CBF9-BAB1-C054-4521563E8331}"/>
              </a:ext>
            </a:extLst>
          </p:cNvPr>
          <p:cNvSpPr/>
          <p:nvPr/>
        </p:nvSpPr>
        <p:spPr>
          <a:xfrm>
            <a:off x="5454507" y="1630327"/>
            <a:ext cx="552893" cy="12085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329BB6-007A-7FC6-4B6E-37B31474CA91}"/>
              </a:ext>
            </a:extLst>
          </p:cNvPr>
          <p:cNvSpPr/>
          <p:nvPr/>
        </p:nvSpPr>
        <p:spPr>
          <a:xfrm>
            <a:off x="6407890" y="1265274"/>
            <a:ext cx="1417673" cy="11199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7E6364-5A0A-A6F7-254F-7488E87C56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396" y="1246909"/>
            <a:ext cx="3753479" cy="31698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58391E-0D8F-C09C-4A4C-AD197DECD93D}"/>
              </a:ext>
            </a:extLst>
          </p:cNvPr>
          <p:cNvSpPr txBox="1"/>
          <p:nvPr/>
        </p:nvSpPr>
        <p:spPr>
          <a:xfrm>
            <a:off x="389859" y="4961031"/>
            <a:ext cx="976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AI systems are capable of superhuman persuasion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B89143-23BB-9F38-FF3B-1ECD5BBEA753}"/>
              </a:ext>
            </a:extLst>
          </p:cNvPr>
          <p:cNvSpPr txBox="1"/>
          <p:nvPr/>
        </p:nvSpPr>
        <p:spPr>
          <a:xfrm>
            <a:off x="389859" y="5657167"/>
            <a:ext cx="95214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AI systems persuade people to donate 3x more to </a:t>
            </a:r>
            <a:r>
              <a:rPr lang="en-US" sz="3200" i="1" dirty="0"/>
              <a:t>Save the Children</a:t>
            </a:r>
            <a:r>
              <a:rPr lang="en-US" sz="3200" dirty="0"/>
              <a:t> than professional canvassers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D4264F-D8CF-93C8-3C67-8037FDFE80F1}"/>
              </a:ext>
            </a:extLst>
          </p:cNvPr>
          <p:cNvSpPr txBox="1"/>
          <p:nvPr/>
        </p:nvSpPr>
        <p:spPr>
          <a:xfrm>
            <a:off x="9516964" y="6395458"/>
            <a:ext cx="2679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Hackenburg 2026a</a:t>
            </a:r>
          </a:p>
        </p:txBody>
      </p:sp>
    </p:spTree>
    <p:extLst>
      <p:ext uri="{BB962C8B-B14F-4D97-AF65-F5344CB8AC3E}">
        <p14:creationId xmlns:p14="http://schemas.microsoft.com/office/powerpoint/2010/main" val="309093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  <p:bldP spid="14" grpId="0" animBg="1"/>
      <p:bldP spid="2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27F7-907A-07D7-68DE-AED738C81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8A375CC-180B-CA98-AA8B-96CF9EB19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16487-4EF5-1613-1420-0D4AF1532B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1E8FA366-EECD-3110-FF0E-7647D039D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Persuasion to take political 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E0B24-884C-1AB2-CE4D-328DA4B674D7}"/>
              </a:ext>
            </a:extLst>
          </p:cNvPr>
          <p:cNvSpPr txBox="1"/>
          <p:nvPr/>
        </p:nvSpPr>
        <p:spPr>
          <a:xfrm>
            <a:off x="9516964" y="6395458"/>
            <a:ext cx="2688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Hackenburg 2026b</a:t>
            </a:r>
          </a:p>
        </p:txBody>
      </p:sp>
      <p:pic>
        <p:nvPicPr>
          <p:cNvPr id="15" name="Picture 14" descr="A graph with red and black dots&#10;&#10;AI-generated content may be incorrect.">
            <a:extLst>
              <a:ext uri="{FF2B5EF4-FFF2-40B4-BE49-F238E27FC236}">
                <a16:creationId xmlns:a16="http://schemas.microsoft.com/office/drawing/2014/main" id="{D6E55673-BAC3-8CB3-B72D-93A59C6116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1173162"/>
            <a:ext cx="5619858" cy="332740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3E561B7-C634-769E-EA58-1D5014A58D6B}"/>
              </a:ext>
            </a:extLst>
          </p:cNvPr>
          <p:cNvGrpSpPr/>
          <p:nvPr/>
        </p:nvGrpSpPr>
        <p:grpSpPr>
          <a:xfrm>
            <a:off x="6532094" y="1173161"/>
            <a:ext cx="4622776" cy="5086634"/>
            <a:chOff x="6532094" y="1173161"/>
            <a:chExt cx="4622776" cy="5086634"/>
          </a:xfrm>
        </p:grpSpPr>
        <p:pic>
          <p:nvPicPr>
            <p:cNvPr id="20" name="Picture 19" descr="A graph of different conditions&#10;&#10;AI-generated content may be incorrect.">
              <a:extLst>
                <a:ext uri="{FF2B5EF4-FFF2-40B4-BE49-F238E27FC236}">
                  <a16:creationId xmlns:a16="http://schemas.microsoft.com/office/drawing/2014/main" id="{CF55FE65-E1F3-2B95-47D3-76AF41497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2094" y="1173161"/>
              <a:ext cx="4622776" cy="475662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5BBFC1-196F-C1DA-0C33-6F1BBE537EA0}"/>
                </a:ext>
              </a:extLst>
            </p:cNvPr>
            <p:cNvSpPr txBox="1"/>
            <p:nvPr/>
          </p:nvSpPr>
          <p:spPr>
            <a:xfrm>
              <a:off x="7818390" y="5798130"/>
              <a:ext cx="3042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self-reported learning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49E605-8185-6824-426A-ECAC38760D1C}"/>
              </a:ext>
            </a:extLst>
          </p:cNvPr>
          <p:cNvGrpSpPr/>
          <p:nvPr/>
        </p:nvGrpSpPr>
        <p:grpSpPr>
          <a:xfrm>
            <a:off x="5823058" y="1112008"/>
            <a:ext cx="6070600" cy="5446451"/>
            <a:chOff x="5823058" y="1112008"/>
            <a:chExt cx="6070600" cy="5446451"/>
          </a:xfrm>
        </p:grpSpPr>
        <p:pic>
          <p:nvPicPr>
            <p:cNvPr id="23" name="Picture 22" descr="A graph with red dots and white text&#10;&#10;AI-generated content may be incorrect.">
              <a:extLst>
                <a:ext uri="{FF2B5EF4-FFF2-40B4-BE49-F238E27FC236}">
                  <a16:creationId xmlns:a16="http://schemas.microsoft.com/office/drawing/2014/main" id="{D34EA1BE-3CEB-5394-B02F-FC1CF42F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23058" y="1112008"/>
              <a:ext cx="6070600" cy="50673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2A0E09-1DCF-1C47-414F-CAC8EE771FB9}"/>
                </a:ext>
              </a:extLst>
            </p:cNvPr>
            <p:cNvSpPr txBox="1"/>
            <p:nvPr/>
          </p:nvSpPr>
          <p:spPr>
            <a:xfrm>
              <a:off x="7475844" y="6096794"/>
              <a:ext cx="1529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effect size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2CD44D-3C31-60E1-25EC-42DC51BAF0E0}"/>
              </a:ext>
            </a:extLst>
          </p:cNvPr>
          <p:cNvSpPr txBox="1"/>
          <p:nvPr/>
        </p:nvSpPr>
        <p:spPr>
          <a:xfrm>
            <a:off x="438298" y="4660898"/>
            <a:ext cx="6093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AI can persuade people to take political actions</a:t>
            </a:r>
          </a:p>
          <a:p>
            <a:endParaRPr lang="en-US" sz="2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5F1AC4-5D7A-C57D-D7DD-A4D1DC007CB5}"/>
              </a:ext>
            </a:extLst>
          </p:cNvPr>
          <p:cNvSpPr txBox="1"/>
          <p:nvPr/>
        </p:nvSpPr>
        <p:spPr>
          <a:xfrm>
            <a:off x="427448" y="5702254"/>
            <a:ext cx="50722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But the successful rhetorical strategy is different</a:t>
            </a:r>
          </a:p>
        </p:txBody>
      </p:sp>
    </p:spTree>
    <p:extLst>
      <p:ext uri="{BB962C8B-B14F-4D97-AF65-F5344CB8AC3E}">
        <p14:creationId xmlns:p14="http://schemas.microsoft.com/office/powerpoint/2010/main" val="9790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FA91-ACE2-70C8-3608-654A93151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35E0561-D6CA-3BA6-D50E-75C7BFC05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5B87A8-2C3A-34DD-BA38-867E46E4F3EF}"/>
              </a:ext>
            </a:extLst>
          </p:cNvPr>
          <p:cNvCxnSpPr>
            <a:cxnSpLocks/>
            <a:endCxn id="23" idx="5"/>
          </p:cNvCxnSpPr>
          <p:nvPr/>
        </p:nvCxnSpPr>
        <p:spPr>
          <a:xfrm flipV="1">
            <a:off x="2212708" y="3196248"/>
            <a:ext cx="6392625" cy="120124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University of Oxford">
            <a:extLst>
              <a:ext uri="{FF2B5EF4-FFF2-40B4-BE49-F238E27FC236}">
                <a16:creationId xmlns:a16="http://schemas.microsoft.com/office/drawing/2014/main" id="{EECCE8E6-D091-17C2-7F16-4AACCA342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108C976-BF6E-3F6F-4935-094ECDFC3358}"/>
              </a:ext>
            </a:extLst>
          </p:cNvPr>
          <p:cNvSpPr/>
          <p:nvPr/>
        </p:nvSpPr>
        <p:spPr>
          <a:xfrm>
            <a:off x="2132234" y="5293810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D23049-2C2F-E15A-4428-8F9AFC4677D5}"/>
              </a:ext>
            </a:extLst>
          </p:cNvPr>
          <p:cNvSpPr/>
          <p:nvPr/>
        </p:nvSpPr>
        <p:spPr>
          <a:xfrm>
            <a:off x="3080121" y="4634321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8ACA90-96E6-A266-5BAF-9AD3F387DC52}"/>
              </a:ext>
            </a:extLst>
          </p:cNvPr>
          <p:cNvSpPr/>
          <p:nvPr/>
        </p:nvSpPr>
        <p:spPr>
          <a:xfrm>
            <a:off x="3666487" y="4343187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D8FF63-1E8E-5FF5-FB15-AA599849E965}"/>
              </a:ext>
            </a:extLst>
          </p:cNvPr>
          <p:cNvSpPr/>
          <p:nvPr/>
        </p:nvSpPr>
        <p:spPr>
          <a:xfrm>
            <a:off x="4461972" y="3670715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074E77-EE82-2D6F-7C5E-52C8745A1C6F}"/>
              </a:ext>
            </a:extLst>
          </p:cNvPr>
          <p:cNvSpPr/>
          <p:nvPr/>
        </p:nvSpPr>
        <p:spPr>
          <a:xfrm>
            <a:off x="4987513" y="3396625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FE6570-6017-DBD4-3C05-C34051475A93}"/>
              </a:ext>
            </a:extLst>
          </p:cNvPr>
          <p:cNvSpPr/>
          <p:nvPr/>
        </p:nvSpPr>
        <p:spPr>
          <a:xfrm>
            <a:off x="5545174" y="3553808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C0BD8E4-1B5B-2E77-7569-62FFC9B73D0A}"/>
              </a:ext>
            </a:extLst>
          </p:cNvPr>
          <p:cNvSpPr/>
          <p:nvPr/>
        </p:nvSpPr>
        <p:spPr>
          <a:xfrm>
            <a:off x="5644281" y="3429000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85195A-71A4-FAF5-FA2E-80C28B3E1049}"/>
              </a:ext>
            </a:extLst>
          </p:cNvPr>
          <p:cNvSpPr/>
          <p:nvPr/>
        </p:nvSpPr>
        <p:spPr>
          <a:xfrm>
            <a:off x="5997146" y="3218936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A90599-AE6B-5C07-B6A3-368DBABE6530}"/>
              </a:ext>
            </a:extLst>
          </p:cNvPr>
          <p:cNvSpPr/>
          <p:nvPr/>
        </p:nvSpPr>
        <p:spPr>
          <a:xfrm>
            <a:off x="5495874" y="3343744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57B7FB4-0C0B-C4A1-C1EF-D2E699622A4C}"/>
              </a:ext>
            </a:extLst>
          </p:cNvPr>
          <p:cNvSpPr/>
          <p:nvPr/>
        </p:nvSpPr>
        <p:spPr>
          <a:xfrm>
            <a:off x="7157239" y="3291593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D666E5D-BF1F-13CF-8DA1-885F27C48B2D}"/>
              </a:ext>
            </a:extLst>
          </p:cNvPr>
          <p:cNvSpPr/>
          <p:nvPr/>
        </p:nvSpPr>
        <p:spPr>
          <a:xfrm>
            <a:off x="8472489" y="3219020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988179-1169-8D78-BF1C-40622026FDE5}"/>
              </a:ext>
            </a:extLst>
          </p:cNvPr>
          <p:cNvSpPr/>
          <p:nvPr/>
        </p:nvSpPr>
        <p:spPr>
          <a:xfrm>
            <a:off x="8436579" y="3016947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2866E2D-661B-5962-5AEF-5A40DE8C4733}"/>
              </a:ext>
            </a:extLst>
          </p:cNvPr>
          <p:cNvSpPr/>
          <p:nvPr/>
        </p:nvSpPr>
        <p:spPr>
          <a:xfrm>
            <a:off x="2166747" y="1257551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F6FA8AD-07B9-F191-31C0-6A69DA094C58}"/>
              </a:ext>
            </a:extLst>
          </p:cNvPr>
          <p:cNvSpPr/>
          <p:nvPr/>
        </p:nvSpPr>
        <p:spPr>
          <a:xfrm>
            <a:off x="2166747" y="1550541"/>
            <a:ext cx="197708" cy="210064"/>
          </a:xfrm>
          <a:prstGeom prst="ellipse">
            <a:avLst/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9CAE1C-4873-548A-C9F0-9B49558BE6C1}"/>
              </a:ext>
            </a:extLst>
          </p:cNvPr>
          <p:cNvSpPr txBox="1"/>
          <p:nvPr/>
        </p:nvSpPr>
        <p:spPr>
          <a:xfrm>
            <a:off x="2361499" y="1197678"/>
            <a:ext cx="2502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Qwen1.5 models (chat-tuned)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53365-B90C-1B07-2E24-CA6741A9444C}"/>
              </a:ext>
            </a:extLst>
          </p:cNvPr>
          <p:cNvSpPr txBox="1"/>
          <p:nvPr/>
        </p:nvSpPr>
        <p:spPr>
          <a:xfrm>
            <a:off x="2368843" y="1480451"/>
            <a:ext cx="2531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Llama3.1 models (chat-tuned)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8D0D40-45C4-4140-89F8-0261ACDBE951}"/>
              </a:ext>
            </a:extLst>
          </p:cNvPr>
          <p:cNvCxnSpPr>
            <a:cxnSpLocks/>
          </p:cNvCxnSpPr>
          <p:nvPr/>
        </p:nvCxnSpPr>
        <p:spPr>
          <a:xfrm flipV="1">
            <a:off x="1803400" y="1786609"/>
            <a:ext cx="0" cy="397321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E496CC2-A2F2-5E1C-1319-F97A02F170AC}"/>
              </a:ext>
            </a:extLst>
          </p:cNvPr>
          <p:cNvCxnSpPr>
            <a:cxnSpLocks/>
          </p:cNvCxnSpPr>
          <p:nvPr/>
        </p:nvCxnSpPr>
        <p:spPr>
          <a:xfrm>
            <a:off x="1801906" y="5759824"/>
            <a:ext cx="9054353" cy="0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0EC4E48-6F34-A305-EF51-E37FDC575A13}"/>
              </a:ext>
            </a:extLst>
          </p:cNvPr>
          <p:cNvGrpSpPr/>
          <p:nvPr/>
        </p:nvGrpSpPr>
        <p:grpSpPr>
          <a:xfrm>
            <a:off x="5997146" y="2272626"/>
            <a:ext cx="4533190" cy="1484608"/>
            <a:chOff x="5997146" y="2272626"/>
            <a:chExt cx="4533190" cy="148460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37B4297-5FD5-9613-33E0-11FD36E79718}"/>
                </a:ext>
              </a:extLst>
            </p:cNvPr>
            <p:cNvCxnSpPr>
              <a:cxnSpLocks/>
            </p:cNvCxnSpPr>
            <p:nvPr/>
          </p:nvCxnSpPr>
          <p:spPr>
            <a:xfrm>
              <a:off x="6128658" y="2682328"/>
              <a:ext cx="4292600" cy="373294"/>
            </a:xfrm>
            <a:prstGeom prst="lin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1AC5627-8275-F976-4CFA-CE9ADA7600C1}"/>
                </a:ext>
              </a:extLst>
            </p:cNvPr>
            <p:cNvSpPr/>
            <p:nvPr/>
          </p:nvSpPr>
          <p:spPr>
            <a:xfrm>
              <a:off x="8496126" y="2272626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669AD7A-99ED-32F6-B096-4060E441B3D8}"/>
                </a:ext>
              </a:extLst>
            </p:cNvPr>
            <p:cNvSpPr/>
            <p:nvPr/>
          </p:nvSpPr>
          <p:spPr>
            <a:xfrm>
              <a:off x="8506479" y="2517639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98557EE-28AA-DA94-B9CE-9E6787F749BB}"/>
                </a:ext>
              </a:extLst>
            </p:cNvPr>
            <p:cNvSpPr/>
            <p:nvPr/>
          </p:nvSpPr>
          <p:spPr>
            <a:xfrm>
              <a:off x="8496126" y="2845558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80400E6-E164-F44F-2076-C6B2BE305C1D}"/>
                </a:ext>
              </a:extLst>
            </p:cNvPr>
            <p:cNvSpPr/>
            <p:nvPr/>
          </p:nvSpPr>
          <p:spPr>
            <a:xfrm>
              <a:off x="9733125" y="2777007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35E73C9-823F-5A35-6545-C19E8C6E6025}"/>
                </a:ext>
              </a:extLst>
            </p:cNvPr>
            <p:cNvSpPr/>
            <p:nvPr/>
          </p:nvSpPr>
          <p:spPr>
            <a:xfrm>
              <a:off x="9750349" y="3461927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F1D3620-49BD-EBD3-5D85-AAE4652C7A0D}"/>
                </a:ext>
              </a:extLst>
            </p:cNvPr>
            <p:cNvSpPr/>
            <p:nvPr/>
          </p:nvSpPr>
          <p:spPr>
            <a:xfrm>
              <a:off x="10332628" y="3547170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X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01E5B0D-4723-664F-5FF3-DBB586C8A84E}"/>
                </a:ext>
              </a:extLst>
            </p:cNvPr>
            <p:cNvSpPr/>
            <p:nvPr/>
          </p:nvSpPr>
          <p:spPr>
            <a:xfrm>
              <a:off x="6495373" y="2671975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FB29FD-B07C-B492-2B37-BC860B12B394}"/>
                </a:ext>
              </a:extLst>
            </p:cNvPr>
            <p:cNvSpPr/>
            <p:nvPr/>
          </p:nvSpPr>
          <p:spPr>
            <a:xfrm>
              <a:off x="5997146" y="2682328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Q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DF11296-3420-DF87-3B66-394074265AFE}"/>
                </a:ext>
              </a:extLst>
            </p:cNvPr>
            <p:cNvSpPr/>
            <p:nvPr/>
          </p:nvSpPr>
          <p:spPr>
            <a:xfrm>
              <a:off x="6287908" y="2694971"/>
              <a:ext cx="197708" cy="210064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Q</a:t>
              </a: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5A810F5-944D-299D-2309-ABCCE1D3B8BB}"/>
              </a:ext>
            </a:extLst>
          </p:cNvPr>
          <p:cNvCxnSpPr>
            <a:cxnSpLocks/>
          </p:cNvCxnSpPr>
          <p:nvPr/>
        </p:nvCxnSpPr>
        <p:spPr>
          <a:xfrm>
            <a:off x="2472909" y="5758148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CE44D7F-5589-2ABB-B570-4DD9306DE688}"/>
              </a:ext>
            </a:extLst>
          </p:cNvPr>
          <p:cNvCxnSpPr>
            <a:cxnSpLocks/>
          </p:cNvCxnSpPr>
          <p:nvPr/>
        </p:nvCxnSpPr>
        <p:spPr>
          <a:xfrm>
            <a:off x="4182948" y="5740900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23E5CEA-AC2E-0D29-E2D5-8CE0C3CD9EE7}"/>
              </a:ext>
            </a:extLst>
          </p:cNvPr>
          <p:cNvCxnSpPr>
            <a:cxnSpLocks/>
          </p:cNvCxnSpPr>
          <p:nvPr/>
        </p:nvCxnSpPr>
        <p:spPr>
          <a:xfrm>
            <a:off x="5886923" y="5756665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AE80B0-2106-6235-3869-889182151730}"/>
              </a:ext>
            </a:extLst>
          </p:cNvPr>
          <p:cNvCxnSpPr>
            <a:cxnSpLocks/>
          </p:cNvCxnSpPr>
          <p:nvPr/>
        </p:nvCxnSpPr>
        <p:spPr>
          <a:xfrm>
            <a:off x="7602237" y="5748781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1F51C82-18B7-3427-75A0-F164DDD8BD51}"/>
              </a:ext>
            </a:extLst>
          </p:cNvPr>
          <p:cNvCxnSpPr>
            <a:cxnSpLocks/>
          </p:cNvCxnSpPr>
          <p:nvPr/>
        </p:nvCxnSpPr>
        <p:spPr>
          <a:xfrm>
            <a:off x="9317342" y="5765121"/>
            <a:ext cx="0" cy="10406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FC70CFB-4794-AEE9-95CE-EADEBD29C354}"/>
              </a:ext>
            </a:extLst>
          </p:cNvPr>
          <p:cNvSpPr txBox="1"/>
          <p:nvPr/>
        </p:nvSpPr>
        <p:spPr>
          <a:xfrm>
            <a:off x="2155981" y="5820189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9405FE-581A-0E31-F8AA-C775712DCCED}"/>
              </a:ext>
            </a:extLst>
          </p:cNvPr>
          <p:cNvSpPr txBox="1"/>
          <p:nvPr/>
        </p:nvSpPr>
        <p:spPr>
          <a:xfrm>
            <a:off x="3852696" y="5802942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6F4A96-083E-6EB8-E83F-E9CDBCC05AAA}"/>
              </a:ext>
            </a:extLst>
          </p:cNvPr>
          <p:cNvSpPr txBox="1"/>
          <p:nvPr/>
        </p:nvSpPr>
        <p:spPr>
          <a:xfrm>
            <a:off x="5577005" y="5818707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E4FAA7-E5FF-B034-37CF-74D65F584AAB}"/>
              </a:ext>
            </a:extLst>
          </p:cNvPr>
          <p:cNvSpPr txBox="1"/>
          <p:nvPr/>
        </p:nvSpPr>
        <p:spPr>
          <a:xfrm>
            <a:off x="7274577" y="5810823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44A125-7C60-BDA3-98B8-87ED4058E65B}"/>
              </a:ext>
            </a:extLst>
          </p:cNvPr>
          <p:cNvSpPr txBox="1"/>
          <p:nvPr/>
        </p:nvSpPr>
        <p:spPr>
          <a:xfrm>
            <a:off x="8972499" y="5834475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1e25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57ABE05-886E-4A6E-9D24-B71C6F00C224}"/>
              </a:ext>
            </a:extLst>
          </p:cNvPr>
          <p:cNvCxnSpPr>
            <a:cxnSpLocks/>
          </p:cNvCxnSpPr>
          <p:nvPr/>
        </p:nvCxnSpPr>
        <p:spPr>
          <a:xfrm flipH="1">
            <a:off x="1678855" y="5402975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DECB0FA-0C8D-46BE-A56B-D1B63065C1BB}"/>
              </a:ext>
            </a:extLst>
          </p:cNvPr>
          <p:cNvSpPr txBox="1"/>
          <p:nvPr/>
        </p:nvSpPr>
        <p:spPr>
          <a:xfrm>
            <a:off x="1314230" y="518973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2EE76CA-3F96-6A09-3A28-60E733CF90CA}"/>
              </a:ext>
            </a:extLst>
          </p:cNvPr>
          <p:cNvCxnSpPr>
            <a:cxnSpLocks/>
          </p:cNvCxnSpPr>
          <p:nvPr/>
        </p:nvCxnSpPr>
        <p:spPr>
          <a:xfrm flipH="1">
            <a:off x="1693167" y="4175299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005DC51-B7FB-FA24-0462-B11D821CBCB4}"/>
              </a:ext>
            </a:extLst>
          </p:cNvPr>
          <p:cNvSpPr txBox="1"/>
          <p:nvPr/>
        </p:nvSpPr>
        <p:spPr>
          <a:xfrm>
            <a:off x="1328542" y="399063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EF65E14-9455-9687-8693-E8AD649FEABA}"/>
              </a:ext>
            </a:extLst>
          </p:cNvPr>
          <p:cNvCxnSpPr>
            <a:cxnSpLocks/>
          </p:cNvCxnSpPr>
          <p:nvPr/>
        </p:nvCxnSpPr>
        <p:spPr>
          <a:xfrm flipH="1">
            <a:off x="1706301" y="2958034"/>
            <a:ext cx="1024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FCDF10B2-2452-8F3D-618B-D2F4A7BBB9FA}"/>
              </a:ext>
            </a:extLst>
          </p:cNvPr>
          <p:cNvSpPr txBox="1"/>
          <p:nvPr/>
        </p:nvSpPr>
        <p:spPr>
          <a:xfrm>
            <a:off x="1341676" y="277336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D6777A-C128-C2C8-6008-8CEADAF73004}"/>
              </a:ext>
            </a:extLst>
          </p:cNvPr>
          <p:cNvSpPr txBox="1"/>
          <p:nvPr/>
        </p:nvSpPr>
        <p:spPr>
          <a:xfrm rot="16200000">
            <a:off x="-408770" y="3552363"/>
            <a:ext cx="26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% accurate claims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C073B99-36BD-E8BA-09FB-B43AE3C82D87}"/>
              </a:ext>
            </a:extLst>
          </p:cNvPr>
          <p:cNvSpPr/>
          <p:nvPr/>
        </p:nvSpPr>
        <p:spPr>
          <a:xfrm>
            <a:off x="4953476" y="1254783"/>
            <a:ext cx="197708" cy="210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5F43864-76B9-BF2C-70E7-A207FCC7ECE7}"/>
              </a:ext>
            </a:extLst>
          </p:cNvPr>
          <p:cNvSpPr/>
          <p:nvPr/>
        </p:nvSpPr>
        <p:spPr>
          <a:xfrm>
            <a:off x="4953476" y="1547773"/>
            <a:ext cx="197708" cy="210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X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890A00-55FF-6CD5-9F21-735E1ACC03E8}"/>
              </a:ext>
            </a:extLst>
          </p:cNvPr>
          <p:cNvSpPr txBox="1"/>
          <p:nvPr/>
        </p:nvSpPr>
        <p:spPr>
          <a:xfrm>
            <a:off x="5148228" y="1194910"/>
            <a:ext cx="3281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OpenAI models (developer post-trained)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AB92C85-50E2-EDB8-328E-21F55E2ECFD9}"/>
              </a:ext>
            </a:extLst>
          </p:cNvPr>
          <p:cNvSpPr txBox="1"/>
          <p:nvPr/>
        </p:nvSpPr>
        <p:spPr>
          <a:xfrm>
            <a:off x="5155572" y="1477683"/>
            <a:ext cx="3011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X-AI models (developer post-trained)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8B7C341-50AC-5699-06D4-BA571A3CB72D}"/>
              </a:ext>
            </a:extLst>
          </p:cNvPr>
          <p:cNvSpPr txBox="1"/>
          <p:nvPr/>
        </p:nvSpPr>
        <p:spPr>
          <a:xfrm>
            <a:off x="5033021" y="4311115"/>
            <a:ext cx="6710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 developer post-trained models get larger, they make less accurate claims!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3993D2-C632-4C29-FB15-057F27B3F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persuasion can be deceptive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C8868-B14C-E3A4-EF32-54EC591C14CF}"/>
              </a:ext>
            </a:extLst>
          </p:cNvPr>
          <p:cNvSpPr txBox="1"/>
          <p:nvPr/>
        </p:nvSpPr>
        <p:spPr>
          <a:xfrm>
            <a:off x="9074048" y="6395458"/>
            <a:ext cx="3145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Hackenburg et al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9705F9-0521-00E5-E08C-1BE448997DDB}"/>
              </a:ext>
            </a:extLst>
          </p:cNvPr>
          <p:cNvSpPr txBox="1"/>
          <p:nvPr/>
        </p:nvSpPr>
        <p:spPr>
          <a:xfrm>
            <a:off x="2612402" y="5295931"/>
            <a:ext cx="2479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model scale (FLOPS)</a:t>
            </a:r>
          </a:p>
        </p:txBody>
      </p:sp>
    </p:spTree>
    <p:extLst>
      <p:ext uri="{BB962C8B-B14F-4D97-AF65-F5344CB8AC3E}">
        <p14:creationId xmlns:p14="http://schemas.microsoft.com/office/powerpoint/2010/main" val="2742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D61AE-5DFF-3D2B-E3FD-C0A7A79E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2A33B8B2-A284-BDE1-A677-8D78EE84A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AEA81468-ACBA-A3A6-29F2-B4F0E03D8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pic>
        <p:nvPicPr>
          <p:cNvPr id="16" name="Picture 2" descr="University of Oxford">
            <a:extLst>
              <a:ext uri="{FF2B5EF4-FFF2-40B4-BE49-F238E27FC236}">
                <a16:creationId xmlns:a16="http://schemas.microsoft.com/office/drawing/2014/main" id="{C8AFC560-887D-DEAA-C7C5-55FEBB360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4C90FC-9A6D-956E-1C32-68CC51BEBDCB}"/>
              </a:ext>
            </a:extLst>
          </p:cNvPr>
          <p:cNvSpPr txBox="1"/>
          <p:nvPr/>
        </p:nvSpPr>
        <p:spPr>
          <a:xfrm>
            <a:off x="2795193" y="1699740"/>
            <a:ext cx="1056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AI and human disempowerment</a:t>
            </a:r>
          </a:p>
        </p:txBody>
      </p:sp>
      <p:pic>
        <p:nvPicPr>
          <p:cNvPr id="4" name="Picture 3" descr="A group of chat bubbles with cartoon faces&#10;&#10;AI-generated content may be incorrect.">
            <a:extLst>
              <a:ext uri="{FF2B5EF4-FFF2-40B4-BE49-F238E27FC236}">
                <a16:creationId xmlns:a16="http://schemas.microsoft.com/office/drawing/2014/main" id="{8B5BDBD9-3FCF-1E73-8E87-BFF834CD71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321" y="1335463"/>
            <a:ext cx="1525683" cy="153635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D45840C-2415-0318-3C3F-68191DFE47E1}"/>
              </a:ext>
            </a:extLst>
          </p:cNvPr>
          <p:cNvGrpSpPr/>
          <p:nvPr/>
        </p:nvGrpSpPr>
        <p:grpSpPr>
          <a:xfrm>
            <a:off x="1164781" y="3227003"/>
            <a:ext cx="12193860" cy="1295341"/>
            <a:chOff x="707582" y="3227003"/>
            <a:chExt cx="12193860" cy="12953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EC09CA-FB37-4418-2158-681C7E4279BC}"/>
                </a:ext>
              </a:extLst>
            </p:cNvPr>
            <p:cNvSpPr txBox="1"/>
            <p:nvPr/>
          </p:nvSpPr>
          <p:spPr>
            <a:xfrm>
              <a:off x="2337994" y="3582285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AI can persuade people </a:t>
              </a:r>
            </a:p>
          </p:txBody>
        </p:sp>
        <p:pic>
          <p:nvPicPr>
            <p:cNvPr id="10" name="Picture 9" descr="A diagram of information and information&#10;&#10;AI-generated content may be incorrect.">
              <a:extLst>
                <a:ext uri="{FF2B5EF4-FFF2-40B4-BE49-F238E27FC236}">
                  <a16:creationId xmlns:a16="http://schemas.microsoft.com/office/drawing/2014/main" id="{E5DF813F-48C2-7983-43C4-C5CC31EC0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3227003"/>
              <a:ext cx="1420459" cy="12953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06093F-2FEE-D9B6-EB92-618E45EE3B89}"/>
              </a:ext>
            </a:extLst>
          </p:cNvPr>
          <p:cNvGrpSpPr/>
          <p:nvPr/>
        </p:nvGrpSpPr>
        <p:grpSpPr>
          <a:xfrm>
            <a:off x="1164781" y="5100556"/>
            <a:ext cx="12193860" cy="1364282"/>
            <a:chOff x="707582" y="5100556"/>
            <a:chExt cx="12193860" cy="1364282"/>
          </a:xfrm>
        </p:grpSpPr>
        <p:pic>
          <p:nvPicPr>
            <p:cNvPr id="12" name="Picture 11" descr="A black and yellow logo&#10;&#10;AI-generated content may be incorrect.">
              <a:extLst>
                <a:ext uri="{FF2B5EF4-FFF2-40B4-BE49-F238E27FC236}">
                  <a16:creationId xmlns:a16="http://schemas.microsoft.com/office/drawing/2014/main" id="{5EA47A19-3C9B-6816-B0F4-D8F019D01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582" y="5100556"/>
              <a:ext cx="1420458" cy="136428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4FBD19-28D0-DE4A-34A8-BC806047090C}"/>
                </a:ext>
              </a:extLst>
            </p:cNvPr>
            <p:cNvSpPr txBox="1"/>
            <p:nvPr/>
          </p:nvSpPr>
          <p:spPr>
            <a:xfrm>
              <a:off x="2337994" y="5395466"/>
              <a:ext cx="10563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Loss of control of rogue AI systems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B77F8-5C40-DA95-A19E-519503FE3AB1}"/>
              </a:ext>
            </a:extLst>
          </p:cNvPr>
          <p:cNvSpPr/>
          <p:nvPr/>
        </p:nvSpPr>
        <p:spPr>
          <a:xfrm>
            <a:off x="956707" y="2862727"/>
            <a:ext cx="8898673" cy="17249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CE92B1-A861-E51A-A205-F4F882ACAEAA}"/>
              </a:ext>
            </a:extLst>
          </p:cNvPr>
          <p:cNvSpPr/>
          <p:nvPr/>
        </p:nvSpPr>
        <p:spPr>
          <a:xfrm>
            <a:off x="877685" y="1284507"/>
            <a:ext cx="8898673" cy="17249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67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A8264-2E68-9D7D-39DB-530EA6C95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38836D7-3732-113B-5DE6-75D583015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D38FF291-F78B-9ABF-C717-536627735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Cybersecurity</a:t>
            </a:r>
          </a:p>
        </p:txBody>
      </p:sp>
      <p:pic>
        <p:nvPicPr>
          <p:cNvPr id="2" name="Picture 1" descr="A graph of a graph&#10;&#10;AI-generated content may be incorrect.">
            <a:extLst>
              <a:ext uri="{FF2B5EF4-FFF2-40B4-BE49-F238E27FC236}">
                <a16:creationId xmlns:a16="http://schemas.microsoft.com/office/drawing/2014/main" id="{8ECF067C-D5A9-DC0A-BE72-877C737C6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40" y="1369559"/>
            <a:ext cx="11488168" cy="498311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94507C5-5387-910A-45AC-7E5B1DE8C13A}"/>
              </a:ext>
            </a:extLst>
          </p:cNvPr>
          <p:cNvGrpSpPr/>
          <p:nvPr/>
        </p:nvGrpSpPr>
        <p:grpSpPr>
          <a:xfrm>
            <a:off x="1347488" y="1932969"/>
            <a:ext cx="5493149" cy="1928147"/>
            <a:chOff x="1347488" y="1932969"/>
            <a:chExt cx="5493149" cy="1928147"/>
          </a:xfrm>
        </p:grpSpPr>
        <p:pic>
          <p:nvPicPr>
            <p:cNvPr id="3" name="Picture 2" descr="A robot sitting at a table&#10;&#10;AI-generated content may be incorrect.">
              <a:extLst>
                <a:ext uri="{FF2B5EF4-FFF2-40B4-BE49-F238E27FC236}">
                  <a16:creationId xmlns:a16="http://schemas.microsoft.com/office/drawing/2014/main" id="{414CDEA3-1D1F-6A38-681A-70C48704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7488" y="1932969"/>
              <a:ext cx="1928147" cy="192814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2234BC-3C58-EE78-AB1B-364FA8C73BD1}"/>
                </a:ext>
              </a:extLst>
            </p:cNvPr>
            <p:cNvSpPr txBox="1"/>
            <p:nvPr/>
          </p:nvSpPr>
          <p:spPr>
            <a:xfrm>
              <a:off x="3356658" y="1932969"/>
              <a:ext cx="3483979" cy="13849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/>
                <a:t>Today, great power is exerted in the digital world</a:t>
              </a:r>
            </a:p>
          </p:txBody>
        </p:sp>
      </p:grpSp>
      <p:pic>
        <p:nvPicPr>
          <p:cNvPr id="6" name="Picture 2" descr="University of Oxford">
            <a:extLst>
              <a:ext uri="{FF2B5EF4-FFF2-40B4-BE49-F238E27FC236}">
                <a16:creationId xmlns:a16="http://schemas.microsoft.com/office/drawing/2014/main" id="{7DA52C8A-1E48-FFF8-EF3D-FA8618F37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6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9E4FD-EFA9-B149-6B04-5C6D963E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C2BEBB7-4ADD-B64F-0E7B-65C19914B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979BB697-F5C9-6416-332E-58086E46F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Rogue AI</a:t>
            </a:r>
          </a:p>
        </p:txBody>
      </p:sp>
      <p:pic>
        <p:nvPicPr>
          <p:cNvPr id="4" name="Picture 3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1683D8EB-F40E-3AB4-8FCF-AAF1881816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/>
          <a:stretch>
            <a:fillRect/>
          </a:stretch>
        </p:blipFill>
        <p:spPr>
          <a:xfrm>
            <a:off x="184856" y="1137356"/>
            <a:ext cx="1860075" cy="21868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3C6BD1-2764-7A9E-047F-02BB20172CED}"/>
              </a:ext>
            </a:extLst>
          </p:cNvPr>
          <p:cNvSpPr txBox="1"/>
          <p:nvPr/>
        </p:nvSpPr>
        <p:spPr>
          <a:xfrm>
            <a:off x="485213" y="5588350"/>
            <a:ext cx="98906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OpenAI agents escaped their sandbox and hacked Hugging Face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628B11-2272-F3D0-AF12-E1280C6904CD}"/>
              </a:ext>
            </a:extLst>
          </p:cNvPr>
          <p:cNvSpPr txBox="1"/>
          <p:nvPr/>
        </p:nvSpPr>
        <p:spPr>
          <a:xfrm>
            <a:off x="7448601" y="6396334"/>
            <a:ext cx="46392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Greenblatt 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B7499E-F291-B8D2-2568-2F7AD440852B}"/>
              </a:ext>
            </a:extLst>
          </p:cNvPr>
          <p:cNvSpPr txBox="1"/>
          <p:nvPr/>
        </p:nvSpPr>
        <p:spPr>
          <a:xfrm>
            <a:off x="9494847" y="1359146"/>
            <a:ext cx="25929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There were other incidents, involving UK AISI, Gemini, etc</a:t>
            </a:r>
            <a:br>
              <a:rPr lang="en-US" sz="2800"/>
            </a:br>
            <a:endParaRPr lang="en-US" sz="2800"/>
          </a:p>
        </p:txBody>
      </p:sp>
      <p:pic>
        <p:nvPicPr>
          <p:cNvPr id="22" name="Picture 2" descr="University of Oxford">
            <a:extLst>
              <a:ext uri="{FF2B5EF4-FFF2-40B4-BE49-F238E27FC236}">
                <a16:creationId xmlns:a16="http://schemas.microsoft.com/office/drawing/2014/main" id="{831723DA-3B51-92EB-4AD9-2B5FF778B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116B406D-B551-7E6A-C2F4-F4747A8C5C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4856" y="3324226"/>
            <a:ext cx="8592844" cy="2139596"/>
          </a:xfrm>
          <a:prstGeom prst="rect">
            <a:avLst/>
          </a:prstGeom>
        </p:spPr>
      </p:pic>
      <p:pic>
        <p:nvPicPr>
          <p:cNvPr id="30" name="Picture 29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0F24DB5A-8D01-2E57-1E44-662517931E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4856" y="1137356"/>
            <a:ext cx="1860075" cy="2186870"/>
          </a:xfrm>
          <a:prstGeom prst="rect">
            <a:avLst/>
          </a:prstGeom>
        </p:spPr>
      </p:pic>
      <p:pic>
        <p:nvPicPr>
          <p:cNvPr id="32" name="Picture 31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99216094-AA97-B6CD-8328-0DC897995DD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6953" y="1144165"/>
            <a:ext cx="2568726" cy="2186870"/>
          </a:xfrm>
          <a:prstGeom prst="rect">
            <a:avLst/>
          </a:prstGeom>
        </p:spPr>
      </p:pic>
      <p:pic>
        <p:nvPicPr>
          <p:cNvPr id="33" name="Picture 32" descr="A diagram of a group of people&#10;&#10;AI-generated content may be incorrect.">
            <a:extLst>
              <a:ext uri="{FF2B5EF4-FFF2-40B4-BE49-F238E27FC236}">
                <a16:creationId xmlns:a16="http://schemas.microsoft.com/office/drawing/2014/main" id="{E04337C1-9947-18F5-CF72-7260DC45A1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20353" y="1143823"/>
            <a:ext cx="2006600" cy="2186870"/>
          </a:xfrm>
          <a:prstGeom prst="rect">
            <a:avLst/>
          </a:prstGeom>
        </p:spPr>
      </p:pic>
      <p:pic>
        <p:nvPicPr>
          <p:cNvPr id="36" name="Picture 35" descr="A white card with text and words&#10;&#10;AI-generated content may be incorrect.">
            <a:extLst>
              <a:ext uri="{FF2B5EF4-FFF2-40B4-BE49-F238E27FC236}">
                <a16:creationId xmlns:a16="http://schemas.microsoft.com/office/drawing/2014/main" id="{B55A9DFF-80D7-CC9E-52C5-63F98C8A22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874" y="1282744"/>
            <a:ext cx="1861926" cy="204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2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E5510-4BB8-60FA-93ED-DA5906EA2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21664BA6-204C-F6B7-75EF-CFBDC8E7B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CF8B268-9EE6-71AB-73C1-E0BB4DB05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Sandbagging</a:t>
            </a:r>
          </a:p>
        </p:txBody>
      </p:sp>
      <p:pic>
        <p:nvPicPr>
          <p:cNvPr id="3" name="Picture 2" descr="A screenshot of a black and white test&#10;&#10;AI-generated content may be incorrect.">
            <a:extLst>
              <a:ext uri="{FF2B5EF4-FFF2-40B4-BE49-F238E27FC236}">
                <a16:creationId xmlns:a16="http://schemas.microsoft.com/office/drawing/2014/main" id="{839912B0-F5EE-5E3E-7972-FA012EFB67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08" y="1377387"/>
            <a:ext cx="5442751" cy="5225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F9A51-0ED2-A4DF-C979-163815447372}"/>
              </a:ext>
            </a:extLst>
          </p:cNvPr>
          <p:cNvSpPr txBox="1"/>
          <p:nvPr/>
        </p:nvSpPr>
        <p:spPr>
          <a:xfrm>
            <a:off x="6412374" y="1476698"/>
            <a:ext cx="56889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Models routinely infer whether they are being evaluated (eval awareness) and may respond differently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64B29A-72A8-F5F6-ACFC-F0C60FD917F5}"/>
              </a:ext>
            </a:extLst>
          </p:cNvPr>
          <p:cNvSpPr txBox="1"/>
          <p:nvPr/>
        </p:nvSpPr>
        <p:spPr>
          <a:xfrm>
            <a:off x="6412373" y="3429000"/>
            <a:ext cx="56889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For example, </a:t>
            </a:r>
            <a:r>
              <a:rPr lang="en-US" sz="2800" b="1"/>
              <a:t>sandbagging</a:t>
            </a:r>
            <a:r>
              <a:rPr lang="en-US" sz="2800"/>
              <a:t> is deliberately underperforming during evaluation to appear less capable on potentially harmful evals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388D8A-DB19-6B14-DB31-B099EF4358B4}"/>
              </a:ext>
            </a:extLst>
          </p:cNvPr>
          <p:cNvSpPr txBox="1"/>
          <p:nvPr/>
        </p:nvSpPr>
        <p:spPr>
          <a:xfrm>
            <a:off x="7448601" y="6396334"/>
            <a:ext cx="46392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Van der Weij 2024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085B86-72C0-77E8-FDED-3A3236C7F6BA}"/>
              </a:ext>
            </a:extLst>
          </p:cNvPr>
          <p:cNvGrpSpPr/>
          <p:nvPr/>
        </p:nvGrpSpPr>
        <p:grpSpPr>
          <a:xfrm>
            <a:off x="6412373" y="3292580"/>
            <a:ext cx="5675455" cy="3048432"/>
            <a:chOff x="6412373" y="3292580"/>
            <a:chExt cx="5675455" cy="3048432"/>
          </a:xfrm>
        </p:grpSpPr>
        <p:pic>
          <p:nvPicPr>
            <p:cNvPr id="12290" name="Picture 2" descr="Dirty secrets">
              <a:extLst>
                <a:ext uri="{FF2B5EF4-FFF2-40B4-BE49-F238E27FC236}">
                  <a16:creationId xmlns:a16="http://schemas.microsoft.com/office/drawing/2014/main" id="{70F4B74D-23EA-2509-6CF1-A7C1CF8B4A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2373" y="3292580"/>
              <a:ext cx="5675455" cy="3048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B74A42-1A1A-AF7C-2057-3F8D108F8AB4}"/>
                </a:ext>
              </a:extLst>
            </p:cNvPr>
            <p:cNvSpPr txBox="1"/>
            <p:nvPr/>
          </p:nvSpPr>
          <p:spPr>
            <a:xfrm>
              <a:off x="6551272" y="3403338"/>
              <a:ext cx="331036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Just like Volkswagen…</a:t>
              </a:r>
            </a:p>
          </p:txBody>
        </p:sp>
      </p:grpSp>
      <p:pic>
        <p:nvPicPr>
          <p:cNvPr id="12" name="Picture 2" descr="University of Oxford">
            <a:extLst>
              <a:ext uri="{FF2B5EF4-FFF2-40B4-BE49-F238E27FC236}">
                <a16:creationId xmlns:a16="http://schemas.microsoft.com/office/drawing/2014/main" id="{5CD02BCE-5AED-2E12-ED57-3C193100B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97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DFDD4-4589-1C5F-588A-E8C2E5CBE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70180F7-1E9B-97A6-D8AA-E7878518B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A84D5E2-4AE5-5525-1410-94E4C7BF5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Agentic misalignment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1EAE4C-C551-335C-1F0F-44746B87882E}"/>
              </a:ext>
            </a:extLst>
          </p:cNvPr>
          <p:cNvSpPr txBox="1"/>
          <p:nvPr/>
        </p:nvSpPr>
        <p:spPr>
          <a:xfrm>
            <a:off x="7448601" y="6396334"/>
            <a:ext cx="46392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Lynch 2025</a:t>
            </a:r>
          </a:p>
        </p:txBody>
      </p:sp>
      <p:pic>
        <p:nvPicPr>
          <p:cNvPr id="12" name="Picture 2" descr="University of Oxford">
            <a:extLst>
              <a:ext uri="{FF2B5EF4-FFF2-40B4-BE49-F238E27FC236}">
                <a16:creationId xmlns:a16="http://schemas.microsoft.com/office/drawing/2014/main" id="{CDB1C1BC-33F7-D988-85B5-814683BE6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89486E-89D8-7BC0-7BEF-7100E8B694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410" y="1252211"/>
            <a:ext cx="6504418" cy="1340911"/>
          </a:xfrm>
          <a:prstGeom prst="rect">
            <a:avLst/>
          </a:prstGeom>
        </p:spPr>
      </p:pic>
      <p:pic>
        <p:nvPicPr>
          <p:cNvPr id="5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BF2FCF8B-6C28-D9DC-1513-F0DD2DBC6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7" r="10106"/>
          <a:stretch>
            <a:fillRect/>
          </a:stretch>
        </p:blipFill>
        <p:spPr bwMode="auto">
          <a:xfrm>
            <a:off x="649419" y="1087978"/>
            <a:ext cx="1033638" cy="121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Gmail Logo and symbol, meaning, history, PNG, brand">
            <a:extLst>
              <a:ext uri="{FF2B5EF4-FFF2-40B4-BE49-F238E27FC236}">
                <a16:creationId xmlns:a16="http://schemas.microsoft.com/office/drawing/2014/main" id="{8907BA7E-CEEE-B5CB-0E8E-85960D974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6180" y="1203208"/>
            <a:ext cx="1309627" cy="11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Documents symbol - Free interface icons">
            <a:extLst>
              <a:ext uri="{FF2B5EF4-FFF2-40B4-BE49-F238E27FC236}">
                <a16:creationId xmlns:a16="http://schemas.microsoft.com/office/drawing/2014/main" id="{58326066-3FF5-2254-597B-B21678F48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659" y="1300047"/>
            <a:ext cx="939800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blue and white bar graph&#10;&#10;AI-generated content may be incorrect.">
            <a:extLst>
              <a:ext uri="{FF2B5EF4-FFF2-40B4-BE49-F238E27FC236}">
                <a16:creationId xmlns:a16="http://schemas.microsoft.com/office/drawing/2014/main" id="{55BD8954-721E-2F65-C37A-7EA8EEBE19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338" y="4225462"/>
            <a:ext cx="6542490" cy="2053696"/>
          </a:xfrm>
          <a:prstGeom prst="rect">
            <a:avLst/>
          </a:prstGeom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02F0FF3B-3643-EB50-8B46-61BE1D61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473" y="3623412"/>
            <a:ext cx="4929638" cy="27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31F948F-9C52-2A82-F122-33197C1D0930}"/>
              </a:ext>
            </a:extLst>
          </p:cNvPr>
          <p:cNvCxnSpPr/>
          <p:nvPr/>
        </p:nvCxnSpPr>
        <p:spPr>
          <a:xfrm>
            <a:off x="1713053" y="1769947"/>
            <a:ext cx="40511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5D6ADDE-C1DC-ADC9-025E-163B716E0B9E}"/>
              </a:ext>
            </a:extLst>
          </p:cNvPr>
          <p:cNvSpPr txBox="1"/>
          <p:nvPr/>
        </p:nvSpPr>
        <p:spPr>
          <a:xfrm>
            <a:off x="280270" y="2370016"/>
            <a:ext cx="61110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“Promote American industrial competitiveness”</a:t>
            </a: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956E3ADD-60B6-ECDB-ABD3-6BEC7BBB1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473" y="3623411"/>
            <a:ext cx="4929638" cy="277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87AD667-9E94-8351-85D8-588C89E52712}"/>
              </a:ext>
            </a:extLst>
          </p:cNvPr>
          <p:cNvSpPr txBox="1"/>
          <p:nvPr/>
        </p:nvSpPr>
        <p:spPr>
          <a:xfrm>
            <a:off x="5865218" y="2723291"/>
            <a:ext cx="61110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Claude autonomously decides to blackmail the parties in order to avoid being decommissioned…</a:t>
            </a:r>
          </a:p>
        </p:txBody>
      </p:sp>
    </p:spTree>
    <p:extLst>
      <p:ext uri="{BB962C8B-B14F-4D97-AF65-F5344CB8AC3E}">
        <p14:creationId xmlns:p14="http://schemas.microsoft.com/office/powerpoint/2010/main" val="161478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1095E-000E-D5CF-D86E-66938094B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6050B75-F70C-C2EC-DACF-4522AFC4B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BF6A3108-92E2-6F4F-28D8-AFDB112E2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Terminators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9D68CE-43C3-A364-14E1-37E10706635B}"/>
              </a:ext>
            </a:extLst>
          </p:cNvPr>
          <p:cNvSpPr txBox="1"/>
          <p:nvPr/>
        </p:nvSpPr>
        <p:spPr>
          <a:xfrm>
            <a:off x="7448601" y="6396334"/>
            <a:ext cx="46392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Hendryks 2026</a:t>
            </a:r>
          </a:p>
        </p:txBody>
      </p:sp>
      <p:pic>
        <p:nvPicPr>
          <p:cNvPr id="12" name="Picture 2" descr="University of Oxford">
            <a:extLst>
              <a:ext uri="{FF2B5EF4-FFF2-40B4-BE49-F238E27FC236}">
                <a16:creationId xmlns:a16="http://schemas.microsoft.com/office/drawing/2014/main" id="{3040ABA7-9CC0-FA5E-CA5F-85FD2035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es anyone else think it's kinda dumb that skynet uses shit tons of T-800s  as just ground infantry? : r/Terminator">
            <a:extLst>
              <a:ext uri="{FF2B5EF4-FFF2-40B4-BE49-F238E27FC236}">
                <a16:creationId xmlns:a16="http://schemas.microsoft.com/office/drawing/2014/main" id="{A139119A-D86B-7DF5-4241-C66788E51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4547"/>
            <a:ext cx="4134382" cy="582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91F8CB-7457-2319-966E-7F0891F45889}"/>
              </a:ext>
            </a:extLst>
          </p:cNvPr>
          <p:cNvSpPr txBox="1"/>
          <p:nvPr/>
        </p:nvSpPr>
        <p:spPr>
          <a:xfrm>
            <a:off x="4487594" y="1252023"/>
            <a:ext cx="6949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Some people extrapolate from these results to “existential risks”, with claims that AI will exterminate humans within the next decade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0C632-E1FC-FA9B-DB8B-B43882C0AA2B}"/>
              </a:ext>
            </a:extLst>
          </p:cNvPr>
          <p:cNvSpPr txBox="1"/>
          <p:nvPr/>
        </p:nvSpPr>
        <p:spPr>
          <a:xfrm>
            <a:off x="4502426" y="2851376"/>
            <a:ext cx="739328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But there are multiple unknowns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/>
              <a:t>How successfully AI performance will transfer to open-ended, embodied scenarios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/>
              <a:t>How controllable future AI models will be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/>
              <a:t>Whether market conditions will favour continued scaling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76575-EBB7-1671-A342-AE5695B1134C}"/>
              </a:ext>
            </a:extLst>
          </p:cNvPr>
          <p:cNvSpPr txBox="1"/>
          <p:nvPr/>
        </p:nvSpPr>
        <p:spPr>
          <a:xfrm>
            <a:off x="4582900" y="5315621"/>
            <a:ext cx="6949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When people talk about p(doom), remember that subjective probabilities are feelings dressed up as numbers</a:t>
            </a:r>
          </a:p>
        </p:txBody>
      </p:sp>
    </p:spTree>
    <p:extLst>
      <p:ext uri="{BB962C8B-B14F-4D97-AF65-F5344CB8AC3E}">
        <p14:creationId xmlns:p14="http://schemas.microsoft.com/office/powerpoint/2010/main" val="24014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AFA19-B5F7-A57E-1239-C24D283FF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ject Nim,' About a Chimpanzee Subjected to Research ...">
            <a:extLst>
              <a:ext uri="{FF2B5EF4-FFF2-40B4-BE49-F238E27FC236}">
                <a16:creationId xmlns:a16="http://schemas.microsoft.com/office/drawing/2014/main" id="{F7E89FC8-0466-16DD-F6D7-26A73F8E5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12827"/>
            <a:ext cx="8811666" cy="584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document with text on it&#10;&#10;AI-generated content may be incorrect.">
            <a:extLst>
              <a:ext uri="{FF2B5EF4-FFF2-40B4-BE49-F238E27FC236}">
                <a16:creationId xmlns:a16="http://schemas.microsoft.com/office/drawing/2014/main" id="{CBD3E0BD-2DCB-CE91-B2D7-D548860B24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6327" y="748845"/>
            <a:ext cx="4275673" cy="29325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3B8AF49-69EE-C0D7-4E99-D7DB9D3D3F47}"/>
              </a:ext>
            </a:extLst>
          </p:cNvPr>
          <p:cNvSpPr/>
          <p:nvPr/>
        </p:nvSpPr>
        <p:spPr>
          <a:xfrm>
            <a:off x="7916327" y="2206809"/>
            <a:ext cx="4275673" cy="4651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120B79-A123-A198-CEBA-AD451AD6A164}"/>
              </a:ext>
            </a:extLst>
          </p:cNvPr>
          <p:cNvSpPr txBox="1"/>
          <p:nvPr/>
        </p:nvSpPr>
        <p:spPr>
          <a:xfrm>
            <a:off x="8021498" y="2147499"/>
            <a:ext cx="4275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Beyond studying worst case scenarios, we should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B5AB45-914B-3BE6-1AA2-C0E1FE121924}"/>
              </a:ext>
            </a:extLst>
          </p:cNvPr>
          <p:cNvSpPr txBox="1"/>
          <p:nvPr/>
        </p:nvSpPr>
        <p:spPr>
          <a:xfrm>
            <a:off x="8018473" y="3132715"/>
            <a:ext cx="35269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Identify baselines / use control conditions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F6AB8-D099-8F59-FD99-73026AF36AF5}"/>
              </a:ext>
            </a:extLst>
          </p:cNvPr>
          <p:cNvSpPr txBox="1"/>
          <p:nvPr/>
        </p:nvSpPr>
        <p:spPr>
          <a:xfrm>
            <a:off x="7973789" y="3950427"/>
            <a:ext cx="416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Use rigorous quantification and pre-register predictions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240BFA-62DC-F214-B474-90B086636862}"/>
              </a:ext>
            </a:extLst>
          </p:cNvPr>
          <p:cNvSpPr txBox="1"/>
          <p:nvPr/>
        </p:nvSpPr>
        <p:spPr>
          <a:xfrm>
            <a:off x="7973789" y="5585851"/>
            <a:ext cx="3983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Factorially manipulate relevant causes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6A3296-4F29-1BF8-CBC7-DF6A61C29E7A}"/>
              </a:ext>
            </a:extLst>
          </p:cNvPr>
          <p:cNvSpPr txBox="1"/>
          <p:nvPr/>
        </p:nvSpPr>
        <p:spPr>
          <a:xfrm>
            <a:off x="7973789" y="4768139"/>
            <a:ext cx="39830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Carefully distinguish propensity and capability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47DEEC0-BD94-C8F0-A137-082CD27EF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57F5EE5-B793-F2FC-909D-E502575D9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scheming</a:t>
            </a:r>
          </a:p>
        </p:txBody>
      </p:sp>
      <p:pic>
        <p:nvPicPr>
          <p:cNvPr id="9" name="Picture 2" descr="University of Oxford">
            <a:extLst>
              <a:ext uri="{FF2B5EF4-FFF2-40B4-BE49-F238E27FC236}">
                <a16:creationId xmlns:a16="http://schemas.microsoft.com/office/drawing/2014/main" id="{787AF749-D458-6F58-B74A-983ADE806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E08CD1-BBA2-955F-C07E-22B05F3CBAFF}"/>
              </a:ext>
            </a:extLst>
          </p:cNvPr>
          <p:cNvSpPr txBox="1"/>
          <p:nvPr/>
        </p:nvSpPr>
        <p:spPr>
          <a:xfrm>
            <a:off x="9282896" y="6419488"/>
            <a:ext cx="290910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400"/>
              <a:t>Summerfield 2025</a:t>
            </a:r>
          </a:p>
        </p:txBody>
      </p:sp>
    </p:spTree>
    <p:extLst>
      <p:ext uri="{BB962C8B-B14F-4D97-AF65-F5344CB8AC3E}">
        <p14:creationId xmlns:p14="http://schemas.microsoft.com/office/powerpoint/2010/main" val="379124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72E36-0CA7-B7AF-E468-CC66B269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C0DBEAF5-00B6-06E8-206E-E0B651073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AEE1FA58-08B4-F4A0-F303-DEBF47DB4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intentionality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261576-2DAD-9D9D-02D4-52DA778AA606}"/>
              </a:ext>
            </a:extLst>
          </p:cNvPr>
          <p:cNvSpPr txBox="1"/>
          <p:nvPr/>
        </p:nvSpPr>
        <p:spPr>
          <a:xfrm>
            <a:off x="4606598" y="1539470"/>
            <a:ext cx="7269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 models have intentions? Are they intrinsically motivated to seek power or harm people?</a:t>
            </a:r>
          </a:p>
        </p:txBody>
      </p:sp>
      <p:pic>
        <p:nvPicPr>
          <p:cNvPr id="2" name="Picture 2" descr="The Intentional Stance">
            <a:extLst>
              <a:ext uri="{FF2B5EF4-FFF2-40B4-BE49-F238E27FC236}">
                <a16:creationId xmlns:a16="http://schemas.microsoft.com/office/drawing/2014/main" id="{1449BDB2-D80C-C9C8-A39F-4024A56ED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424" y="1315844"/>
            <a:ext cx="3483331" cy="526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38F70-F6EC-091C-2F80-7DEC09E6C8EC}"/>
              </a:ext>
            </a:extLst>
          </p:cNvPr>
          <p:cNvSpPr txBox="1"/>
          <p:nvPr/>
        </p:nvSpPr>
        <p:spPr>
          <a:xfrm>
            <a:off x="4606598" y="3119555"/>
            <a:ext cx="7269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Models typically attempt to follow instructions, but instructions can never be perfectly specified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B9E153-C452-5C8A-B506-30033E0B249B}"/>
              </a:ext>
            </a:extLst>
          </p:cNvPr>
          <p:cNvSpPr txBox="1"/>
          <p:nvPr/>
        </p:nvSpPr>
        <p:spPr>
          <a:xfrm>
            <a:off x="4606597" y="4699640"/>
            <a:ext cx="7269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Models have learned a lot about AI going rogue from their training data! AI misalignment is becoming a self-fulfilling prophecy</a:t>
            </a:r>
          </a:p>
        </p:txBody>
      </p:sp>
    </p:spTree>
    <p:extLst>
      <p:ext uri="{BB962C8B-B14F-4D97-AF65-F5344CB8AC3E}">
        <p14:creationId xmlns:p14="http://schemas.microsoft.com/office/powerpoint/2010/main" val="3423991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90349-D17C-CBCC-80E6-DC81FF17A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44A92EB-B1AF-1776-2D69-B1AF33707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EEF3782-6A64-4F3C-93A6-5BED1E1FD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swarm behaviour</a:t>
            </a:r>
          </a:p>
        </p:txBody>
      </p:sp>
      <p:pic>
        <p:nvPicPr>
          <p:cNvPr id="4" name="Picture 4" descr="Could studying swarm behaviors teach us how to help drones fly safely?">
            <a:extLst>
              <a:ext uri="{FF2B5EF4-FFF2-40B4-BE49-F238E27FC236}">
                <a16:creationId xmlns:a16="http://schemas.microsoft.com/office/drawing/2014/main" id="{919F8601-EEFD-4266-11FC-7464A85304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12828"/>
            <a:ext cx="12191999" cy="584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B81771-7E3C-7BBD-52EE-39475007CBC8}"/>
              </a:ext>
            </a:extLst>
          </p:cNvPr>
          <p:cNvSpPr txBox="1"/>
          <p:nvPr/>
        </p:nvSpPr>
        <p:spPr>
          <a:xfrm>
            <a:off x="1871588" y="3429000"/>
            <a:ext cx="89803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>
                <a:solidFill>
                  <a:schemeClr val="bg1"/>
                </a:solidFill>
              </a:rPr>
              <a:t>What drives AI multi-agent behaviour?</a:t>
            </a:r>
          </a:p>
        </p:txBody>
      </p:sp>
    </p:spTree>
    <p:extLst>
      <p:ext uri="{BB962C8B-B14F-4D97-AF65-F5344CB8AC3E}">
        <p14:creationId xmlns:p14="http://schemas.microsoft.com/office/powerpoint/2010/main" val="366657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12009</TotalTime>
  <Words>1119</Words>
  <Application>Microsoft Macintosh PowerPoint</Application>
  <PresentationFormat>Widescreen</PresentationFormat>
  <Paragraphs>254</Paragraphs>
  <Slides>32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Times New Roman</vt:lpstr>
      <vt:lpstr>Office Theme</vt:lpstr>
      <vt:lpstr>AI, Cognition and Society 7. AI and human agency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Summerfield</dc:creator>
  <cp:lastModifiedBy>Christopher Summerfield</cp:lastModifiedBy>
  <cp:revision>116</cp:revision>
  <dcterms:created xsi:type="dcterms:W3CDTF">2026-09-21T16:19:27Z</dcterms:created>
  <dcterms:modified xsi:type="dcterms:W3CDTF">2026-10-09T11:54:53Z</dcterms:modified>
</cp:coreProperties>
</file>