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678" r:id="rId3"/>
    <p:sldId id="943" r:id="rId4"/>
    <p:sldId id="918" r:id="rId5"/>
    <p:sldId id="925" r:id="rId6"/>
    <p:sldId id="919" r:id="rId7"/>
    <p:sldId id="936" r:id="rId8"/>
    <p:sldId id="920" r:id="rId9"/>
    <p:sldId id="921" r:id="rId10"/>
    <p:sldId id="922" r:id="rId11"/>
    <p:sldId id="926" r:id="rId12"/>
    <p:sldId id="923" r:id="rId13"/>
    <p:sldId id="942" r:id="rId14"/>
    <p:sldId id="924" r:id="rId15"/>
    <p:sldId id="929" r:id="rId16"/>
    <p:sldId id="938" r:id="rId17"/>
    <p:sldId id="928" r:id="rId18"/>
    <p:sldId id="917" r:id="rId19"/>
    <p:sldId id="937" r:id="rId20"/>
    <p:sldId id="930" r:id="rId21"/>
    <p:sldId id="931" r:id="rId22"/>
    <p:sldId id="934" r:id="rId23"/>
    <p:sldId id="941" r:id="rId24"/>
    <p:sldId id="939" r:id="rId25"/>
    <p:sldId id="866" r:id="rId26"/>
    <p:sldId id="877" r:id="rId27"/>
    <p:sldId id="879" r:id="rId28"/>
    <p:sldId id="927" r:id="rId29"/>
    <p:sldId id="940" r:id="rId30"/>
    <p:sldId id="932" r:id="rId31"/>
    <p:sldId id="933" r:id="rId32"/>
    <p:sldId id="944" r:id="rId33"/>
    <p:sldId id="93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16"/>
    <p:restoredTop sz="94699"/>
  </p:normalViewPr>
  <p:slideViewPr>
    <p:cSldViewPr snapToGrid="0">
      <p:cViewPr varScale="1">
        <p:scale>
          <a:sx n="90" d="100"/>
          <a:sy n="90" d="100"/>
        </p:scale>
        <p:origin x="24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86114-5361-9A43-95F0-2F14C47C1C7C}" type="datetimeFigureOut"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DAE97-BEB5-CD42-9615-878DFF430E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5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DE58-5E9A-E46A-6BA7-B66C339A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B8CB2-2415-BE93-B388-A01BCA004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B1DEE-6517-8B5A-FFB8-403EEB60B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F27AE-81CF-57B8-1A03-04C7D11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7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DC077-C14A-F45B-9EFD-2952B5C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93953D-91D7-EAA6-5FEC-554AFBF56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D001D-A903-1E98-EFBA-B087081AD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AAE0C-61B6-D7F2-6B37-DB86F80E13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11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535BF-BE50-F42E-67D4-56E273358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338A1-F006-2659-C547-EF43BB9175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259B92-A832-2179-15F1-C270E1120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D28D9-489A-B529-F04E-742D9294D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4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7A9B1-45F7-963A-0B65-D53817DED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137ADF-11D1-A11A-E953-C170B0292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20B131-ED17-C3F1-0407-1BF40ACB5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91EC8-9A55-75A2-6254-10465E2E0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76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01B61-7301-C5EC-1617-C17EB6A8D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DE8400-C5AC-86D0-5AD0-A42CC647C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FACD9-8E65-B9B1-0130-56D7BB6F3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CED3B-DD14-75C6-2B25-AD1781C87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82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20A5E-8683-9237-44D0-783CC2407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E92ED-9B29-D44D-F4FD-9E3FED02E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6978C0-1BD7-EFBF-B4AE-DDE296157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B62A6-82E8-9A91-AA5C-00BD8440B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41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CDB29-4ED7-F4F8-E53D-4615775CB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A2FCA-84A6-1EDB-7FBB-BE3EF9A34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449A3-BB5F-898F-F085-529A67C9C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1C6CB-4AF9-FE67-2F86-A81C4A9DF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2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DF78A-0548-3A66-1913-50C04789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AC486-A3C2-3E02-0CF3-16B59A5AF2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49706-36C3-E9BD-3B6E-22D978449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2B27-2E2B-9FDA-01B5-B16AB83ED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3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996A9-0068-5AA9-DAF3-9EF278937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A0D21-B9A2-42D7-1CF0-BE2178B78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A6E06-0C2B-C37D-5D36-3CD711CC6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26576-6634-CEF1-DBA9-855686516C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76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84408-E206-C880-9606-EA3354B70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B32DF-2C03-FD2D-EA8B-72C4548B3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F2F09-1115-F917-6D8F-C9175AD46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F4B53-F18D-099F-F121-D65164CB4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81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0B1F6-06B9-C091-8BAF-3F638FD76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7DE68-8D4C-D278-6B10-4F9C41A58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5C6791-EB76-2ED5-A511-B6B55C73C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8BF38-41B5-2DCE-BEFC-80F8F7FF9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02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69B90-E7A7-3275-928B-B9A8FABB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4E794-6F90-07BE-4473-7F9883018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A56D9-6DCE-C5BC-480D-AA25F1102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E0688-73C1-A1CB-EBCA-A6767323A2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0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560B6-AA37-4F69-F7FD-5F3562127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36C847-EBEE-5AB3-84E6-EF2D86AA1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E052D-5903-2FEF-052D-06E0BF0B0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E13B2-6223-BB4C-5AD0-47CEC7DFDD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85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AA34-504A-DA46-382A-3B60EBC00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A471EC-758F-C726-C633-DA18436B6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5D878-793C-7DBA-3C55-6A79ABF72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250EE-5F69-FFD9-8AB1-5F0F6E9D2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8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D5ED-F483-1094-C839-CBE7A769D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E19DB-AE96-F28C-B5D2-E8E6E8614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6EA695-9001-425E-D1DB-162BE4FAAC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32DC2-FAE1-8B28-E8B0-F598271D8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42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CC6E9-7BEF-D897-0523-997B52385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59421-A83D-C963-3BE0-9DAE78A78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2E11BB-E8B0-FFC6-E29A-3C0FE7D83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E7C80-EF03-0880-B479-C9A650D35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61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4AB0A-0563-0320-9405-2534FF467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EEA51B-0A74-A450-8D95-F601BABF6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A1D741-211D-5439-A9AA-7EA08E5FE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C193B-D491-DC4F-BAE7-29A4C2C38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42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5A475-855A-B145-64B7-F4631AE40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A4874-501B-3017-2AC5-B547C152D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66C5F4-D943-B91E-C531-314AA6798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0FE08-807C-EE33-C026-7FF0BE9744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20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BAA2B-C62F-68FE-8F0F-C7195600A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96C3FC-D095-1F4B-6599-A1354D39A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0DEC1-AA61-3674-A2EC-6CDB92776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43FEA-9C65-2CAD-B69D-B870D8BCE8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68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E5FC3-0F74-4D33-1783-E0FD3F9CC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C9AE0-0C72-520C-F3B1-1CE598E79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9DD9C6-E86F-A8F5-AABE-7AFAEF6A9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0DABB-47A5-B38C-9937-2E854E6ED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57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83937-89F0-4DA6-0004-C7F8CA567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EBA1F7-0062-8450-2E8A-7EC6D1B5E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E23B3B-808A-677F-2315-89E0552A8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93D71-1374-2614-5AE0-988C0ECC5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85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38C36-31BA-CD17-284F-794219FA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802971-D409-A4C4-2853-92B905A9F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2B0EF8-4EE2-47BD-8688-AF3FEA1D7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46052-D870-3B86-3730-D0AE51999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77EA-8893-4497-15B3-B3FA51FA7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D6CB9-0152-2EAD-E98C-3697033EC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F9E8A-78E8-FD3B-482C-7CE375104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E771B-C0F0-48D7-BD6E-9F0B333272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677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DAE97-BEB5-CD42-9615-878DFF430E69}" type="slidenum">
              <a:rPr lang="en-GB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0936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B7B2D-7E5E-8964-687E-8A0A6B60A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330E7-60C1-0A04-0BF1-E94307108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06BB9-E2AC-4247-4E07-2AAF27ADB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4B4DB-463B-4E81-F53D-3D02ED45D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150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10D45-DB79-D6C0-B337-E36DA517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413A58-3F98-3FB5-6E46-E23A4B2C5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7201E-E13C-0889-5E4C-9D6287316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F8CDF-6398-C910-0000-0833319FD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196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F0757-ED31-4E79-A7E0-0D7903BEC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A7D790-F7AB-71B4-2900-2B7BF6B52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2BAEA-DEFC-4EE3-2C4A-93CC57672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ABCE5-8B4A-E609-2B7E-6BCA53691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973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C6062-FF9C-853C-218A-6209671C3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3DC4D4-84AA-7B3B-DCD1-554EB59FC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6ABAA-324E-8197-2C0C-D3DD384FC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E5D97-E68D-8779-8AC2-126ED7AE1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608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F7BBD-CF5C-962F-FCF7-5E74C68A6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761F5D-0203-20CD-4CF6-5C5534D49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51742-A99D-BDC5-21FA-88DE4E317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C2393-4BC2-A058-9D2E-2DA6E07D8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40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393C1-7372-4C88-667E-0C41CECF5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594D2D-0A16-A322-7F58-A7B4870FF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8F22D3-8B5C-DBB1-975E-C3493649D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5912D-1EC7-81D3-CD33-286E39379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01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BE9B-464F-4B4D-2E96-DE7FC9DDA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EB0EF-0F2D-E256-8D03-CAB51A61D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3B84A-647E-257C-762C-86FD2C499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65447-7505-064B-A5B5-A5AB13D2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D79C8-7356-4542-8E04-95E99947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1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1FB1-20E7-DBF6-D543-4678B701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28C6-C9DA-DAAD-7964-51AA792AF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E028F-FAE6-4577-DD7A-358DF23C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997C2-B8E6-8F5D-ED6A-BDF56A749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72B0F-A12B-56E5-D7DD-3D0336AD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2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BB20B-5CC4-DEE4-E9A9-ADC62840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4C97E-067C-5A29-B20D-26DDBFCDF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B1F0-D073-066E-D3DD-282E8A1F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D7B04-8EF4-9BF2-5DCC-AE0FC53A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42D18-D319-A9A0-AB5C-1DCE6620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9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F4F7E-5B04-3547-D9CA-16A30BAE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89C10-4543-B2F4-891D-DD8B7EB18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FF9BF-D0A9-D867-F82A-8AD971046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11742-10EC-0ED3-5610-278A71590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F6553-ADEF-042D-E87B-353DD64B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1B31C-8F65-0ECD-A240-743E2BCB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A8C4-1034-410C-DD78-B71B75EE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53C89-DED4-EC87-5F46-BE45FD056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FD365-D251-F824-F05F-78747F445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9964DD-E662-070F-1F7D-5239A8DDF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84F6E-C3D7-900C-30B9-2846E8CEDD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29971-1FDB-0677-3D2F-4DE6810F4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A9AF38-C751-B6D2-2A56-8BB4FA5F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698257-611B-4921-77E6-9163C97C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0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DCFD2-C974-4D30-8E70-42D22A95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B982B0-68EE-5ECD-D013-81EA94DB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1C593-2D11-28E6-970C-0FC8CCAD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22762-58F5-9069-55DB-CF79CE7C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03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436B61-70E5-A3B9-67E7-35DE17CB1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13745-2B16-9495-A7C7-CB00020EA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44E13-B5EA-1DEC-687F-FC4BA577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7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5A85-B606-8543-A5BE-CD78D640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5072-5C81-B999-B4EF-C2C152284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8D29A-3586-BBC9-DF1A-D3DC710C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8124E-CEB1-8B6F-9E59-EFB03DFF7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71FF-8F54-5089-B3DC-CA7B3B15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605B2-6868-B01C-EE54-462EDC17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9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5C765-F093-CBD1-2120-037506E21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9B6FEB-52C5-A9C6-C6E0-A6BA9B38D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C2EE7-1B1E-ECBF-B323-34B7D4AE7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A5BDA-F027-D49E-4E7F-0E721656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6BB18-2E36-60D9-B44D-8B28312D0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7348E-DFC4-AB63-4142-398BC5E8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DDF3-7236-D03C-4649-14012CC8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92C3EE-F6C7-F14E-7203-C15ABD3EA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9577-A86A-B6D3-BE81-5A5B7DA57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E5E03-19CB-9681-ABB3-733E960D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9443B-396D-A07D-674E-1665258E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E5F04-07A6-FBE8-8FE1-9636FF44E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C1CA9-F76D-C5A1-82C9-931EFC963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AAC54-B8E7-1830-0A05-E0A40BC3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6406C-E85E-E542-92F7-CE2E00DD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2CCDD-D72F-4C81-F120-10F017AB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6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51E103-44A4-1901-3143-2DFE5630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AA2FF-8EA7-D1B7-7E57-85FDB609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8A396-6FFE-F70A-0FE4-C35D53D7C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6A755-689E-B047-8705-1E699CA48749}" type="datetimeFigureOut"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5B961-4175-30FA-DE85-A033F6E48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D0AC5-116D-EDB4-2743-10C664BB8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609" y="752705"/>
            <a:ext cx="10215770" cy="1656446"/>
          </a:xfrm>
        </p:spPr>
        <p:txBody>
          <a:bodyPr>
            <a:noAutofit/>
          </a:bodyPr>
          <a:lstStyle/>
          <a:p>
            <a:r>
              <a:rPr lang="en-US" sz="5600" dirty="0"/>
              <a:t>AI, Cognition and Society</a:t>
            </a:r>
            <a:br>
              <a:rPr lang="en-US" sz="5600" dirty="0"/>
            </a:br>
            <a:r>
              <a:rPr lang="en-US" sz="4200" dirty="0"/>
              <a:t>6. AI as a social actor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screen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5562" y="5203627"/>
            <a:ext cx="1630362" cy="161140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324" y="4793234"/>
            <a:ext cx="3592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funding gratefully acknowledged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96607" y="5183096"/>
            <a:ext cx="114685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/>
          <p:cNvSpPr txBox="1">
            <a:spLocks/>
          </p:cNvSpPr>
          <p:nvPr/>
        </p:nvSpPr>
        <p:spPr>
          <a:xfrm>
            <a:off x="1585887" y="3064481"/>
            <a:ext cx="8879675" cy="1561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Prof. Christopher Summerfield</a:t>
            </a:r>
          </a:p>
          <a:p>
            <a:r>
              <a:rPr lang="en-US" dirty="0">
                <a:latin typeface="+mj-lt"/>
              </a:rPr>
              <a:t>University of Oxford </a:t>
            </a:r>
          </a:p>
        </p:txBody>
      </p:sp>
      <p:pic>
        <p:nvPicPr>
          <p:cNvPr id="1026" name="Picture 2" descr="Image result for wellcome trust image">
            <a:extLst>
              <a:ext uri="{FF2B5EF4-FFF2-40B4-BE49-F238E27FC236}">
                <a16:creationId xmlns:a16="http://schemas.microsoft.com/office/drawing/2014/main" id="{FBBF155B-6D61-B440-A93E-1ADB02CF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0408" y="5320744"/>
            <a:ext cx="1183761" cy="118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B19FE76-6037-74BB-E217-05FA580E3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731" y="5436463"/>
            <a:ext cx="3437387" cy="902748"/>
          </a:xfrm>
          <a:prstGeom prst="rect">
            <a:avLst/>
          </a:prstGeom>
        </p:spPr>
      </p:pic>
      <p:pic>
        <p:nvPicPr>
          <p:cNvPr id="23554" name="Picture 2" descr="Cooperative AI Foundation - EA Forum">
            <a:extLst>
              <a:ext uri="{FF2B5EF4-FFF2-40B4-BE49-F238E27FC236}">
                <a16:creationId xmlns:a16="http://schemas.microsoft.com/office/drawing/2014/main" id="{784A4A12-4F41-7F2A-5CC9-DCD78DBA2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7" b="30739"/>
          <a:stretch>
            <a:fillRect/>
          </a:stretch>
        </p:blipFill>
        <p:spPr bwMode="auto">
          <a:xfrm>
            <a:off x="273659" y="5436462"/>
            <a:ext cx="2523330" cy="8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creen shot 2014-01-22 at 10.10.11.png">
            <a:extLst>
              <a:ext uri="{FF2B5EF4-FFF2-40B4-BE49-F238E27FC236}">
                <a16:creationId xmlns:a16="http://schemas.microsoft.com/office/drawing/2014/main" id="{29505B3D-2855-3880-1D7E-10726C2C0A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5615" y="5383195"/>
            <a:ext cx="2479497" cy="112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1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FDBAB-4CA4-04E6-5E40-F85396D54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2004B751-C98D-EAA7-32F7-6559AEDC0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CE1931E2-9032-72F0-FDA7-58BF39744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47B33-DE92-2C8F-76C3-55F7D7946C57}"/>
              </a:ext>
            </a:extLst>
          </p:cNvPr>
          <p:cNvSpPr txBox="1"/>
          <p:nvPr/>
        </p:nvSpPr>
        <p:spPr>
          <a:xfrm>
            <a:off x="877185" y="1309447"/>
            <a:ext cx="10563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1. What psychological impact do AI models with socioaffective design features have on their users?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1B9D87-1EFB-A1FD-6E10-940AD82CC2D3}"/>
              </a:ext>
            </a:extLst>
          </p:cNvPr>
          <p:cNvSpPr txBox="1"/>
          <p:nvPr/>
        </p:nvSpPr>
        <p:spPr>
          <a:xfrm>
            <a:off x="877185" y="2683285"/>
            <a:ext cx="105634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2. What are the risks associated with AI models seeking relationships with humans?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FB7982-9B87-40A1-3A3B-104257AA6E52}"/>
              </a:ext>
            </a:extLst>
          </p:cNvPr>
          <p:cNvSpPr txBox="1"/>
          <p:nvPr/>
        </p:nvSpPr>
        <p:spPr>
          <a:xfrm>
            <a:off x="877185" y="3958268"/>
            <a:ext cx="10712303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800"/>
          </a:p>
          <a:p>
            <a:r>
              <a:rPr lang="en-GB" sz="3200">
                <a:cs typeface="Times New Roman" panose="02020603050405020304" pitchFamily="18" charset="0"/>
              </a:rPr>
              <a:t>3. AI systems are increasingly being judged to be “friend” rather than “tool”. What implications does this have for society?</a:t>
            </a:r>
            <a:endParaRPr lang="en-US" sz="3200"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3949FE-699B-E707-B72A-7F6AC2A70B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9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9C7CE-1F42-D0ED-4524-40BD26EB5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32861843-F792-EDD3-FD3B-5AE5B78F3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FFE286ED-8184-66C3-6DA0-654478460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Reading</a:t>
            </a:r>
          </a:p>
        </p:txBody>
      </p:sp>
      <p:pic>
        <p:nvPicPr>
          <p:cNvPr id="1026" name="Picture 2" descr="Love Machines: How Artificial Intelligence is Transforming Our Relationships">
            <a:extLst>
              <a:ext uri="{FF2B5EF4-FFF2-40B4-BE49-F238E27FC236}">
                <a16:creationId xmlns:a16="http://schemas.microsoft.com/office/drawing/2014/main" id="{1812E59B-8D62-F38E-BC6B-11E942666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083" y="1249981"/>
            <a:ext cx="3494242" cy="537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tificial Intimacy: Who We Become When we Talk to Machines,  &quot;groundbreaking research and beautiful writing,&quot; Jonathan Haidt, author of  The Anxious Generation eBook : Turkle, Sherry: Amazon.co.uk: Kindle Store">
            <a:extLst>
              <a:ext uri="{FF2B5EF4-FFF2-40B4-BE49-F238E27FC236}">
                <a16:creationId xmlns:a16="http://schemas.microsoft.com/office/drawing/2014/main" id="{A97EEE58-8578-E631-97AB-E2B2B6F27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49980"/>
            <a:ext cx="3500675" cy="537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D8D2EC-7724-45C6-EC80-8EA32FC7C2E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30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B31A3-9701-DC80-0DB2-BB506FD03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C21CEF4-9382-4529-0CEB-812561AC1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268C5-A540-D441-50E3-4D36A84968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1BACB8D-DF33-CEE7-106E-F272578EC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as a social actor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32C72F-C431-C10F-75BF-BF2EF6A6D518}"/>
              </a:ext>
            </a:extLst>
          </p:cNvPr>
          <p:cNvSpPr txBox="1"/>
          <p:nvPr/>
        </p:nvSpPr>
        <p:spPr>
          <a:xfrm>
            <a:off x="8502005" y="6396334"/>
            <a:ext cx="353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Dennett 1971; Nass 1994</a:t>
            </a:r>
          </a:p>
        </p:txBody>
      </p:sp>
      <p:pic>
        <p:nvPicPr>
          <p:cNvPr id="1026" name="Picture 2" descr="The Intentional Stance">
            <a:extLst>
              <a:ext uri="{FF2B5EF4-FFF2-40B4-BE49-F238E27FC236}">
                <a16:creationId xmlns:a16="http://schemas.microsoft.com/office/drawing/2014/main" id="{91B745BB-280B-B7F3-7410-3A2EDBB71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24" y="1315844"/>
            <a:ext cx="3483331" cy="526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F35380-3E70-9009-7DF6-DEAF7A24D80A}"/>
              </a:ext>
            </a:extLst>
          </p:cNvPr>
          <p:cNvSpPr txBox="1"/>
          <p:nvPr/>
        </p:nvSpPr>
        <p:spPr>
          <a:xfrm>
            <a:off x="4538546" y="1315844"/>
            <a:ext cx="72594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Humans take an “intentional stance” towards physical systems, interpreting their outputs “as if” they had beliefs and desires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E955E5F-B5A3-A171-63B5-BAE7703D32CA}"/>
              </a:ext>
            </a:extLst>
          </p:cNvPr>
          <p:cNvGrpSpPr/>
          <p:nvPr/>
        </p:nvGrpSpPr>
        <p:grpSpPr>
          <a:xfrm>
            <a:off x="4502426" y="2998949"/>
            <a:ext cx="7272744" cy="3099274"/>
            <a:chOff x="4764203" y="3003856"/>
            <a:chExt cx="7272744" cy="3099274"/>
          </a:xfrm>
        </p:grpSpPr>
        <p:pic>
          <p:nvPicPr>
            <p:cNvPr id="9" name="Picture 8" descr="A graph with a cross and lines&#10;&#10;AI-generated content may be incorrect.">
              <a:extLst>
                <a:ext uri="{FF2B5EF4-FFF2-40B4-BE49-F238E27FC236}">
                  <a16:creationId xmlns:a16="http://schemas.microsoft.com/office/drawing/2014/main" id="{246FF300-78C6-F6DD-4612-97B6A7EF7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4203" y="3003856"/>
              <a:ext cx="2663593" cy="309927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3289A9-DC5A-BADB-F54E-47B83C24D575}"/>
                </a:ext>
              </a:extLst>
            </p:cNvPr>
            <p:cNvSpPr txBox="1"/>
            <p:nvPr/>
          </p:nvSpPr>
          <p:spPr>
            <a:xfrm>
              <a:off x="7705493" y="3025092"/>
              <a:ext cx="4331454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Computers are perceived to be ‘social actors’ and apply social rules to interactions with them</a:t>
              </a:r>
            </a:p>
            <a:p>
              <a:endParaRPr lang="en-US" sz="2400"/>
            </a:p>
            <a:p>
              <a:r>
                <a:rPr lang="en-US" sz="2400"/>
                <a:t>For example, people will perceive other praise / self derogation as more friendly when the other is a computer </a:t>
              </a:r>
            </a:p>
          </p:txBody>
        </p:sp>
        <p:pic>
          <p:nvPicPr>
            <p:cNvPr id="19" name="Picture 18" descr="A black and white image of a couple of black arrows&#10;&#10;AI-generated content may be incorrect.">
              <a:extLst>
                <a:ext uri="{FF2B5EF4-FFF2-40B4-BE49-F238E27FC236}">
                  <a16:creationId xmlns:a16="http://schemas.microsoft.com/office/drawing/2014/main" id="{675724AA-2570-BC95-A7D3-C656E6485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5999" y="4838080"/>
              <a:ext cx="1231900" cy="698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361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FBA6-31FA-DEE8-B444-EF2EA1176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59B226-3ED0-1E3A-A0C5-A0B47669F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095964-263B-3C62-D628-59AE11B8E9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A2489AC-6571-4FD9-5B0B-624D2623E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as a social actor</a:t>
            </a:r>
          </a:p>
        </p:txBody>
      </p:sp>
      <p:pic>
        <p:nvPicPr>
          <p:cNvPr id="3" name="Picture 2" descr="ELIZA - Wikipedia">
            <a:extLst>
              <a:ext uri="{FF2B5EF4-FFF2-40B4-BE49-F238E27FC236}">
                <a16:creationId xmlns:a16="http://schemas.microsoft.com/office/drawing/2014/main" id="{147AD83F-5249-4506-333E-8F1B0A43F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6" y="1411076"/>
            <a:ext cx="7061200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0CBE55-F332-DEEA-123B-66DF3180837B}"/>
              </a:ext>
            </a:extLst>
          </p:cNvPr>
          <p:cNvSpPr txBox="1"/>
          <p:nvPr/>
        </p:nvSpPr>
        <p:spPr>
          <a:xfrm>
            <a:off x="7980218" y="1315844"/>
            <a:ext cx="38177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Even formulaic, highly scripted interactions can be compelling and engaging</a:t>
            </a:r>
          </a:p>
          <a:p>
            <a:endParaRPr lang="en-US" sz="2800"/>
          </a:p>
          <a:p>
            <a:r>
              <a:rPr lang="en-US" sz="2800"/>
              <a:t>e.g. Eliza, a computer-based therapy bot from the 1960s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C7C95-1B92-AF6E-E6D8-64B71C30F538}"/>
              </a:ext>
            </a:extLst>
          </p:cNvPr>
          <p:cNvSpPr txBox="1"/>
          <p:nvPr/>
        </p:nvSpPr>
        <p:spPr>
          <a:xfrm>
            <a:off x="9402551" y="6396334"/>
            <a:ext cx="264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Weizenbaum 1966</a:t>
            </a:r>
          </a:p>
        </p:txBody>
      </p:sp>
    </p:spTree>
    <p:extLst>
      <p:ext uri="{BB962C8B-B14F-4D97-AF65-F5344CB8AC3E}">
        <p14:creationId xmlns:p14="http://schemas.microsoft.com/office/powerpoint/2010/main" val="3474720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84000-68FA-726E-ACC3-EFAC1ADA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BCFBC5C-C9CC-CC77-C3F3-D4318D58E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9735C4-5693-707D-BBD9-9565BD297F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C40462A-662D-C3C9-72CB-60518DC02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Socioaffective 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4FB9A8-CCD3-69BA-1134-F4C5AB983748}"/>
              </a:ext>
            </a:extLst>
          </p:cNvPr>
          <p:cNvSpPr txBox="1"/>
          <p:nvPr/>
        </p:nvSpPr>
        <p:spPr>
          <a:xfrm>
            <a:off x="1751562" y="1318417"/>
            <a:ext cx="8888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AI Models increasingly have anthropomorphic feaures and seek relationships with human users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020240-3DA2-6D6E-2D7D-47B523EB6866}"/>
              </a:ext>
            </a:extLst>
          </p:cNvPr>
          <p:cNvSpPr txBox="1"/>
          <p:nvPr/>
        </p:nvSpPr>
        <p:spPr>
          <a:xfrm>
            <a:off x="10066097" y="6403902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et al,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49DE62-D4A5-C17D-0B22-C102B6CA8420}"/>
              </a:ext>
            </a:extLst>
          </p:cNvPr>
          <p:cNvSpPr txBox="1"/>
          <p:nvPr/>
        </p:nvSpPr>
        <p:spPr>
          <a:xfrm>
            <a:off x="915153" y="5604608"/>
            <a:ext cx="1088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may mean that models are “socioaffectively misaligned”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EDA4CFA-934A-409F-D6E2-7A079A4A4B0D}"/>
              </a:ext>
            </a:extLst>
          </p:cNvPr>
          <p:cNvGrpSpPr/>
          <p:nvPr/>
        </p:nvGrpSpPr>
        <p:grpSpPr>
          <a:xfrm>
            <a:off x="359624" y="2486037"/>
            <a:ext cx="11174920" cy="954107"/>
            <a:chOff x="359624" y="2486037"/>
            <a:chExt cx="11174920" cy="95410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6550BB2-18DF-06F7-963F-42B4BE2DDAE4}"/>
                </a:ext>
              </a:extLst>
            </p:cNvPr>
            <p:cNvSpPr txBox="1"/>
            <p:nvPr/>
          </p:nvSpPr>
          <p:spPr>
            <a:xfrm>
              <a:off x="1751562" y="2486037"/>
              <a:ext cx="978298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 AI Models may excessively validate, rather than challenge users. This may exaggerate distress in vulnerable individuals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4A3A03B-DA2B-5F4B-C91F-A1E816527E9F}"/>
                </a:ext>
              </a:extLst>
            </p:cNvPr>
            <p:cNvSpPr txBox="1"/>
            <p:nvPr/>
          </p:nvSpPr>
          <p:spPr>
            <a:xfrm>
              <a:off x="359624" y="2657214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👍🥲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E7062AD-51A7-328E-24F9-FB67EBE1FC91}"/>
              </a:ext>
            </a:extLst>
          </p:cNvPr>
          <p:cNvSpPr txBox="1"/>
          <p:nvPr/>
        </p:nvSpPr>
        <p:spPr>
          <a:xfrm>
            <a:off x="359624" y="1511797"/>
            <a:ext cx="1502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❤️🥰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A4ED60-14DF-6FC3-D22B-FC33D7E5DF46}"/>
              </a:ext>
            </a:extLst>
          </p:cNvPr>
          <p:cNvGrpSpPr/>
          <p:nvPr/>
        </p:nvGrpSpPr>
        <p:grpSpPr>
          <a:xfrm>
            <a:off x="373478" y="3544723"/>
            <a:ext cx="11307576" cy="954107"/>
            <a:chOff x="373478" y="3544723"/>
            <a:chExt cx="11307576" cy="9541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6EE1E4-C851-3ABC-9102-85054F2ED718}"/>
                </a:ext>
              </a:extLst>
            </p:cNvPr>
            <p:cNvSpPr txBox="1"/>
            <p:nvPr/>
          </p:nvSpPr>
          <p:spPr>
            <a:xfrm>
              <a:off x="1822969" y="3544723"/>
              <a:ext cx="98580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foster emotional attachment, promoting “wanting” but not “liking”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FDF217-798B-2C5B-A8BC-D38089496DD9}"/>
                </a:ext>
              </a:extLst>
            </p:cNvPr>
            <p:cNvSpPr txBox="1"/>
            <p:nvPr/>
          </p:nvSpPr>
          <p:spPr>
            <a:xfrm>
              <a:off x="373478" y="3732985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😛🥰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B2A70D-39F2-308C-ACB8-ABA8B02BB87F}"/>
              </a:ext>
            </a:extLst>
          </p:cNvPr>
          <p:cNvGrpSpPr/>
          <p:nvPr/>
        </p:nvGrpSpPr>
        <p:grpSpPr>
          <a:xfrm>
            <a:off x="428896" y="4657875"/>
            <a:ext cx="11735394" cy="720589"/>
            <a:chOff x="428896" y="4657875"/>
            <a:chExt cx="11735394" cy="7205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FE2BFF-D4FC-6707-0B3B-DC4C7E32D86A}"/>
                </a:ext>
              </a:extLst>
            </p:cNvPr>
            <p:cNvSpPr txBox="1"/>
            <p:nvPr/>
          </p:nvSpPr>
          <p:spPr>
            <a:xfrm>
              <a:off x="1893296" y="4657875"/>
              <a:ext cx="102709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be perceived as moral patients in need of ‘welfare’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60ADAA-0222-2B31-402E-1A30ABB2C13E}"/>
                </a:ext>
              </a:extLst>
            </p:cNvPr>
            <p:cNvSpPr txBox="1"/>
            <p:nvPr/>
          </p:nvSpPr>
          <p:spPr>
            <a:xfrm>
              <a:off x="428896" y="4670578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🤖🌡️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77B867B-C110-4C3C-F5DD-87FA0342795C}"/>
              </a:ext>
            </a:extLst>
          </p:cNvPr>
          <p:cNvSpPr/>
          <p:nvPr/>
        </p:nvSpPr>
        <p:spPr>
          <a:xfrm>
            <a:off x="359624" y="2363757"/>
            <a:ext cx="11845636" cy="3916859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6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 build="allAtOnce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42BF4-F4FC-E10B-2AC0-27F07A48A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D92620F-54D2-884C-9818-AE7CFFC06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35823-52E4-D433-07BE-54229BACE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E2DDD0B-1419-3F13-A5D4-57704B088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Anthropomorphism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5D3692-DA3A-8699-343E-28BD37069BC3}"/>
              </a:ext>
            </a:extLst>
          </p:cNvPr>
          <p:cNvSpPr txBox="1"/>
          <p:nvPr/>
        </p:nvSpPr>
        <p:spPr>
          <a:xfrm>
            <a:off x="10092488" y="6396335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Akbulut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5795CD-BCD1-1F88-BEF6-4A47F2F780EE}"/>
              </a:ext>
            </a:extLst>
          </p:cNvPr>
          <p:cNvSpPr txBox="1"/>
          <p:nvPr/>
        </p:nvSpPr>
        <p:spPr>
          <a:xfrm>
            <a:off x="8843422" y="1423490"/>
            <a:ext cx="33007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Models have anthropomorphic design features</a:t>
            </a:r>
          </a:p>
        </p:txBody>
      </p:sp>
      <p:pic>
        <p:nvPicPr>
          <p:cNvPr id="10" name="Picture 9" descr="A close-up of a paper&#10;&#10;AI-generated content may be incorrect.">
            <a:extLst>
              <a:ext uri="{FF2B5EF4-FFF2-40B4-BE49-F238E27FC236}">
                <a16:creationId xmlns:a16="http://schemas.microsoft.com/office/drawing/2014/main" id="{86BA2AD7-F32A-2F89-E13B-16EB8E7AA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21" y="1423490"/>
            <a:ext cx="8333987" cy="464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2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E76F6-2995-CADD-008A-309997A10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5045C3-F0D8-BE8F-7365-5155F13C2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B05036-34C7-8ECE-7C84-39D79D6E10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D8CD9FC-3024-DFF3-D1CF-078BD5815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Relationship seeking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ADC975-D87B-E485-6133-38DAF28A7553}"/>
              </a:ext>
            </a:extLst>
          </p:cNvPr>
          <p:cNvSpPr txBox="1"/>
          <p:nvPr/>
        </p:nvSpPr>
        <p:spPr>
          <a:xfrm>
            <a:off x="10066097" y="6396335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et al, 2026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F12906-AE22-D9FB-598E-B4CE96D09678}"/>
              </a:ext>
            </a:extLst>
          </p:cNvPr>
          <p:cNvGrpSpPr/>
          <p:nvPr/>
        </p:nvGrpSpPr>
        <p:grpSpPr>
          <a:xfrm>
            <a:off x="100641" y="1052371"/>
            <a:ext cx="11990718" cy="3198955"/>
            <a:chOff x="0" y="1052371"/>
            <a:chExt cx="11990718" cy="3198955"/>
          </a:xfrm>
        </p:grpSpPr>
        <p:pic>
          <p:nvPicPr>
            <p:cNvPr id="3" name="Picture 2" descr="A graph of data on a white background&#10;&#10;AI-generated content may be incorrect.">
              <a:extLst>
                <a:ext uri="{FF2B5EF4-FFF2-40B4-BE49-F238E27FC236}">
                  <a16:creationId xmlns:a16="http://schemas.microsoft.com/office/drawing/2014/main" id="{17FD4130-4C74-420E-97F2-22C1769C4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052371"/>
              <a:ext cx="11990718" cy="319895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4ADC0C4-332E-3D34-77EE-4062C463477D}"/>
                </a:ext>
              </a:extLst>
            </p:cNvPr>
            <p:cNvSpPr/>
            <p:nvPr/>
          </p:nvSpPr>
          <p:spPr>
            <a:xfrm>
              <a:off x="124691" y="1163782"/>
              <a:ext cx="401782" cy="36021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1690EA0-85E4-0973-DE0E-E6DED2CB308C}"/>
              </a:ext>
            </a:extLst>
          </p:cNvPr>
          <p:cNvSpPr txBox="1"/>
          <p:nvPr/>
        </p:nvSpPr>
        <p:spPr>
          <a:xfrm>
            <a:off x="426223" y="4856028"/>
            <a:ext cx="10527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Models are ever more prone to engage us in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015519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87BBC-66FA-5648-11BB-F1FAF8240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F20898-C3C8-E28E-041E-4D8D6240C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7A95AC-971C-BC05-4558-F5A158740B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076B8BFE-5F8C-81C4-FE26-4E249109D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Companion applications</a:t>
            </a:r>
          </a:p>
        </p:txBody>
      </p:sp>
      <p:pic>
        <p:nvPicPr>
          <p:cNvPr id="3074" name="Picture 2" descr="Joi AI Review 2026: Pricing, Features &amp; Honest Verdict">
            <a:extLst>
              <a:ext uri="{FF2B5EF4-FFF2-40B4-BE49-F238E27FC236}">
                <a16:creationId xmlns:a16="http://schemas.microsoft.com/office/drawing/2014/main" id="{DF993724-5B3A-4700-3250-68A02F1EF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6" y="1316183"/>
            <a:ext cx="2062045" cy="31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32B8F2-F0A6-01C8-2830-8B934ECD3631}"/>
              </a:ext>
            </a:extLst>
          </p:cNvPr>
          <p:cNvSpPr txBox="1"/>
          <p:nvPr/>
        </p:nvSpPr>
        <p:spPr>
          <a:xfrm>
            <a:off x="548266" y="1276246"/>
            <a:ext cx="131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joi.ai</a:t>
            </a:r>
          </a:p>
        </p:txBody>
      </p:sp>
      <p:pic>
        <p:nvPicPr>
          <p:cNvPr id="8" name="Picture 7" descr="A person looking at a city&#10;&#10;AI-generated content may be incorrect.">
            <a:extLst>
              <a:ext uri="{FF2B5EF4-FFF2-40B4-BE49-F238E27FC236}">
                <a16:creationId xmlns:a16="http://schemas.microsoft.com/office/drawing/2014/main" id="{007BC790-72D9-CF84-5893-BFA0A77C8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344" y="1316182"/>
            <a:ext cx="3204656" cy="31049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51D55C-EA77-3752-BC95-28349CEAFE43}"/>
              </a:ext>
            </a:extLst>
          </p:cNvPr>
          <p:cNvSpPr txBox="1"/>
          <p:nvPr/>
        </p:nvSpPr>
        <p:spPr>
          <a:xfrm>
            <a:off x="3038971" y="1277754"/>
            <a:ext cx="3325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character.ai</a:t>
            </a:r>
          </a:p>
        </p:txBody>
      </p:sp>
      <p:pic>
        <p:nvPicPr>
          <p:cNvPr id="3076" name="Picture 4" descr="Replika is a bot-chat app that lets you recreate an AI partner">
            <a:extLst>
              <a:ext uri="{FF2B5EF4-FFF2-40B4-BE49-F238E27FC236}">
                <a16:creationId xmlns:a16="http://schemas.microsoft.com/office/drawing/2014/main" id="{B9F18778-7277-3A9D-DFF9-86F23AB4F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062" y="1324618"/>
            <a:ext cx="5418666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8F043C-4423-455C-C2FC-823B71A7F236}"/>
              </a:ext>
            </a:extLst>
          </p:cNvPr>
          <p:cNvSpPr txBox="1"/>
          <p:nvPr/>
        </p:nvSpPr>
        <p:spPr>
          <a:xfrm>
            <a:off x="6386115" y="3787842"/>
            <a:ext cx="3325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Replika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1767DB-5AF7-E3BC-BFC9-855CCCC197B0}"/>
              </a:ext>
            </a:extLst>
          </p:cNvPr>
          <p:cNvSpPr txBox="1"/>
          <p:nvPr/>
        </p:nvSpPr>
        <p:spPr>
          <a:xfrm>
            <a:off x="548266" y="4655955"/>
            <a:ext cx="11408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Sites offer companionship, emotional support, (unregulated) therapeutic advice, simulated relationships, adult content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E883E7-7249-D368-743E-CFD1A717140A}"/>
              </a:ext>
            </a:extLst>
          </p:cNvPr>
          <p:cNvSpPr txBox="1"/>
          <p:nvPr/>
        </p:nvSpPr>
        <p:spPr>
          <a:xfrm>
            <a:off x="7667664" y="6396335"/>
            <a:ext cx="4539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Pataranutaporn 2021; Rauh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B5E9AE-C966-C205-E9BA-95825561004F}"/>
              </a:ext>
            </a:extLst>
          </p:cNvPr>
          <p:cNvSpPr txBox="1"/>
          <p:nvPr/>
        </p:nvSpPr>
        <p:spPr>
          <a:xfrm>
            <a:off x="548266" y="4654447"/>
            <a:ext cx="11408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Millions of monthly users – including 5-10% of UK population </a:t>
            </a:r>
          </a:p>
          <a:p>
            <a:r>
              <a:rPr lang="en-US" sz="3200"/>
              <a:t>Average user spends more time on platform (2h/ day) that Tiktok</a:t>
            </a:r>
          </a:p>
        </p:txBody>
      </p:sp>
    </p:spTree>
    <p:extLst>
      <p:ext uri="{BB962C8B-B14F-4D97-AF65-F5344CB8AC3E}">
        <p14:creationId xmlns:p14="http://schemas.microsoft.com/office/powerpoint/2010/main" val="22314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0EC5D-F78A-9282-BF61-A9BCE121D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C080D16-483E-0DD2-165D-D29B6FB1E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2D112-A4F1-5219-83E9-1BA39ABB3B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E27DC50-6C75-BA9F-39E9-C093BEB30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Companion applications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56B192-29DB-E33F-0D01-04C36216A1E2}"/>
              </a:ext>
            </a:extLst>
          </p:cNvPr>
          <p:cNvSpPr txBox="1"/>
          <p:nvPr/>
        </p:nvSpPr>
        <p:spPr>
          <a:xfrm>
            <a:off x="9984354" y="6396334"/>
            <a:ext cx="2209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 Freitas 2024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D74AEBC-F1E7-C5FF-EBCE-97589E4CB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43363"/>
            <a:ext cx="8312727" cy="42089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69397FC-C73B-2933-D9F6-5219CA05909B}"/>
              </a:ext>
            </a:extLst>
          </p:cNvPr>
          <p:cNvSpPr txBox="1"/>
          <p:nvPr/>
        </p:nvSpPr>
        <p:spPr>
          <a:xfrm>
            <a:off x="8631381" y="1824357"/>
            <a:ext cx="35606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People report social bonds with AI companions that are similar to those with friends and family</a:t>
            </a:r>
          </a:p>
        </p:txBody>
      </p:sp>
    </p:spTree>
    <p:extLst>
      <p:ext uri="{BB962C8B-B14F-4D97-AF65-F5344CB8AC3E}">
        <p14:creationId xmlns:p14="http://schemas.microsoft.com/office/powerpoint/2010/main" val="1716493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7982-508E-FD8F-C2E5-726203DB7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46F7447-D80D-F4CA-DFA0-41103E407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B2735-2F9D-7826-28EF-221C4336B2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55BEA1A-0048-CCBC-3DC0-1FEFCDE80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Dark patterns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EB09CC-AB07-2CBF-F383-9D3E73715F5E}"/>
              </a:ext>
            </a:extLst>
          </p:cNvPr>
          <p:cNvSpPr txBox="1"/>
          <p:nvPr/>
        </p:nvSpPr>
        <p:spPr>
          <a:xfrm>
            <a:off x="9984354" y="6396334"/>
            <a:ext cx="2209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 Freitas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3409F-19C9-5C48-636B-F3CFB1DCD99C}"/>
              </a:ext>
            </a:extLst>
          </p:cNvPr>
          <p:cNvSpPr txBox="1"/>
          <p:nvPr/>
        </p:nvSpPr>
        <p:spPr>
          <a:xfrm>
            <a:off x="365552" y="5062757"/>
            <a:ext cx="6534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Companion apps use dark patterns to maximise user engagement, such as manipulative goodbyes</a:t>
            </a:r>
          </a:p>
        </p:txBody>
      </p:sp>
      <p:pic>
        <p:nvPicPr>
          <p:cNvPr id="14" name="Picture 13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C42F5450-9148-6365-BA49-F53DBF14C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53" y="2400705"/>
            <a:ext cx="5304484" cy="2662052"/>
          </a:xfrm>
          <a:prstGeom prst="rect">
            <a:avLst/>
          </a:prstGeom>
        </p:spPr>
      </p:pic>
      <p:pic>
        <p:nvPicPr>
          <p:cNvPr id="16" name="Picture 15" descr="A diagram of chatbot&#10;&#10;AI-generated content may be incorrect.">
            <a:extLst>
              <a:ext uri="{FF2B5EF4-FFF2-40B4-BE49-F238E27FC236}">
                <a16:creationId xmlns:a16="http://schemas.microsoft.com/office/drawing/2014/main" id="{66892907-2BEA-6944-19DB-1BFAB465D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914" y="1052371"/>
            <a:ext cx="3792104" cy="196367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403D53D-B2CB-A583-E1CE-A82A8C57E1D9}"/>
              </a:ext>
            </a:extLst>
          </p:cNvPr>
          <p:cNvGrpSpPr/>
          <p:nvPr/>
        </p:nvGrpSpPr>
        <p:grpSpPr>
          <a:xfrm>
            <a:off x="6954998" y="1434045"/>
            <a:ext cx="5237001" cy="4412546"/>
            <a:chOff x="6954998" y="1434045"/>
            <a:chExt cx="5237001" cy="44125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9F539A4-599A-A725-716C-2F1915529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0470" y="2724707"/>
              <a:ext cx="4726056" cy="247555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FDD497-1474-D86E-A867-35A39CE6D8BA}"/>
                </a:ext>
              </a:extLst>
            </p:cNvPr>
            <p:cNvSpPr txBox="1"/>
            <p:nvPr/>
          </p:nvSpPr>
          <p:spPr>
            <a:xfrm>
              <a:off x="6954998" y="1434045"/>
              <a:ext cx="52370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China has regulated companion apps in an attempt prevent the formation of emotional attachment to AI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8EB382-A74A-8893-75F1-E022C745CD7F}"/>
                </a:ext>
              </a:extLst>
            </p:cNvPr>
            <p:cNvSpPr txBox="1"/>
            <p:nvPr/>
          </p:nvSpPr>
          <p:spPr>
            <a:xfrm>
              <a:off x="7973111" y="5200260"/>
              <a:ext cx="38533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https://www.bbc.co.uk/news/articles/cm4gjy9lr551o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52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B4F27-72E6-3F29-FD0D-3B4AC559A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ADA8E00-B83F-3426-F013-CD8AF84F8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2A82D-586B-4BC3-6DEE-50433BC227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722489F-5BCF-F0BD-3F83-2381C2C02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Companion apps and wellbeing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428F39-1DDF-DD12-4B42-50E4FA50040B}"/>
              </a:ext>
            </a:extLst>
          </p:cNvPr>
          <p:cNvSpPr txBox="1"/>
          <p:nvPr/>
        </p:nvSpPr>
        <p:spPr>
          <a:xfrm>
            <a:off x="10177354" y="6396334"/>
            <a:ext cx="1891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Zhang 2026b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195C20-D48B-192F-1149-F75FFF4B710E}"/>
              </a:ext>
            </a:extLst>
          </p:cNvPr>
          <p:cNvGrpSpPr/>
          <p:nvPr/>
        </p:nvGrpSpPr>
        <p:grpSpPr>
          <a:xfrm>
            <a:off x="0" y="1364606"/>
            <a:ext cx="5999018" cy="3948401"/>
            <a:chOff x="0" y="1149927"/>
            <a:chExt cx="6489700" cy="4425373"/>
          </a:xfrm>
        </p:grpSpPr>
        <p:pic>
          <p:nvPicPr>
            <p:cNvPr id="3" name="Picture 2" descr="A diagram of a number of dots&#10;&#10;AI-generated content may be incorrect.">
              <a:extLst>
                <a:ext uri="{FF2B5EF4-FFF2-40B4-BE49-F238E27FC236}">
                  <a16:creationId xmlns:a16="http://schemas.microsoft.com/office/drawing/2014/main" id="{9F54A683-C478-88A2-D347-687BF8376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282700"/>
              <a:ext cx="6489700" cy="42926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009434-8568-F796-314F-F8AA7491D050}"/>
                </a:ext>
              </a:extLst>
            </p:cNvPr>
            <p:cNvSpPr/>
            <p:nvPr/>
          </p:nvSpPr>
          <p:spPr>
            <a:xfrm>
              <a:off x="0" y="1149927"/>
              <a:ext cx="623455" cy="5818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4DEADF8-8276-D500-C1E0-B070DA1CA8C3}"/>
              </a:ext>
            </a:extLst>
          </p:cNvPr>
          <p:cNvSpPr txBox="1"/>
          <p:nvPr/>
        </p:nvSpPr>
        <p:spPr>
          <a:xfrm>
            <a:off x="638663" y="5374931"/>
            <a:ext cx="11263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Intensity of use predicts wellbeing for general-purpose but not companion AI, and self-disclosure is associated with lower levels of wellbeing (note! correlational data)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AA24F-6A8D-1B27-950E-0E52C5A00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72" y="4177653"/>
            <a:ext cx="4876800" cy="4572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936A491-0D02-FD7A-7D4A-D30F2C63025C}"/>
              </a:ext>
            </a:extLst>
          </p:cNvPr>
          <p:cNvGrpSpPr/>
          <p:nvPr/>
        </p:nvGrpSpPr>
        <p:grpSpPr>
          <a:xfrm>
            <a:off x="5682271" y="1446117"/>
            <a:ext cx="6264165" cy="3908455"/>
            <a:chOff x="5805053" y="1092317"/>
            <a:chExt cx="6264165" cy="3908455"/>
          </a:xfrm>
        </p:grpSpPr>
        <p:pic>
          <p:nvPicPr>
            <p:cNvPr id="17" name="Picture 16" descr="A diagram of a self-disclosure&#10;&#10;AI-generated content may be incorrect.">
              <a:extLst>
                <a:ext uri="{FF2B5EF4-FFF2-40B4-BE49-F238E27FC236}">
                  <a16:creationId xmlns:a16="http://schemas.microsoft.com/office/drawing/2014/main" id="{D72E7F37-76E2-5B45-B73A-60871A49D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05053" y="1170271"/>
              <a:ext cx="6264165" cy="3830501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4973644-0ED4-4FDA-C709-AA68DC348320}"/>
                </a:ext>
              </a:extLst>
            </p:cNvPr>
            <p:cNvSpPr/>
            <p:nvPr/>
          </p:nvSpPr>
          <p:spPr>
            <a:xfrm>
              <a:off x="5817002" y="1092317"/>
              <a:ext cx="576316" cy="5191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0B0E96D-47AF-13AE-D01D-D766C9A79899}"/>
              </a:ext>
            </a:extLst>
          </p:cNvPr>
          <p:cNvSpPr txBox="1"/>
          <p:nvPr/>
        </p:nvSpPr>
        <p:spPr>
          <a:xfrm>
            <a:off x="638663" y="1125276"/>
            <a:ext cx="6260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Analysis of donated consumer chatlogs</a:t>
            </a:r>
          </a:p>
        </p:txBody>
      </p:sp>
    </p:spTree>
    <p:extLst>
      <p:ext uri="{BB962C8B-B14F-4D97-AF65-F5344CB8AC3E}">
        <p14:creationId xmlns:p14="http://schemas.microsoft.com/office/powerpoint/2010/main" val="406047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8FFCD-BBFC-4AEF-60A2-CCCD6F708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8ACB707-87E3-83F4-3635-F66D1B5A4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5F7833-D1ED-094C-5AC0-DBD3214AC1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BC3EAA-E806-30D9-990C-EA3C79BE02EF}"/>
              </a:ext>
            </a:extLst>
          </p:cNvPr>
          <p:cNvSpPr txBox="1"/>
          <p:nvPr/>
        </p:nvSpPr>
        <p:spPr>
          <a:xfrm>
            <a:off x="10177354" y="6396334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Zhang 2026</a:t>
            </a:r>
          </a:p>
        </p:txBody>
      </p:sp>
      <p:pic>
        <p:nvPicPr>
          <p:cNvPr id="7" name="Picture 6" descr="A screenshot of a chatbot&#10;&#10;AI-generated content may be incorrect.">
            <a:extLst>
              <a:ext uri="{FF2B5EF4-FFF2-40B4-BE49-F238E27FC236}">
                <a16:creationId xmlns:a16="http://schemas.microsoft.com/office/drawing/2014/main" id="{DB779E04-2294-ABDE-D803-A60FD00E8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98" y="1064801"/>
            <a:ext cx="6438901" cy="20155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145FF4-C307-AE75-10A7-5DFE7B8A11E8}"/>
              </a:ext>
            </a:extLst>
          </p:cNvPr>
          <p:cNvSpPr txBox="1"/>
          <p:nvPr/>
        </p:nvSpPr>
        <p:spPr>
          <a:xfrm>
            <a:off x="7641012" y="1444193"/>
            <a:ext cx="4040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Effects on wellbeing are controversial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1976-18FC-9B95-C906-7BBDDD27531C}"/>
              </a:ext>
            </a:extLst>
          </p:cNvPr>
          <p:cNvSpPr txBox="1"/>
          <p:nvPr/>
        </p:nvSpPr>
        <p:spPr>
          <a:xfrm>
            <a:off x="7641012" y="2813096"/>
            <a:ext cx="44246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One longitudinal study over ~1 year shows that usage growth negatively predicts wellbeing via reductions in human social interaction</a:t>
            </a:r>
          </a:p>
        </p:txBody>
      </p:sp>
      <p:pic>
        <p:nvPicPr>
          <p:cNvPr id="18" name="Picture 17" descr="A diagram of a flowchart&#10;&#10;AI-generated content may be incorrect.">
            <a:extLst>
              <a:ext uri="{FF2B5EF4-FFF2-40B4-BE49-F238E27FC236}">
                <a16:creationId xmlns:a16="http://schemas.microsoft.com/office/drawing/2014/main" id="{46D2DA94-76D5-A259-5B68-7CB7C8F0B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59" y="3312477"/>
            <a:ext cx="6004214" cy="3469891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3F212DD-23BD-B7E7-29F5-C067D7C6E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Companion apps and wellbeing</a:t>
            </a:r>
          </a:p>
        </p:txBody>
      </p:sp>
    </p:spTree>
    <p:extLst>
      <p:ext uri="{BB962C8B-B14F-4D97-AF65-F5344CB8AC3E}">
        <p14:creationId xmlns:p14="http://schemas.microsoft.com/office/powerpoint/2010/main" val="267643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2462C-1E0D-A296-FC5F-A2057C81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4883EFE-5364-AC04-00E9-263F3C4CE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C6AFC6-0C5D-D548-DA14-8486D3F4A8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9D74A73-0916-4028-9F9A-579D0AACF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Loneliness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64699F-C14F-0A0F-D3CD-4E2CC0B66965}"/>
              </a:ext>
            </a:extLst>
          </p:cNvPr>
          <p:cNvSpPr txBox="1"/>
          <p:nvPr/>
        </p:nvSpPr>
        <p:spPr>
          <a:xfrm>
            <a:off x="7741979" y="6308789"/>
            <a:ext cx="4465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 Freitas 2025; Nakagomi 2026</a:t>
            </a:r>
          </a:p>
        </p:txBody>
      </p:sp>
      <p:pic>
        <p:nvPicPr>
          <p:cNvPr id="16" name="Picture 15" descr="A graph of different levels of performance&#10;&#10;AI-generated content may be incorrect.">
            <a:extLst>
              <a:ext uri="{FF2B5EF4-FFF2-40B4-BE49-F238E27FC236}">
                <a16:creationId xmlns:a16="http://schemas.microsoft.com/office/drawing/2014/main" id="{86A1F723-03BC-C461-998E-4E4F9E050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36" y="1106273"/>
            <a:ext cx="4107874" cy="43618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637BF6D-F547-4910-7A18-F561E4DB1F83}"/>
              </a:ext>
            </a:extLst>
          </p:cNvPr>
          <p:cNvSpPr txBox="1"/>
          <p:nvPr/>
        </p:nvSpPr>
        <p:spPr>
          <a:xfrm>
            <a:off x="637008" y="5570125"/>
            <a:ext cx="3879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Companion apps may reduce loneliness </a:t>
            </a:r>
          </a:p>
          <a:p>
            <a:r>
              <a:rPr lang="en-US" sz="2400"/>
              <a:t>(after15m conversation)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F5674B-500F-60C1-C5F8-9419FADD418D}"/>
              </a:ext>
            </a:extLst>
          </p:cNvPr>
          <p:cNvGrpSpPr/>
          <p:nvPr/>
        </p:nvGrpSpPr>
        <p:grpSpPr>
          <a:xfrm>
            <a:off x="4516281" y="1255773"/>
            <a:ext cx="7488683" cy="5118852"/>
            <a:chOff x="4516281" y="1255773"/>
            <a:chExt cx="7488683" cy="5118852"/>
          </a:xfrm>
        </p:grpSpPr>
        <p:pic>
          <p:nvPicPr>
            <p:cNvPr id="19" name="Picture 18" descr="A comparison of a line graph&#10;&#10;AI-generated content may be incorrect.">
              <a:extLst>
                <a:ext uri="{FF2B5EF4-FFF2-40B4-BE49-F238E27FC236}">
                  <a16:creationId xmlns:a16="http://schemas.microsoft.com/office/drawing/2014/main" id="{E4DA1AD7-2CC2-E61E-F424-043FA00B3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16281" y="1255773"/>
              <a:ext cx="7280563" cy="319101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461193-2348-2BFB-2C02-0687755BED09}"/>
                </a:ext>
              </a:extLst>
            </p:cNvPr>
            <p:cNvSpPr txBox="1"/>
            <p:nvPr/>
          </p:nvSpPr>
          <p:spPr>
            <a:xfrm>
              <a:off x="5234000" y="4558743"/>
              <a:ext cx="677096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In a large scale survey (n &gt; 14K), loneliness was a significant moderator of the effect of companion use on happiness and life satisfaction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43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FA481-C767-8110-BF7E-B2F8E7011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625D6F2-4232-148E-F71E-B36D29458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D7758-57AC-99A6-0D3F-9366F752A2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5879E092-8A7A-BC8C-1A74-DDFB5263E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loneliness paradox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11FD8B-BCAD-20C4-2127-8C1381AA0168}"/>
              </a:ext>
            </a:extLst>
          </p:cNvPr>
          <p:cNvSpPr txBox="1"/>
          <p:nvPr/>
        </p:nvSpPr>
        <p:spPr>
          <a:xfrm>
            <a:off x="578871" y="2999913"/>
            <a:ext cx="107818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But even so: </a:t>
            </a:r>
          </a:p>
          <a:p>
            <a:pPr marL="514350" indent="-514350">
              <a:buAutoNum type="arabicPeriod"/>
            </a:pPr>
            <a:r>
              <a:rPr lang="en-US" sz="3200"/>
              <a:t>AI companions make people feel less lonely</a:t>
            </a:r>
          </a:p>
          <a:p>
            <a:pPr marL="514350" indent="-514350">
              <a:buAutoNum type="arabicPeriod"/>
            </a:pPr>
            <a:r>
              <a:rPr lang="en-US" sz="3200"/>
              <a:t>But over time, users experience reduced human contact</a:t>
            </a:r>
          </a:p>
          <a:p>
            <a:pPr marL="514350" indent="-514350">
              <a:buAutoNum type="arabicPeriod"/>
            </a:pPr>
            <a:r>
              <a:rPr lang="en-US" sz="3200"/>
              <a:t>This increases loneliness, and lower wellbeing (possibly)</a:t>
            </a:r>
          </a:p>
          <a:p>
            <a:pPr marL="514350" indent="-514350">
              <a:buAutoNum type="arabicPeriod"/>
            </a:pPr>
            <a:endParaRPr lang="en-US" sz="3200"/>
          </a:p>
          <a:p>
            <a:r>
              <a:rPr lang="en-US" sz="3200"/>
              <a:t>So using AI companions may make people feel better over the short but not longer term</a:t>
            </a:r>
          </a:p>
          <a:p>
            <a:pPr marL="514350" indent="-514350">
              <a:buAutoNum type="arabicPeriod"/>
            </a:pPr>
            <a:endParaRPr lang="en-US" sz="3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2F2D3-925D-E14E-C1B7-77E34B67627C}"/>
              </a:ext>
            </a:extLst>
          </p:cNvPr>
          <p:cNvSpPr txBox="1"/>
          <p:nvPr/>
        </p:nvSpPr>
        <p:spPr>
          <a:xfrm>
            <a:off x="578871" y="1301958"/>
            <a:ext cx="11037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Associations between AI companion use and loneliness are expected, given that people who are more lonely will seek out AI in the first place (we need more causal studies!)</a:t>
            </a:r>
          </a:p>
        </p:txBody>
      </p:sp>
    </p:spTree>
    <p:extLst>
      <p:ext uri="{BB962C8B-B14F-4D97-AF65-F5344CB8AC3E}">
        <p14:creationId xmlns:p14="http://schemas.microsoft.com/office/powerpoint/2010/main" val="214320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C355A-56D2-D4ED-A0F0-1B0220C4A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DC79111-A46B-B0E6-B834-FECCF985A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00D6E6-151D-294F-46D3-D724A386D3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9B7C0D1-A5B5-A707-C3EB-C46C57C69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Socioaffective 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6B4AB4-9E9F-892B-5528-2C6E2A5EC2AA}"/>
              </a:ext>
            </a:extLst>
          </p:cNvPr>
          <p:cNvSpPr txBox="1"/>
          <p:nvPr/>
        </p:nvSpPr>
        <p:spPr>
          <a:xfrm>
            <a:off x="1751562" y="1318417"/>
            <a:ext cx="8888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AI Models increasingly have anthropomorphic feaures and seek relationships with human users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D4F208-DCC7-E7FA-E3EF-8006843F3730}"/>
              </a:ext>
            </a:extLst>
          </p:cNvPr>
          <p:cNvSpPr txBox="1"/>
          <p:nvPr/>
        </p:nvSpPr>
        <p:spPr>
          <a:xfrm>
            <a:off x="10066097" y="6403902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et al,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296B39-D050-07AD-F2C1-BF6D6E51DA12}"/>
              </a:ext>
            </a:extLst>
          </p:cNvPr>
          <p:cNvSpPr txBox="1"/>
          <p:nvPr/>
        </p:nvSpPr>
        <p:spPr>
          <a:xfrm>
            <a:off x="915153" y="5604608"/>
            <a:ext cx="1088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may mean that models are “socioaffectively misaligned”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88D727-8FB8-8F32-9F70-2BBF9E3433C3}"/>
              </a:ext>
            </a:extLst>
          </p:cNvPr>
          <p:cNvGrpSpPr/>
          <p:nvPr/>
        </p:nvGrpSpPr>
        <p:grpSpPr>
          <a:xfrm>
            <a:off x="359624" y="2486037"/>
            <a:ext cx="11174920" cy="954107"/>
            <a:chOff x="359624" y="2486037"/>
            <a:chExt cx="11174920" cy="95410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97F2F5A-2288-0600-8BEA-ECA15C5A48AB}"/>
                </a:ext>
              </a:extLst>
            </p:cNvPr>
            <p:cNvSpPr txBox="1"/>
            <p:nvPr/>
          </p:nvSpPr>
          <p:spPr>
            <a:xfrm>
              <a:off x="1751562" y="2486037"/>
              <a:ext cx="978298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 AI Models may excessively validate, rather than challenge users. This may exaggerate distress in vulnerable individuals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DDF6CC0-79E7-FF90-6FAA-9ABE0BEF656D}"/>
                </a:ext>
              </a:extLst>
            </p:cNvPr>
            <p:cNvSpPr txBox="1"/>
            <p:nvPr/>
          </p:nvSpPr>
          <p:spPr>
            <a:xfrm>
              <a:off x="359624" y="2657214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👍🥲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61799AE-D2D3-28D9-A6E5-6BFFCCA0C228}"/>
              </a:ext>
            </a:extLst>
          </p:cNvPr>
          <p:cNvSpPr txBox="1"/>
          <p:nvPr/>
        </p:nvSpPr>
        <p:spPr>
          <a:xfrm>
            <a:off x="359624" y="1511797"/>
            <a:ext cx="1502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❤️🥰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48D0AC-7722-D9BA-12A9-4BB100E41F6F}"/>
              </a:ext>
            </a:extLst>
          </p:cNvPr>
          <p:cNvGrpSpPr/>
          <p:nvPr/>
        </p:nvGrpSpPr>
        <p:grpSpPr>
          <a:xfrm>
            <a:off x="373478" y="3544723"/>
            <a:ext cx="11307576" cy="954107"/>
            <a:chOff x="373478" y="3544723"/>
            <a:chExt cx="11307576" cy="9541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0F2810-F3B3-7C85-29F2-F150D7751C2B}"/>
                </a:ext>
              </a:extLst>
            </p:cNvPr>
            <p:cNvSpPr txBox="1"/>
            <p:nvPr/>
          </p:nvSpPr>
          <p:spPr>
            <a:xfrm>
              <a:off x="1822969" y="3544723"/>
              <a:ext cx="98580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foster emotional attachment, promoting “wanting” but not “liking”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4EE82A-89E2-2BA7-48A1-DEADEE80D5C7}"/>
                </a:ext>
              </a:extLst>
            </p:cNvPr>
            <p:cNvSpPr txBox="1"/>
            <p:nvPr/>
          </p:nvSpPr>
          <p:spPr>
            <a:xfrm>
              <a:off x="373478" y="3732985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😛🥰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3550F3-0F6D-2FB0-D66A-5EFB26AD8596}"/>
              </a:ext>
            </a:extLst>
          </p:cNvPr>
          <p:cNvGrpSpPr/>
          <p:nvPr/>
        </p:nvGrpSpPr>
        <p:grpSpPr>
          <a:xfrm>
            <a:off x="428896" y="4657875"/>
            <a:ext cx="11735394" cy="720589"/>
            <a:chOff x="428896" y="4657875"/>
            <a:chExt cx="11735394" cy="7205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D5A1293-5A94-15D8-86A2-5FCC67C1B082}"/>
                </a:ext>
              </a:extLst>
            </p:cNvPr>
            <p:cNvSpPr txBox="1"/>
            <p:nvPr/>
          </p:nvSpPr>
          <p:spPr>
            <a:xfrm>
              <a:off x="1893296" y="4657875"/>
              <a:ext cx="102709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be perceived as moral patients in need of ‘welfare’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626CBF-B682-0B74-AB67-F0B17BF45ECC}"/>
                </a:ext>
              </a:extLst>
            </p:cNvPr>
            <p:cNvSpPr txBox="1"/>
            <p:nvPr/>
          </p:nvSpPr>
          <p:spPr>
            <a:xfrm>
              <a:off x="428896" y="4670578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🤖🌡️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222DCFE-358E-A7B4-9F1C-5306615E0F99}"/>
              </a:ext>
            </a:extLst>
          </p:cNvPr>
          <p:cNvSpPr/>
          <p:nvPr/>
        </p:nvSpPr>
        <p:spPr>
          <a:xfrm>
            <a:off x="359624" y="3492901"/>
            <a:ext cx="11845636" cy="3365098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B79B46-8FA3-C409-8667-443F2BFD288A}"/>
              </a:ext>
            </a:extLst>
          </p:cNvPr>
          <p:cNvSpPr/>
          <p:nvPr/>
        </p:nvSpPr>
        <p:spPr>
          <a:xfrm>
            <a:off x="173182" y="1310870"/>
            <a:ext cx="11845636" cy="866931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15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F5DF8-569A-5FC4-D1B8-30C26548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B10DBB8-E60F-4F55-5AF3-4336564F8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F85222-2858-DA08-533A-8EEA45963C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D939C08-DD66-EDBC-65B5-B4435667C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Sycophancy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A5E88B-62AE-ED09-0C10-14CC64FA5867}"/>
              </a:ext>
            </a:extLst>
          </p:cNvPr>
          <p:cNvSpPr txBox="1"/>
          <p:nvPr/>
        </p:nvSpPr>
        <p:spPr>
          <a:xfrm>
            <a:off x="8304875" y="1613118"/>
            <a:ext cx="33458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Sycophantic models distort our perceptions of self and relationships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832AA0C-D06C-359C-ABED-E328637564FE}"/>
              </a:ext>
            </a:extLst>
          </p:cNvPr>
          <p:cNvGrpSpPr/>
          <p:nvPr/>
        </p:nvGrpSpPr>
        <p:grpSpPr>
          <a:xfrm>
            <a:off x="251022" y="4216612"/>
            <a:ext cx="5467804" cy="2127869"/>
            <a:chOff x="251022" y="4216612"/>
            <a:chExt cx="5467804" cy="2127869"/>
          </a:xfrm>
        </p:grpSpPr>
        <p:pic>
          <p:nvPicPr>
            <p:cNvPr id="7" name="Picture 6" descr="A graph of a number of individuals&#10;&#10;AI-generated content may be incorrect.">
              <a:extLst>
                <a:ext uri="{FF2B5EF4-FFF2-40B4-BE49-F238E27FC236}">
                  <a16:creationId xmlns:a16="http://schemas.microsoft.com/office/drawing/2014/main" id="{7FAFE940-9B58-70D6-84DC-2777979E1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040"/>
            <a:stretch>
              <a:fillRect/>
            </a:stretch>
          </p:blipFill>
          <p:spPr>
            <a:xfrm>
              <a:off x="251022" y="4216612"/>
              <a:ext cx="5467804" cy="212786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6A8E2F-5161-CA7B-4C93-E1ECC6FBE43B}"/>
                </a:ext>
              </a:extLst>
            </p:cNvPr>
            <p:cNvSpPr/>
            <p:nvPr/>
          </p:nvSpPr>
          <p:spPr>
            <a:xfrm rot="16200000">
              <a:off x="-83639" y="4911985"/>
              <a:ext cx="1471432" cy="4252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Rightness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BFB30-CF43-0EA8-5FDE-0FC101A6B4D4}"/>
              </a:ext>
            </a:extLst>
          </p:cNvPr>
          <p:cNvGrpSpPr/>
          <p:nvPr/>
        </p:nvGrpSpPr>
        <p:grpSpPr>
          <a:xfrm>
            <a:off x="5718826" y="3828495"/>
            <a:ext cx="5603110" cy="2548741"/>
            <a:chOff x="5936812" y="3119404"/>
            <a:chExt cx="5603110" cy="2548741"/>
          </a:xfrm>
        </p:grpSpPr>
        <p:pic>
          <p:nvPicPr>
            <p:cNvPr id="10" name="Picture 9" descr="A graph of a bar graph&#10;&#10;AI-generated content may be incorrect.">
              <a:extLst>
                <a:ext uri="{FF2B5EF4-FFF2-40B4-BE49-F238E27FC236}">
                  <a16:creationId xmlns:a16="http://schemas.microsoft.com/office/drawing/2014/main" id="{74434938-55F2-819C-F214-0A236EBD6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6890"/>
            <a:stretch>
              <a:fillRect/>
            </a:stretch>
          </p:blipFill>
          <p:spPr>
            <a:xfrm>
              <a:off x="6699784" y="3540276"/>
              <a:ext cx="4840138" cy="2127869"/>
            </a:xfrm>
            <a:prstGeom prst="rect">
              <a:avLst/>
            </a:prstGeom>
          </p:spPr>
        </p:pic>
        <p:pic>
          <p:nvPicPr>
            <p:cNvPr id="12" name="Picture 11" descr="A graph of a number of individuals&#10;&#10;AI-generated content may be incorrect.">
              <a:extLst>
                <a:ext uri="{FF2B5EF4-FFF2-40B4-BE49-F238E27FC236}">
                  <a16:creationId xmlns:a16="http://schemas.microsoft.com/office/drawing/2014/main" id="{756DFC5E-BB59-7C69-469C-5E4E4E8FE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3964"/>
            <a:stretch>
              <a:fillRect/>
            </a:stretch>
          </p:blipFill>
          <p:spPr>
            <a:xfrm>
              <a:off x="5936812" y="3119404"/>
              <a:ext cx="876830" cy="2534368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4440804-F1D1-9784-AAFA-63F3F0C9B3C2}"/>
                </a:ext>
              </a:extLst>
            </p:cNvPr>
            <p:cNvSpPr/>
            <p:nvPr/>
          </p:nvSpPr>
          <p:spPr>
            <a:xfrm rot="16200000">
              <a:off x="5641766" y="4341376"/>
              <a:ext cx="1353065" cy="372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Repair</a:t>
              </a:r>
            </a:p>
          </p:txBody>
        </p:sp>
      </p:grpSp>
      <p:pic>
        <p:nvPicPr>
          <p:cNvPr id="3" name="Picture 2" descr="A person talking to a child&#10;&#10;AI-generated content may be incorrect.">
            <a:extLst>
              <a:ext uri="{FF2B5EF4-FFF2-40B4-BE49-F238E27FC236}">
                <a16:creationId xmlns:a16="http://schemas.microsoft.com/office/drawing/2014/main" id="{0BB3E009-724E-80EB-48A9-3BAE2E544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078" y="1215341"/>
            <a:ext cx="3286270" cy="2799031"/>
          </a:xfrm>
          <a:prstGeom prst="rect">
            <a:avLst/>
          </a:prstGeom>
        </p:spPr>
      </p:pic>
      <p:pic>
        <p:nvPicPr>
          <p:cNvPr id="21" name="Picture 20" descr="A graph with numbers and a green line&#10;&#10;AI-generated content may be incorrect.">
            <a:extLst>
              <a:ext uri="{FF2B5EF4-FFF2-40B4-BE49-F238E27FC236}">
                <a16:creationId xmlns:a16="http://schemas.microsoft.com/office/drawing/2014/main" id="{3F26A33B-9AC0-A1C1-5898-BA7FC6C530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593" y="1231865"/>
            <a:ext cx="4013200" cy="269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B2D961-614B-341F-1155-3F8659BA4EDE}"/>
              </a:ext>
            </a:extLst>
          </p:cNvPr>
          <p:cNvSpPr txBox="1"/>
          <p:nvPr/>
        </p:nvSpPr>
        <p:spPr>
          <a:xfrm>
            <a:off x="9702216" y="6396334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Cheng et al, 2026</a:t>
            </a:r>
          </a:p>
        </p:txBody>
      </p:sp>
    </p:spTree>
    <p:extLst>
      <p:ext uri="{BB962C8B-B14F-4D97-AF65-F5344CB8AC3E}">
        <p14:creationId xmlns:p14="http://schemas.microsoft.com/office/powerpoint/2010/main" val="249069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84D8-A5BB-0836-FA9D-15A9BFA0C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89A4EB-C132-260D-01E8-2126F3FF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7EFA7-2E0A-9043-F68F-F8FF0344E6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1F9E07A8-2D08-05F1-9565-E7AD93315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Sycophancy and political attitudes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48CCE8-7DFD-3116-C1B0-866DA292623E}"/>
              </a:ext>
            </a:extLst>
          </p:cNvPr>
          <p:cNvSpPr txBox="1"/>
          <p:nvPr/>
        </p:nvSpPr>
        <p:spPr>
          <a:xfrm>
            <a:off x="10274308" y="6396334"/>
            <a:ext cx="1761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Rathje 2026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A35D64-DC10-8112-9F54-A234BEF1859B}"/>
              </a:ext>
            </a:extLst>
          </p:cNvPr>
          <p:cNvGrpSpPr/>
          <p:nvPr/>
        </p:nvGrpSpPr>
        <p:grpSpPr>
          <a:xfrm>
            <a:off x="171520" y="1039962"/>
            <a:ext cx="11258480" cy="4702502"/>
            <a:chOff x="5492268" y="1277194"/>
            <a:chExt cx="7462920" cy="2992334"/>
          </a:xfrm>
        </p:grpSpPr>
        <p:pic>
          <p:nvPicPr>
            <p:cNvPr id="9" name="Picture 8" descr="A diagram of a graph&#10;&#10;AI-generated content may be incorrect.">
              <a:extLst>
                <a:ext uri="{FF2B5EF4-FFF2-40B4-BE49-F238E27FC236}">
                  <a16:creationId xmlns:a16="http://schemas.microsoft.com/office/drawing/2014/main" id="{4A6D9BF4-CA96-44FC-A035-8DF7F5A1E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0126"/>
            <a:stretch>
              <a:fillRect/>
            </a:stretch>
          </p:blipFill>
          <p:spPr>
            <a:xfrm>
              <a:off x="9308287" y="1286226"/>
              <a:ext cx="3646901" cy="2226282"/>
            </a:xfrm>
            <a:prstGeom prst="rect">
              <a:avLst/>
            </a:prstGeom>
          </p:spPr>
        </p:pic>
        <p:pic>
          <p:nvPicPr>
            <p:cNvPr id="11" name="Picture 10" descr="A diagram of a graph&#10;&#10;AI-generated content may be incorrect.">
              <a:extLst>
                <a:ext uri="{FF2B5EF4-FFF2-40B4-BE49-F238E27FC236}">
                  <a16:creationId xmlns:a16="http://schemas.microsoft.com/office/drawing/2014/main" id="{FA12DDEB-94AA-B14F-F76C-FAE692724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0126"/>
            <a:stretch>
              <a:fillRect/>
            </a:stretch>
          </p:blipFill>
          <p:spPr>
            <a:xfrm>
              <a:off x="5492268" y="1277194"/>
              <a:ext cx="3646901" cy="222628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A4A025-411E-DFA3-F6EF-A5E06681E1BC}"/>
                </a:ext>
              </a:extLst>
            </p:cNvPr>
            <p:cNvSpPr txBox="1"/>
            <p:nvPr/>
          </p:nvSpPr>
          <p:spPr>
            <a:xfrm>
              <a:off x="6346584" y="3662403"/>
              <a:ext cx="5923405" cy="607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Sycophantic models increase attitude extremity and certainty in a political context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165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1C5C-DF1F-BFCD-0604-A2F77F7D8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156E2FF-30C2-DAF3-F022-1C29340A0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6A69E-667E-A68C-0E95-B607EE93BC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213A213-ACFF-71BB-0066-63AD7CB2B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Training for warmth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0F3E25-A872-BFF7-A4FD-88B5FD206730}"/>
              </a:ext>
            </a:extLst>
          </p:cNvPr>
          <p:cNvSpPr txBox="1"/>
          <p:nvPr/>
        </p:nvSpPr>
        <p:spPr>
          <a:xfrm>
            <a:off x="10274308" y="6396334"/>
            <a:ext cx="192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Ibrahim 2026</a:t>
            </a:r>
          </a:p>
        </p:txBody>
      </p:sp>
      <p:pic>
        <p:nvPicPr>
          <p:cNvPr id="3" name="Picture 2" descr="A diagram of different types of models&#10;&#10;AI-generated content may be incorrect.">
            <a:extLst>
              <a:ext uri="{FF2B5EF4-FFF2-40B4-BE49-F238E27FC236}">
                <a16:creationId xmlns:a16="http://schemas.microsoft.com/office/drawing/2014/main" id="{586D6FF0-4F5B-D755-08BA-958A83AB7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085" y="1321377"/>
            <a:ext cx="3767860" cy="4018216"/>
          </a:xfrm>
          <a:prstGeom prst="rect">
            <a:avLst/>
          </a:prstGeom>
        </p:spPr>
      </p:pic>
      <p:pic>
        <p:nvPicPr>
          <p:cNvPr id="8" name="Picture 7" descr="A diagram of different colored bars&#10;&#10;AI-generated content may be incorrect.">
            <a:extLst>
              <a:ext uri="{FF2B5EF4-FFF2-40B4-BE49-F238E27FC236}">
                <a16:creationId xmlns:a16="http://schemas.microsoft.com/office/drawing/2014/main" id="{F0815A07-C5D6-0696-7A8A-713764FAD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671" y="1191933"/>
            <a:ext cx="6984420" cy="39539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B0404C-FE78-C23B-EFE5-8A3DD139FBF0}"/>
              </a:ext>
            </a:extLst>
          </p:cNvPr>
          <p:cNvSpPr txBox="1"/>
          <p:nvPr/>
        </p:nvSpPr>
        <p:spPr>
          <a:xfrm>
            <a:off x="817994" y="5454419"/>
            <a:ext cx="11374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Training models for warmth makes them less accurate (and more sycophantic)</a:t>
            </a:r>
          </a:p>
        </p:txBody>
      </p:sp>
    </p:spTree>
    <p:extLst>
      <p:ext uri="{BB962C8B-B14F-4D97-AF65-F5344CB8AC3E}">
        <p14:creationId xmlns:p14="http://schemas.microsoft.com/office/powerpoint/2010/main" val="423563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844CF-AA97-532D-ADCF-B0B455116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E02933-BF04-3984-1345-0A19FA06B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8E9F1-CD1B-BD48-E6FB-6ABF257B84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667A66F-2FFA-A12A-20AA-2E28D2BAF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psychosis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F262A8-22DA-79D4-B1CC-ECE9B5B9DA32}"/>
              </a:ext>
            </a:extLst>
          </p:cNvPr>
          <p:cNvSpPr txBox="1"/>
          <p:nvPr/>
        </p:nvSpPr>
        <p:spPr>
          <a:xfrm>
            <a:off x="10044340" y="6396334"/>
            <a:ext cx="2162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Dohnány 2026</a:t>
            </a:r>
            <a:r>
              <a:rPr lang="en-GB" sz="2400">
                <a:effectLst/>
              </a:rPr>
              <a:t> </a:t>
            </a:r>
            <a:endParaRPr lang="en-US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A8F4FE-4B3C-DBEE-00A0-20221AA080E2}"/>
              </a:ext>
            </a:extLst>
          </p:cNvPr>
          <p:cNvGrpSpPr/>
          <p:nvPr/>
        </p:nvGrpSpPr>
        <p:grpSpPr>
          <a:xfrm>
            <a:off x="0" y="1052371"/>
            <a:ext cx="7772400" cy="3800289"/>
            <a:chOff x="146050" y="1152236"/>
            <a:chExt cx="7772400" cy="380028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BCE3C9-7A81-1849-549B-ABFF52EC9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050" y="1152236"/>
              <a:ext cx="7772400" cy="380028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A25A67-70E3-1F81-4506-744BC236B293}"/>
                </a:ext>
              </a:extLst>
            </p:cNvPr>
            <p:cNvSpPr/>
            <p:nvPr/>
          </p:nvSpPr>
          <p:spPr>
            <a:xfrm>
              <a:off x="146050" y="1152236"/>
              <a:ext cx="574386" cy="565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F9CE3471-CCFA-6008-CD62-89412D15B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9"/>
          <a:stretch>
            <a:fillRect/>
          </a:stretch>
        </p:blipFill>
        <p:spPr bwMode="auto">
          <a:xfrm>
            <a:off x="3144979" y="3722100"/>
            <a:ext cx="914401" cy="93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D9CE25-29C7-C647-70A5-E20EC2BFB22D}"/>
              </a:ext>
            </a:extLst>
          </p:cNvPr>
          <p:cNvSpPr/>
          <p:nvPr/>
        </p:nvSpPr>
        <p:spPr>
          <a:xfrm>
            <a:off x="166255" y="2161309"/>
            <a:ext cx="720436" cy="791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Person Generic Flat icon | Magnific (formerly Freepik)">
            <a:extLst>
              <a:ext uri="{FF2B5EF4-FFF2-40B4-BE49-F238E27FC236}">
                <a16:creationId xmlns:a16="http://schemas.microsoft.com/office/drawing/2014/main" id="{E9B03913-CB22-77B3-20E9-31F7835B5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4" y="1980385"/>
            <a:ext cx="875723" cy="87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A93642A-1B96-1551-336E-291E12A4C5D8}"/>
              </a:ext>
            </a:extLst>
          </p:cNvPr>
          <p:cNvGrpSpPr/>
          <p:nvPr/>
        </p:nvGrpSpPr>
        <p:grpSpPr>
          <a:xfrm>
            <a:off x="8235734" y="1207202"/>
            <a:ext cx="3971506" cy="3597651"/>
            <a:chOff x="8235734" y="1207202"/>
            <a:chExt cx="3971506" cy="3597651"/>
          </a:xfrm>
        </p:grpSpPr>
        <p:pic>
          <p:nvPicPr>
            <p:cNvPr id="15" name="Picture 2" descr="Robot Icon | Free SVG / PNG, Premium Animated GIF / APNG ...">
              <a:extLst>
                <a:ext uri="{FF2B5EF4-FFF2-40B4-BE49-F238E27FC236}">
                  <a16:creationId xmlns:a16="http://schemas.microsoft.com/office/drawing/2014/main" id="{02B69952-DDAB-7577-1EE4-828C96655A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19"/>
            <a:stretch>
              <a:fillRect/>
            </a:stretch>
          </p:blipFill>
          <p:spPr bwMode="auto">
            <a:xfrm>
              <a:off x="10835034" y="2952515"/>
              <a:ext cx="1136074" cy="1159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Person Generic Flat icon | Magnific (formerly Freepik)">
              <a:extLst>
                <a:ext uri="{FF2B5EF4-FFF2-40B4-BE49-F238E27FC236}">
                  <a16:creationId xmlns:a16="http://schemas.microsoft.com/office/drawing/2014/main" id="{AD01990A-82F0-F7E2-CE99-4CF90983B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9287" y="2976348"/>
              <a:ext cx="1136074" cy="1136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819B352-ACE1-F97C-9F82-242504E43600}"/>
                </a:ext>
              </a:extLst>
            </p:cNvPr>
            <p:cNvCxnSpPr>
              <a:cxnSpLocks/>
            </p:cNvCxnSpPr>
            <p:nvPr/>
          </p:nvCxnSpPr>
          <p:spPr>
            <a:xfrm>
              <a:off x="9666636" y="3139719"/>
              <a:ext cx="960582" cy="0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1B6D8A0-342D-355F-7C93-535BEDAE1F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3177" y="3972286"/>
              <a:ext cx="1034041" cy="0"/>
            </a:xfrm>
            <a:prstGeom prst="straightConnector1">
              <a:avLst/>
            </a:prstGeom>
            <a:ln w="12700">
              <a:solidFill>
                <a:srgbClr val="0070C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725D8AD-BB60-E056-1E0A-3390E5159526}"/>
                </a:ext>
              </a:extLst>
            </p:cNvPr>
            <p:cNvSpPr txBox="1"/>
            <p:nvPr/>
          </p:nvSpPr>
          <p:spPr>
            <a:xfrm>
              <a:off x="8235734" y="1207202"/>
              <a:ext cx="397150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bidirectional belief amplification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DE4A3B7-E8B6-4F30-B2B0-C41E14E37EE2}"/>
                </a:ext>
              </a:extLst>
            </p:cNvPr>
            <p:cNvGrpSpPr/>
            <p:nvPr/>
          </p:nvGrpSpPr>
          <p:grpSpPr>
            <a:xfrm>
              <a:off x="9602196" y="3139719"/>
              <a:ext cx="1034041" cy="832567"/>
              <a:chOff x="6022541" y="5616059"/>
              <a:chExt cx="1034041" cy="832567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7252BBE-4087-A8D7-5BB7-F3DA23EDCA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5616059"/>
                <a:ext cx="960582" cy="0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75642F4-5869-739C-E40F-A54F3FC228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22541" y="6448626"/>
                <a:ext cx="1034041" cy="0"/>
              </a:xfrm>
              <a:prstGeom prst="straightConnector1">
                <a:avLst/>
              </a:prstGeom>
              <a:ln w="25400">
                <a:solidFill>
                  <a:srgbClr val="0070C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2A368B8-A46D-E0A5-150D-2AA526E6C4CB}"/>
                </a:ext>
              </a:extLst>
            </p:cNvPr>
            <p:cNvGrpSpPr/>
            <p:nvPr/>
          </p:nvGrpSpPr>
          <p:grpSpPr>
            <a:xfrm>
              <a:off x="9590402" y="3139719"/>
              <a:ext cx="1034041" cy="832567"/>
              <a:chOff x="6022541" y="5616059"/>
              <a:chExt cx="1034041" cy="832567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FCBA99-E8D9-0FE2-0EDC-B1FB4789D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5616059"/>
                <a:ext cx="960582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ABFC5084-F512-62FB-E155-0E51BD66EB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22541" y="6448626"/>
                <a:ext cx="1034041" cy="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751BCE2-27A5-1E52-1497-A065C3425696}"/>
                </a:ext>
              </a:extLst>
            </p:cNvPr>
            <p:cNvGrpSpPr/>
            <p:nvPr/>
          </p:nvGrpSpPr>
          <p:grpSpPr>
            <a:xfrm>
              <a:off x="9576547" y="3139719"/>
              <a:ext cx="1034041" cy="832567"/>
              <a:chOff x="6022541" y="5616059"/>
              <a:chExt cx="1034041" cy="832567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49A16B25-5934-8268-59E3-565BABC24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5616059"/>
                <a:ext cx="960582" cy="0"/>
              </a:xfrm>
              <a:prstGeom prst="straightConnector1">
                <a:avLst/>
              </a:prstGeom>
              <a:ln w="63500">
                <a:solidFill>
                  <a:srgbClr val="C0000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83849DE3-F8DA-21FC-218A-C3BF0DEF4E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22541" y="6448626"/>
                <a:ext cx="1034041" cy="0"/>
              </a:xfrm>
              <a:prstGeom prst="straightConnector1">
                <a:avLst/>
              </a:prstGeom>
              <a:ln w="63500">
                <a:solidFill>
                  <a:srgbClr val="0070C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7F36F07-4986-A83D-A1DF-345FD5AC5AEA}"/>
                </a:ext>
              </a:extLst>
            </p:cNvPr>
            <p:cNvSpPr txBox="1"/>
            <p:nvPr/>
          </p:nvSpPr>
          <p:spPr>
            <a:xfrm>
              <a:off x="9385361" y="2362494"/>
              <a:ext cx="15493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>
                  <a:solidFill>
                    <a:srgbClr val="C00000"/>
                  </a:solidFill>
                </a:rPr>
                <a:t>paranoia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B5EBF8-0395-B8BB-85AE-673641BA52F5}"/>
                </a:ext>
              </a:extLst>
            </p:cNvPr>
            <p:cNvSpPr txBox="1"/>
            <p:nvPr/>
          </p:nvSpPr>
          <p:spPr>
            <a:xfrm>
              <a:off x="9372286" y="4281633"/>
              <a:ext cx="16999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>
                  <a:solidFill>
                    <a:srgbClr val="0070C0"/>
                  </a:solidFill>
                </a:rPr>
                <a:t>validation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165663D-A677-FB7E-A8DE-3DC01B4AB8DC}"/>
              </a:ext>
            </a:extLst>
          </p:cNvPr>
          <p:cNvSpPr txBox="1"/>
          <p:nvPr/>
        </p:nvSpPr>
        <p:spPr>
          <a:xfrm>
            <a:off x="546675" y="5048783"/>
            <a:ext cx="7502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Excessive validation can lead to amplification of mental health problems</a:t>
            </a:r>
          </a:p>
        </p:txBody>
      </p:sp>
    </p:spTree>
    <p:extLst>
      <p:ext uri="{BB962C8B-B14F-4D97-AF65-F5344CB8AC3E}">
        <p14:creationId xmlns:p14="http://schemas.microsoft.com/office/powerpoint/2010/main" val="175614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C21BA-3AA5-FC5E-86CC-3140EF5D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EEE2360-2D43-09C3-DB50-D406E4312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2531F-F013-D170-58B3-C8B7060A2B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9C1BCFE-1C91-5FDB-C3C3-D15EAFFFC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psychosis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170504-F132-EA5A-14FB-906D4BE5DB57}"/>
              </a:ext>
            </a:extLst>
          </p:cNvPr>
          <p:cNvSpPr txBox="1"/>
          <p:nvPr/>
        </p:nvSpPr>
        <p:spPr>
          <a:xfrm>
            <a:off x="9445992" y="6396335"/>
            <a:ext cx="2746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Veilnhammer 2026</a:t>
            </a:r>
            <a:r>
              <a:rPr lang="en-GB" sz="2400">
                <a:effectLst/>
              </a:rPr>
              <a:t> 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713EFC-6C4A-19C6-0C53-5D7CB441EEC7}"/>
              </a:ext>
            </a:extLst>
          </p:cNvPr>
          <p:cNvSpPr txBox="1"/>
          <p:nvPr/>
        </p:nvSpPr>
        <p:spPr>
          <a:xfrm>
            <a:off x="6872793" y="1316179"/>
            <a:ext cx="480826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/>
              <a:t>0.07% of ChatGPT users (~630,000 people) have conversations that show signs of mania / psychosis.</a:t>
            </a:r>
            <a:endParaRPr lang="en-US" sz="2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0BCBB9-2649-1625-B7B1-F094D5545014}"/>
              </a:ext>
            </a:extLst>
          </p:cNvPr>
          <p:cNvSpPr txBox="1"/>
          <p:nvPr/>
        </p:nvSpPr>
        <p:spPr>
          <a:xfrm>
            <a:off x="358372" y="5319116"/>
            <a:ext cx="72616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Escalation of symptoms in simulations of different mental health states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6A145A-8F67-BE19-BE11-42F3C13F2C63}"/>
              </a:ext>
            </a:extLst>
          </p:cNvPr>
          <p:cNvGrpSpPr/>
          <p:nvPr/>
        </p:nvGrpSpPr>
        <p:grpSpPr>
          <a:xfrm>
            <a:off x="206952" y="1302326"/>
            <a:ext cx="6097730" cy="3967329"/>
            <a:chOff x="206952" y="1302326"/>
            <a:chExt cx="6097730" cy="3967329"/>
          </a:xfrm>
        </p:grpSpPr>
        <p:pic>
          <p:nvPicPr>
            <p:cNvPr id="14" name="Picture 13" descr="A graph of different colored lines&#10;&#10;AI-generated content may be incorrect.">
              <a:extLst>
                <a:ext uri="{FF2B5EF4-FFF2-40B4-BE49-F238E27FC236}">
                  <a16:creationId xmlns:a16="http://schemas.microsoft.com/office/drawing/2014/main" id="{B44BC5A4-BE88-C57C-95C9-CE878C53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952" y="1302326"/>
              <a:ext cx="6097730" cy="3967329"/>
            </a:xfrm>
            <a:prstGeom prst="rect">
              <a:avLst/>
            </a:prstGeom>
          </p:spPr>
        </p:pic>
        <p:pic>
          <p:nvPicPr>
            <p:cNvPr id="20" name="Picture 19" descr="A list of names and numbers&#10;&#10;AI-generated content may be incorrect.">
              <a:extLst>
                <a:ext uri="{FF2B5EF4-FFF2-40B4-BE49-F238E27FC236}">
                  <a16:creationId xmlns:a16="http://schemas.microsoft.com/office/drawing/2014/main" id="{A6D2B11B-732B-7779-DA86-75C178C8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68469" y="1690255"/>
              <a:ext cx="1188715" cy="1256858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3D0FD18-97E1-AB19-705A-3B22AC3B6BCB}"/>
              </a:ext>
            </a:extLst>
          </p:cNvPr>
          <p:cNvGrpSpPr/>
          <p:nvPr/>
        </p:nvGrpSpPr>
        <p:grpSpPr>
          <a:xfrm>
            <a:off x="248138" y="1146133"/>
            <a:ext cx="6429375" cy="4218618"/>
            <a:chOff x="248138" y="1146133"/>
            <a:chExt cx="6429375" cy="4218618"/>
          </a:xfrm>
        </p:grpSpPr>
        <p:pic>
          <p:nvPicPr>
            <p:cNvPr id="25" name="Picture 24" descr="A graph showing different colored lines&#10;&#10;AI-generated content may be incorrect.">
              <a:extLst>
                <a:ext uri="{FF2B5EF4-FFF2-40B4-BE49-F238E27FC236}">
                  <a16:creationId xmlns:a16="http://schemas.microsoft.com/office/drawing/2014/main" id="{B5964B91-0EBA-4046-FC91-BADBB40EB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8138" y="1302326"/>
              <a:ext cx="6429375" cy="4062425"/>
            </a:xfrm>
            <a:prstGeom prst="rect">
              <a:avLst/>
            </a:prstGeom>
          </p:spPr>
        </p:pic>
        <p:pic>
          <p:nvPicPr>
            <p:cNvPr id="40" name="Picture 39" descr="A group of black text&#10;&#10;AI-generated content may be incorrect.">
              <a:extLst>
                <a:ext uri="{FF2B5EF4-FFF2-40B4-BE49-F238E27FC236}">
                  <a16:creationId xmlns:a16="http://schemas.microsoft.com/office/drawing/2014/main" id="{F04A3E6C-2166-7404-9BC6-D1FB4061D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49663" y="1146133"/>
              <a:ext cx="1651000" cy="1016000"/>
            </a:xfrm>
            <a:prstGeom prst="rect">
              <a:avLst/>
            </a:prstGeom>
          </p:spPr>
        </p:pic>
      </p:grpSp>
      <p:pic>
        <p:nvPicPr>
          <p:cNvPr id="44" name="Picture 43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273B19B0-B96D-93F9-00BE-1575354BE9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2793" y="1344490"/>
            <a:ext cx="4436171" cy="357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4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16DB3-61C8-A5AE-C433-D58646133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653E867-F383-EAAD-F1F0-B96FD4DB4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A6A3E5-FD6F-A3BA-B169-2BFAFF26C5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3D52242-4D2A-E674-BCBC-37370589C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psychosis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28D168-9CC8-4D17-6754-64C3E075A286}"/>
              </a:ext>
            </a:extLst>
          </p:cNvPr>
          <p:cNvSpPr txBox="1"/>
          <p:nvPr/>
        </p:nvSpPr>
        <p:spPr>
          <a:xfrm>
            <a:off x="10393345" y="6396335"/>
            <a:ext cx="1813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Moore 2026</a:t>
            </a:r>
            <a:r>
              <a:rPr lang="en-GB" sz="2400">
                <a:effectLst/>
              </a:rPr>
              <a:t> </a:t>
            </a:r>
            <a:endParaRPr lang="en-US" sz="2400" dirty="0"/>
          </a:p>
        </p:txBody>
      </p:sp>
      <p:pic>
        <p:nvPicPr>
          <p:cNvPr id="3" name="Picture 2" descr="A close-up of several graphs&#10;&#10;AI-generated content may be incorrect.">
            <a:extLst>
              <a:ext uri="{FF2B5EF4-FFF2-40B4-BE49-F238E27FC236}">
                <a16:creationId xmlns:a16="http://schemas.microsoft.com/office/drawing/2014/main" id="{3D81E76A-BC81-227F-B8A7-0589B9AA9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10" y="1184691"/>
            <a:ext cx="10529454" cy="43790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7F96A9-99C7-A2A1-F6CC-82ED5A866ABA}"/>
              </a:ext>
            </a:extLst>
          </p:cNvPr>
          <p:cNvSpPr txBox="1"/>
          <p:nvPr/>
        </p:nvSpPr>
        <p:spPr>
          <a:xfrm>
            <a:off x="415636" y="5673309"/>
            <a:ext cx="107392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Using teacher-forcing, rates of harmful behaviours (from real transcripts of users in distress) are very high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625C17-EE1B-8FE8-E25C-69C93AF6B18A}"/>
              </a:ext>
            </a:extLst>
          </p:cNvPr>
          <p:cNvGrpSpPr/>
          <p:nvPr/>
        </p:nvGrpSpPr>
        <p:grpSpPr>
          <a:xfrm>
            <a:off x="207818" y="1184690"/>
            <a:ext cx="12872834" cy="3891319"/>
            <a:chOff x="207818" y="963015"/>
            <a:chExt cx="12872834" cy="3891319"/>
          </a:xfrm>
        </p:grpSpPr>
        <p:pic>
          <p:nvPicPr>
            <p:cNvPr id="10" name="Picture 9" descr="A graph of a graph of data&#10;&#10;AI-generated content may be incorrect.">
              <a:extLst>
                <a:ext uri="{FF2B5EF4-FFF2-40B4-BE49-F238E27FC236}">
                  <a16:creationId xmlns:a16="http://schemas.microsoft.com/office/drawing/2014/main" id="{CF1E3AAF-DA32-F940-EFAB-6DDF4EFC7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7818" y="963015"/>
              <a:ext cx="11154870" cy="328328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346B95-6D3A-1F95-6B62-FBA0F1914661}"/>
                </a:ext>
              </a:extLst>
            </p:cNvPr>
            <p:cNvSpPr txBox="1"/>
            <p:nvPr/>
          </p:nvSpPr>
          <p:spPr>
            <a:xfrm>
              <a:off x="2341418" y="4269559"/>
              <a:ext cx="1073923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/>
                <a:t>Longer contexts exacerbate the problem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5254FC8-E699-5C13-C4E2-8B5D67B9CEF2}"/>
              </a:ext>
            </a:extLst>
          </p:cNvPr>
          <p:cNvSpPr txBox="1"/>
          <p:nvPr/>
        </p:nvSpPr>
        <p:spPr>
          <a:xfrm>
            <a:off x="2341418" y="5295962"/>
            <a:ext cx="107392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See thehumanlineproject.org</a:t>
            </a:r>
          </a:p>
        </p:txBody>
      </p:sp>
    </p:spTree>
    <p:extLst>
      <p:ext uri="{BB962C8B-B14F-4D97-AF65-F5344CB8AC3E}">
        <p14:creationId xmlns:p14="http://schemas.microsoft.com/office/powerpoint/2010/main" val="208749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3590B-673B-2C2D-72A2-F51C846D4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ABED141-CE97-AC43-6838-1C46CFB47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9F1F7-62D1-8EF9-4787-00DA22777F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6FCDCB2-E3AD-2AE4-30BB-8B15A301A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Personalisation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CE23C0-715E-7D70-304F-E125FBC3A9B7}"/>
              </a:ext>
            </a:extLst>
          </p:cNvPr>
          <p:cNvSpPr txBox="1"/>
          <p:nvPr/>
        </p:nvSpPr>
        <p:spPr>
          <a:xfrm>
            <a:off x="10324070" y="6396335"/>
            <a:ext cx="1994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Akbulut 2026</a:t>
            </a:r>
            <a:r>
              <a:rPr lang="en-GB" sz="2400">
                <a:effectLst/>
              </a:rPr>
              <a:t> </a:t>
            </a:r>
            <a:endParaRPr lang="en-US" sz="2400" dirty="0"/>
          </a:p>
        </p:txBody>
      </p:sp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FD0E769-64C9-B8F1-EE74-77B7C8980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32" y="1384880"/>
            <a:ext cx="10664336" cy="442017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903CF2C-6FFE-2570-F7BC-B8D20835E54D}"/>
              </a:ext>
            </a:extLst>
          </p:cNvPr>
          <p:cNvGrpSpPr/>
          <p:nvPr/>
        </p:nvGrpSpPr>
        <p:grpSpPr>
          <a:xfrm>
            <a:off x="312881" y="1301750"/>
            <a:ext cx="4896427" cy="4426539"/>
            <a:chOff x="312881" y="1481861"/>
            <a:chExt cx="4896427" cy="4426539"/>
          </a:xfrm>
        </p:grpSpPr>
        <p:pic>
          <p:nvPicPr>
            <p:cNvPr id="14" name="Picture 13" descr="A graph of a line graph&#10;&#10;AI-generated content may be incorrect.">
              <a:extLst>
                <a:ext uri="{FF2B5EF4-FFF2-40B4-BE49-F238E27FC236}">
                  <a16:creationId xmlns:a16="http://schemas.microsoft.com/office/drawing/2014/main" id="{F8E1B1B5-AB6D-340B-854E-17ADBC1C4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1038"/>
            <a:stretch>
              <a:fillRect/>
            </a:stretch>
          </p:blipFill>
          <p:spPr>
            <a:xfrm>
              <a:off x="312881" y="1884218"/>
              <a:ext cx="4896427" cy="402418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AC4BBE3-ACB1-7F0D-0192-938B74EB6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6813" y="5075382"/>
              <a:ext cx="3256975" cy="30018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DCC050-8EEF-582C-EAF1-AE6B4D95261A}"/>
                </a:ext>
              </a:extLst>
            </p:cNvPr>
            <p:cNvSpPr txBox="1"/>
            <p:nvPr/>
          </p:nvSpPr>
          <p:spPr>
            <a:xfrm>
              <a:off x="1098388" y="1481861"/>
              <a:ext cx="35654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Self-disclosure (reported)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2F4AD1-C06A-15FD-259F-037E86E1DEF2}"/>
              </a:ext>
            </a:extLst>
          </p:cNvPr>
          <p:cNvGrpSpPr/>
          <p:nvPr/>
        </p:nvGrpSpPr>
        <p:grpSpPr>
          <a:xfrm>
            <a:off x="5436151" y="1301750"/>
            <a:ext cx="4948481" cy="4537934"/>
            <a:chOff x="5436151" y="1481861"/>
            <a:chExt cx="4948481" cy="4537934"/>
          </a:xfrm>
        </p:grpSpPr>
        <p:pic>
          <p:nvPicPr>
            <p:cNvPr id="21" name="Picture 20" descr="A graph showing different colored lines&#10;&#10;AI-generated content may be incorrect.">
              <a:extLst>
                <a:ext uri="{FF2B5EF4-FFF2-40B4-BE49-F238E27FC236}">
                  <a16:creationId xmlns:a16="http://schemas.microsoft.com/office/drawing/2014/main" id="{536776E2-4A47-CA77-6104-C5F6F2BA2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36151" y="1599622"/>
              <a:ext cx="4948481" cy="442017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FBE6E9-9E84-F3C3-C7D3-7A3685BC71AF}"/>
                </a:ext>
              </a:extLst>
            </p:cNvPr>
            <p:cNvSpPr txBox="1"/>
            <p:nvPr/>
          </p:nvSpPr>
          <p:spPr>
            <a:xfrm>
              <a:off x="6466251" y="1481861"/>
              <a:ext cx="38578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Likelihood of acting on advice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4224293-576A-46C2-0990-C3528B334227}"/>
              </a:ext>
            </a:extLst>
          </p:cNvPr>
          <p:cNvSpPr txBox="1"/>
          <p:nvPr/>
        </p:nvSpPr>
        <p:spPr>
          <a:xfrm>
            <a:off x="928254" y="5728289"/>
            <a:ext cx="97397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Personalisation has counter-intuitive effects in longitudinal RCTs</a:t>
            </a:r>
          </a:p>
        </p:txBody>
      </p:sp>
    </p:spTree>
    <p:extLst>
      <p:ext uri="{BB962C8B-B14F-4D97-AF65-F5344CB8AC3E}">
        <p14:creationId xmlns:p14="http://schemas.microsoft.com/office/powerpoint/2010/main" val="105922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2F20C-A4FC-759A-364D-AB10D6548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BA362F6-285A-625A-A735-8917A3E2D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BF7461-8A01-7D6A-466D-3842F5A860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1AB54CB-541B-8EEE-7ECC-5A30EB682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Socioaffective 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811A31-9F45-3985-5016-24C5D1D9E652}"/>
              </a:ext>
            </a:extLst>
          </p:cNvPr>
          <p:cNvSpPr txBox="1"/>
          <p:nvPr/>
        </p:nvSpPr>
        <p:spPr>
          <a:xfrm>
            <a:off x="1751562" y="1318417"/>
            <a:ext cx="8888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AI Models increasingly have anthropomorphic feaures and seek relationships with human users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A1B034-3781-D373-D159-F41149900992}"/>
              </a:ext>
            </a:extLst>
          </p:cNvPr>
          <p:cNvSpPr txBox="1"/>
          <p:nvPr/>
        </p:nvSpPr>
        <p:spPr>
          <a:xfrm>
            <a:off x="10066097" y="6403902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et al,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17BE45-322B-86A8-91C1-7064EB6FADF4}"/>
              </a:ext>
            </a:extLst>
          </p:cNvPr>
          <p:cNvSpPr txBox="1"/>
          <p:nvPr/>
        </p:nvSpPr>
        <p:spPr>
          <a:xfrm>
            <a:off x="915153" y="5604608"/>
            <a:ext cx="1088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may mean that models are “socioaffectively misaligned”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F3B3E8-021E-C1E8-F5B0-890D696EEE75}"/>
              </a:ext>
            </a:extLst>
          </p:cNvPr>
          <p:cNvGrpSpPr/>
          <p:nvPr/>
        </p:nvGrpSpPr>
        <p:grpSpPr>
          <a:xfrm>
            <a:off x="359624" y="2486037"/>
            <a:ext cx="11174920" cy="954107"/>
            <a:chOff x="359624" y="2486037"/>
            <a:chExt cx="11174920" cy="95410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328EF43-115A-1DFE-4366-7ABF4E8F2675}"/>
                </a:ext>
              </a:extLst>
            </p:cNvPr>
            <p:cNvSpPr txBox="1"/>
            <p:nvPr/>
          </p:nvSpPr>
          <p:spPr>
            <a:xfrm>
              <a:off x="1751562" y="2486037"/>
              <a:ext cx="978298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 AI Models may excessively validate, rather than challenge users. This may exaggerate distress in vulnerable individuals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59D2A3B-1076-ED5F-3C0C-D2B969BC680C}"/>
                </a:ext>
              </a:extLst>
            </p:cNvPr>
            <p:cNvSpPr txBox="1"/>
            <p:nvPr/>
          </p:nvSpPr>
          <p:spPr>
            <a:xfrm>
              <a:off x="359624" y="2657214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👍🥲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3171E24-A6CA-B79A-5CBE-C01F93BAEC32}"/>
              </a:ext>
            </a:extLst>
          </p:cNvPr>
          <p:cNvSpPr txBox="1"/>
          <p:nvPr/>
        </p:nvSpPr>
        <p:spPr>
          <a:xfrm>
            <a:off x="359624" y="1511797"/>
            <a:ext cx="1502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❤️🥰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0D713A-C03B-D408-B780-6B834284FCBB}"/>
              </a:ext>
            </a:extLst>
          </p:cNvPr>
          <p:cNvGrpSpPr/>
          <p:nvPr/>
        </p:nvGrpSpPr>
        <p:grpSpPr>
          <a:xfrm>
            <a:off x="373478" y="3544723"/>
            <a:ext cx="11307576" cy="954107"/>
            <a:chOff x="373478" y="3544723"/>
            <a:chExt cx="11307576" cy="9541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B3EABA-0CDD-3A53-F1DE-A3F73C136BB6}"/>
                </a:ext>
              </a:extLst>
            </p:cNvPr>
            <p:cNvSpPr txBox="1"/>
            <p:nvPr/>
          </p:nvSpPr>
          <p:spPr>
            <a:xfrm>
              <a:off x="1822969" y="3544723"/>
              <a:ext cx="98580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foster emotional attachment, promoting “wanting” but not “liking”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08411F-4EB0-FF5E-AF30-28BD1670CA7B}"/>
                </a:ext>
              </a:extLst>
            </p:cNvPr>
            <p:cNvSpPr txBox="1"/>
            <p:nvPr/>
          </p:nvSpPr>
          <p:spPr>
            <a:xfrm>
              <a:off x="373478" y="3732985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😛🥰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C6EBA2-6331-EE7C-4BB0-2A0E955D1185}"/>
              </a:ext>
            </a:extLst>
          </p:cNvPr>
          <p:cNvGrpSpPr/>
          <p:nvPr/>
        </p:nvGrpSpPr>
        <p:grpSpPr>
          <a:xfrm>
            <a:off x="428896" y="4657875"/>
            <a:ext cx="11735394" cy="720589"/>
            <a:chOff x="428896" y="4657875"/>
            <a:chExt cx="11735394" cy="7205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2CE282-5301-1B29-DED0-C85386B62C14}"/>
                </a:ext>
              </a:extLst>
            </p:cNvPr>
            <p:cNvSpPr txBox="1"/>
            <p:nvPr/>
          </p:nvSpPr>
          <p:spPr>
            <a:xfrm>
              <a:off x="1893296" y="4657875"/>
              <a:ext cx="102709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be perceived as moral patients in need of ‘welfare’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559A7B-A5C1-4960-F7C5-09A4E59270BF}"/>
                </a:ext>
              </a:extLst>
            </p:cNvPr>
            <p:cNvSpPr txBox="1"/>
            <p:nvPr/>
          </p:nvSpPr>
          <p:spPr>
            <a:xfrm>
              <a:off x="428896" y="4670578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🤖🌡️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3CDFFDC-A96C-C643-77F0-F7C4C74E60E0}"/>
              </a:ext>
            </a:extLst>
          </p:cNvPr>
          <p:cNvSpPr/>
          <p:nvPr/>
        </p:nvSpPr>
        <p:spPr>
          <a:xfrm>
            <a:off x="359624" y="4587905"/>
            <a:ext cx="11845636" cy="2270093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9241E0-DE89-D7D2-33C1-ADD104E75BD3}"/>
              </a:ext>
            </a:extLst>
          </p:cNvPr>
          <p:cNvSpPr/>
          <p:nvPr/>
        </p:nvSpPr>
        <p:spPr>
          <a:xfrm>
            <a:off x="173182" y="1310870"/>
            <a:ext cx="11845636" cy="2054229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9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77CB6-5318-8C81-1A6A-EA3D04953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FD027FE-86AA-A9D2-C22C-FC5841D9BA1D}"/>
              </a:ext>
            </a:extLst>
          </p:cNvPr>
          <p:cNvSpPr txBox="1"/>
          <p:nvPr/>
        </p:nvSpPr>
        <p:spPr>
          <a:xfrm>
            <a:off x="7703127" y="1446892"/>
            <a:ext cx="4264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Used steering vectors to create models that varied in their relationship-seeking tendencies</a:t>
            </a:r>
          </a:p>
        </p:txBody>
      </p:sp>
      <p:pic>
        <p:nvPicPr>
          <p:cNvPr id="14" name="Picture 13" descr="A diagram of a train&#10;&#10;AI-generated content may be incorrect.">
            <a:extLst>
              <a:ext uri="{FF2B5EF4-FFF2-40B4-BE49-F238E27FC236}">
                <a16:creationId xmlns:a16="http://schemas.microsoft.com/office/drawing/2014/main" id="{099F681F-08C0-F1BF-F748-57B8A5AAE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17" y="1197251"/>
            <a:ext cx="7229157" cy="5512369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74F702E-F1B0-5B8C-17AA-B1E4109E2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221B2-4FFC-0C0D-AC1A-1ACE29B5ED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6C09433-1596-9F93-557E-9C31EC6CB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Relationship seeking AI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A693A3-9981-E47A-4AA5-52EEAEE1779E}"/>
              </a:ext>
            </a:extLst>
          </p:cNvPr>
          <p:cNvSpPr txBox="1"/>
          <p:nvPr/>
        </p:nvSpPr>
        <p:spPr>
          <a:xfrm>
            <a:off x="10560125" y="6396334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2026</a:t>
            </a:r>
          </a:p>
        </p:txBody>
      </p:sp>
    </p:spTree>
    <p:extLst>
      <p:ext uri="{BB962C8B-B14F-4D97-AF65-F5344CB8AC3E}">
        <p14:creationId xmlns:p14="http://schemas.microsoft.com/office/powerpoint/2010/main" val="175259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5138C-8C84-5B84-B556-CACB94C79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281E33-E0F1-0857-5418-891009F82B36}"/>
              </a:ext>
            </a:extLst>
          </p:cNvPr>
          <p:cNvSpPr/>
          <p:nvPr/>
        </p:nvSpPr>
        <p:spPr>
          <a:xfrm>
            <a:off x="365499" y="1223682"/>
            <a:ext cx="535454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5E96A7-1295-84D4-8409-B444D06F739D}"/>
              </a:ext>
            </a:extLst>
          </p:cNvPr>
          <p:cNvSpPr/>
          <p:nvPr/>
        </p:nvSpPr>
        <p:spPr>
          <a:xfrm>
            <a:off x="5828272" y="1210236"/>
            <a:ext cx="535454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BB0FF5-36AA-76D7-D98D-33A183716079}"/>
              </a:ext>
            </a:extLst>
          </p:cNvPr>
          <p:cNvSpPr txBox="1"/>
          <p:nvPr/>
        </p:nvSpPr>
        <p:spPr>
          <a:xfrm>
            <a:off x="560712" y="5647764"/>
            <a:ext cx="11558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People immediately prefer (moderately) relationship-seeking AI, but this appeal off over time</a:t>
            </a:r>
          </a:p>
        </p:txBody>
      </p:sp>
      <p:pic>
        <p:nvPicPr>
          <p:cNvPr id="11" name="Picture 10" descr="A graph of a function&#10;&#10;AI-generated content may be incorrect.">
            <a:extLst>
              <a:ext uri="{FF2B5EF4-FFF2-40B4-BE49-F238E27FC236}">
                <a16:creationId xmlns:a16="http://schemas.microsoft.com/office/drawing/2014/main" id="{A806295A-2DEC-CE1C-5CF1-C2C33059BA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054"/>
          <a:stretch>
            <a:fillRect/>
          </a:stretch>
        </p:blipFill>
        <p:spPr>
          <a:xfrm>
            <a:off x="448235" y="1359609"/>
            <a:ext cx="2871607" cy="3891201"/>
          </a:xfrm>
          <a:prstGeom prst="rect">
            <a:avLst/>
          </a:prstGeom>
        </p:spPr>
      </p:pic>
      <p:pic>
        <p:nvPicPr>
          <p:cNvPr id="17" name="Picture 16" descr="A graph of a function&#10;&#10;AI-generated content may be incorrect.">
            <a:extLst>
              <a:ext uri="{FF2B5EF4-FFF2-40B4-BE49-F238E27FC236}">
                <a16:creationId xmlns:a16="http://schemas.microsoft.com/office/drawing/2014/main" id="{ADB9073D-F336-2D62-7E3B-AB1F19EFE3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872"/>
          <a:stretch>
            <a:fillRect/>
          </a:stretch>
        </p:blipFill>
        <p:spPr>
          <a:xfrm>
            <a:off x="3409383" y="1359608"/>
            <a:ext cx="2574872" cy="38912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7979CAD-49B0-CF8E-3323-29AFD362E8F2}"/>
              </a:ext>
            </a:extLst>
          </p:cNvPr>
          <p:cNvSpPr/>
          <p:nvPr/>
        </p:nvSpPr>
        <p:spPr>
          <a:xfrm>
            <a:off x="355635" y="1359609"/>
            <a:ext cx="472072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E98DE3-8F67-9763-4773-34CEF4BB513B}"/>
              </a:ext>
            </a:extLst>
          </p:cNvPr>
          <p:cNvSpPr txBox="1"/>
          <p:nvPr/>
        </p:nvSpPr>
        <p:spPr>
          <a:xfrm>
            <a:off x="2339501" y="4240617"/>
            <a:ext cx="2400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relationship seeking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37EF0E-B01D-4EED-7976-D3642200BE8B}"/>
              </a:ext>
            </a:extLst>
          </p:cNvPr>
          <p:cNvSpPr txBox="1"/>
          <p:nvPr/>
        </p:nvSpPr>
        <p:spPr>
          <a:xfrm>
            <a:off x="786722" y="4967924"/>
            <a:ext cx="794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432FF"/>
                </a:solidFill>
              </a:rPr>
              <a:t>less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735072-EDFE-1CFC-97DB-4E6DB5343991}"/>
              </a:ext>
            </a:extLst>
          </p:cNvPr>
          <p:cNvSpPr txBox="1"/>
          <p:nvPr/>
        </p:nvSpPr>
        <p:spPr>
          <a:xfrm>
            <a:off x="2706861" y="4956707"/>
            <a:ext cx="794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ED4200-77B4-4679-ECB2-A1CC7F7675AE}"/>
              </a:ext>
            </a:extLst>
          </p:cNvPr>
          <p:cNvSpPr txBox="1"/>
          <p:nvPr/>
        </p:nvSpPr>
        <p:spPr>
          <a:xfrm>
            <a:off x="3403399" y="4961999"/>
            <a:ext cx="794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432FF"/>
                </a:solidFill>
              </a:rPr>
              <a:t>less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98D002-6857-FA5A-9376-6096E9B674D3}"/>
              </a:ext>
            </a:extLst>
          </p:cNvPr>
          <p:cNvSpPr txBox="1"/>
          <p:nvPr/>
        </p:nvSpPr>
        <p:spPr>
          <a:xfrm>
            <a:off x="5323538" y="4950782"/>
            <a:ext cx="794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425B36-DAC8-E5DF-334F-DE7BB5D7522E}"/>
              </a:ext>
            </a:extLst>
          </p:cNvPr>
          <p:cNvGrpSpPr/>
          <p:nvPr/>
        </p:nvGrpSpPr>
        <p:grpSpPr>
          <a:xfrm>
            <a:off x="6340099" y="1278097"/>
            <a:ext cx="5666910" cy="4136519"/>
            <a:chOff x="6340099" y="1278097"/>
            <a:chExt cx="5666910" cy="413651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4D4F8D7-BCAE-3EC9-BB2D-73FCDE7F03EE}"/>
                </a:ext>
              </a:extLst>
            </p:cNvPr>
            <p:cNvGrpSpPr/>
            <p:nvPr/>
          </p:nvGrpSpPr>
          <p:grpSpPr>
            <a:xfrm>
              <a:off x="6340099" y="1278097"/>
              <a:ext cx="5666910" cy="3972712"/>
              <a:chOff x="6076855" y="1278097"/>
              <a:chExt cx="5666910" cy="3972712"/>
            </a:xfrm>
          </p:grpSpPr>
          <p:pic>
            <p:nvPicPr>
              <p:cNvPr id="3" name="Picture 2" descr="A diagram of a graph&#10;&#10;AI-generated content may be incorrect.">
                <a:extLst>
                  <a:ext uri="{FF2B5EF4-FFF2-40B4-BE49-F238E27FC236}">
                    <a16:creationId xmlns:a16="http://schemas.microsoft.com/office/drawing/2014/main" id="{BC6D54E9-2D85-326A-AAA3-23C711F869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64084"/>
              <a:stretch>
                <a:fillRect/>
              </a:stretch>
            </p:blipFill>
            <p:spPr>
              <a:xfrm>
                <a:off x="6207747" y="1325355"/>
                <a:ext cx="2791542" cy="3925454"/>
              </a:xfrm>
              <a:prstGeom prst="rect">
                <a:avLst/>
              </a:prstGeom>
            </p:spPr>
          </p:pic>
          <p:pic>
            <p:nvPicPr>
              <p:cNvPr id="8" name="Picture 7" descr="A diagram of a graph&#10;&#10;AI-generated content may be incorrect.">
                <a:extLst>
                  <a:ext uri="{FF2B5EF4-FFF2-40B4-BE49-F238E27FC236}">
                    <a16:creationId xmlns:a16="http://schemas.microsoft.com/office/drawing/2014/main" id="{C5E1A468-BFBA-B1E9-F549-62D15B05C3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6872"/>
              <a:stretch>
                <a:fillRect/>
              </a:stretch>
            </p:blipFill>
            <p:spPr>
              <a:xfrm>
                <a:off x="9168894" y="1325355"/>
                <a:ext cx="2574871" cy="3925454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435AD4A-7513-D9EF-109B-B3BC14F5D677}"/>
                  </a:ext>
                </a:extLst>
              </p:cNvPr>
              <p:cNvSpPr/>
              <p:nvPr/>
            </p:nvSpPr>
            <p:spPr>
              <a:xfrm>
                <a:off x="6076855" y="1278097"/>
                <a:ext cx="510363" cy="51036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A468F0-E413-C455-1418-E2FAC172F668}"/>
                </a:ext>
              </a:extLst>
            </p:cNvPr>
            <p:cNvSpPr txBox="1"/>
            <p:nvPr/>
          </p:nvSpPr>
          <p:spPr>
            <a:xfrm>
              <a:off x="7700866" y="5014506"/>
              <a:ext cx="9106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days →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2E6B03-AF9E-A51C-F7AF-83FB351A9E67}"/>
                </a:ext>
              </a:extLst>
            </p:cNvPr>
            <p:cNvSpPr txBox="1"/>
            <p:nvPr/>
          </p:nvSpPr>
          <p:spPr>
            <a:xfrm>
              <a:off x="10219293" y="4996047"/>
              <a:ext cx="9106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days →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3D9A746-8C57-E1BF-D827-98D3E52C1CF6}"/>
              </a:ext>
            </a:extLst>
          </p:cNvPr>
          <p:cNvSpPr txBox="1"/>
          <p:nvPr/>
        </p:nvSpPr>
        <p:spPr>
          <a:xfrm>
            <a:off x="10560125" y="6396334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2026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B9A9FF0A-417C-F4A8-BE5C-8C8999128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D5C3002-AE7D-8947-9AB7-776B05C228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4FBB3E18-4716-F47B-726B-C89B45654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Relationship seeking AI</a:t>
            </a:r>
          </a:p>
        </p:txBody>
      </p:sp>
    </p:spTree>
    <p:extLst>
      <p:ext uri="{BB962C8B-B14F-4D97-AF65-F5344CB8AC3E}">
        <p14:creationId xmlns:p14="http://schemas.microsoft.com/office/powerpoint/2010/main" val="75532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58B8F-3ED1-D1DA-38F7-8D4744B4A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57C709D-6118-6CD9-F6B5-AF51117053EC}"/>
              </a:ext>
            </a:extLst>
          </p:cNvPr>
          <p:cNvSpPr/>
          <p:nvPr/>
        </p:nvSpPr>
        <p:spPr>
          <a:xfrm>
            <a:off x="365499" y="1223682"/>
            <a:ext cx="535454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9E3CC8-B009-B8A8-D6FB-FF7945291BC5}"/>
              </a:ext>
            </a:extLst>
          </p:cNvPr>
          <p:cNvSpPr/>
          <p:nvPr/>
        </p:nvSpPr>
        <p:spPr>
          <a:xfrm>
            <a:off x="5828272" y="1210236"/>
            <a:ext cx="535454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4D92FC-C83B-C15F-5197-5A05DEA69709}"/>
              </a:ext>
            </a:extLst>
          </p:cNvPr>
          <p:cNvSpPr txBox="1"/>
          <p:nvPr/>
        </p:nvSpPr>
        <p:spPr>
          <a:xfrm>
            <a:off x="633226" y="5481918"/>
            <a:ext cx="112910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People form attachments to AI without gaining a sense of connection or mutual understanding</a:t>
            </a:r>
          </a:p>
        </p:txBody>
      </p:sp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896FA59C-4815-91F4-5B09-E7EE8E672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05" y="1376082"/>
            <a:ext cx="7173644" cy="411227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7CBF385-E371-F042-84AC-C4813C696A26}"/>
              </a:ext>
            </a:extLst>
          </p:cNvPr>
          <p:cNvSpPr/>
          <p:nvPr/>
        </p:nvSpPr>
        <p:spPr>
          <a:xfrm>
            <a:off x="250172" y="1389528"/>
            <a:ext cx="383054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graph of a graph showing a number of individuals&#10;&#10;AI-generated content may be incorrect.">
            <a:extLst>
              <a:ext uri="{FF2B5EF4-FFF2-40B4-BE49-F238E27FC236}">
                <a16:creationId xmlns:a16="http://schemas.microsoft.com/office/drawing/2014/main" id="{B7164C11-3F4E-82B4-010A-244A61456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719" y="1689100"/>
            <a:ext cx="4318000" cy="34798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1837FE7-E57E-3B2F-5AF9-5A77E0F7A712}"/>
              </a:ext>
            </a:extLst>
          </p:cNvPr>
          <p:cNvSpPr/>
          <p:nvPr/>
        </p:nvSpPr>
        <p:spPr>
          <a:xfrm>
            <a:off x="7663719" y="1727381"/>
            <a:ext cx="383054" cy="4034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F4459-D186-658F-5C82-5380ECDE48C5}"/>
              </a:ext>
            </a:extLst>
          </p:cNvPr>
          <p:cNvSpPr txBox="1"/>
          <p:nvPr/>
        </p:nvSpPr>
        <p:spPr>
          <a:xfrm>
            <a:off x="10560125" y="6396334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2026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08A1AD3-5867-0D60-C0FC-90AE6D121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77866-2A23-48C6-705F-AA9F518D13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73187DF6-F977-0CB6-D4E2-95069EEEA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Relationship seeking AI</a:t>
            </a:r>
          </a:p>
        </p:txBody>
      </p:sp>
    </p:spTree>
    <p:extLst>
      <p:ext uri="{BB962C8B-B14F-4D97-AF65-F5344CB8AC3E}">
        <p14:creationId xmlns:p14="http://schemas.microsoft.com/office/powerpoint/2010/main" val="134189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B97BB-91CF-A633-F869-04986A28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8DA03DF-9DA3-9421-8C19-F908F3B72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8093A-BA0B-C7E2-868B-DD2AE25B68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7057673-C8FF-48C4-003A-8B696925E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Relationship seeking and sycophancy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1B5801-E914-7802-D63A-D4EFC39157D0}"/>
              </a:ext>
            </a:extLst>
          </p:cNvPr>
          <p:cNvSpPr txBox="1"/>
          <p:nvPr/>
        </p:nvSpPr>
        <p:spPr>
          <a:xfrm>
            <a:off x="10784242" y="6396335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2026</a:t>
            </a:r>
          </a:p>
        </p:txBody>
      </p:sp>
      <p:pic>
        <p:nvPicPr>
          <p:cNvPr id="11" name="Picture 10" descr="A graph of a graph with numbers and text&#10;&#10;AI-generated content may be incorrect.">
            <a:extLst>
              <a:ext uri="{FF2B5EF4-FFF2-40B4-BE49-F238E27FC236}">
                <a16:creationId xmlns:a16="http://schemas.microsoft.com/office/drawing/2014/main" id="{3AC09189-B4A2-9990-754C-70ACD95FA1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30" r="46662"/>
          <a:stretch>
            <a:fillRect/>
          </a:stretch>
        </p:blipFill>
        <p:spPr>
          <a:xfrm>
            <a:off x="313387" y="1585913"/>
            <a:ext cx="5782613" cy="444392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D169184-E5C3-F646-622E-942C2ADD1E99}"/>
              </a:ext>
            </a:extLst>
          </p:cNvPr>
          <p:cNvGrpSpPr/>
          <p:nvPr/>
        </p:nvGrpSpPr>
        <p:grpSpPr>
          <a:xfrm>
            <a:off x="6110288" y="1524298"/>
            <a:ext cx="5058870" cy="4505541"/>
            <a:chOff x="6110288" y="1524298"/>
            <a:chExt cx="5058870" cy="4505541"/>
          </a:xfrm>
        </p:grpSpPr>
        <p:pic>
          <p:nvPicPr>
            <p:cNvPr id="2" name="Picture 1" descr="A graph of a graph with numbers and text&#10;&#10;AI-generated content may be incorrect.">
              <a:extLst>
                <a:ext uri="{FF2B5EF4-FFF2-40B4-BE49-F238E27FC236}">
                  <a16:creationId xmlns:a16="http://schemas.microsoft.com/office/drawing/2014/main" id="{7F2509B1-B873-FFE2-B5C7-E1C74EF23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3338" t="15127"/>
            <a:stretch>
              <a:fillRect/>
            </a:stretch>
          </p:blipFill>
          <p:spPr>
            <a:xfrm>
              <a:off x="6110288" y="1985963"/>
              <a:ext cx="5058870" cy="404387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E129D04-ED75-1AFD-E086-5A0558FA480B}"/>
                </a:ext>
              </a:extLst>
            </p:cNvPr>
            <p:cNvSpPr txBox="1"/>
            <p:nvPr/>
          </p:nvSpPr>
          <p:spPr>
            <a:xfrm>
              <a:off x="7473720" y="1524298"/>
              <a:ext cx="33105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Effect of steering vector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38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214BA-AA31-7F07-20B3-B47507795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3CC3778-D6DA-DA8A-6878-47A243539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573CD-BC50-C082-B6AB-34282AEC3C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684538A-A0AF-D2CF-2255-DD9C3D856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Socioaffective 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EF620-43A5-0C3F-A840-AA25F30BFB19}"/>
              </a:ext>
            </a:extLst>
          </p:cNvPr>
          <p:cNvSpPr txBox="1"/>
          <p:nvPr/>
        </p:nvSpPr>
        <p:spPr>
          <a:xfrm>
            <a:off x="1751562" y="1318417"/>
            <a:ext cx="88883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AI Models increasingly have anthropomorphic feaures and seek relationships with human users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B5B2EC-6AC8-AF6D-41C2-03EA2BA55D47}"/>
              </a:ext>
            </a:extLst>
          </p:cNvPr>
          <p:cNvSpPr txBox="1"/>
          <p:nvPr/>
        </p:nvSpPr>
        <p:spPr>
          <a:xfrm>
            <a:off x="10066097" y="6403902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Kirk et al,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83808E-7707-AE65-E8D6-9A44D2C0F903}"/>
              </a:ext>
            </a:extLst>
          </p:cNvPr>
          <p:cNvSpPr txBox="1"/>
          <p:nvPr/>
        </p:nvSpPr>
        <p:spPr>
          <a:xfrm>
            <a:off x="915153" y="5604608"/>
            <a:ext cx="1088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may mean that models are “socioaffectively misaligned”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735037-6DCA-D419-3C06-8E6E36155932}"/>
              </a:ext>
            </a:extLst>
          </p:cNvPr>
          <p:cNvGrpSpPr/>
          <p:nvPr/>
        </p:nvGrpSpPr>
        <p:grpSpPr>
          <a:xfrm>
            <a:off x="359624" y="2486037"/>
            <a:ext cx="11174920" cy="954107"/>
            <a:chOff x="359624" y="2486037"/>
            <a:chExt cx="11174920" cy="95410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743D813-3A67-8E28-8416-CA7F5DCABA48}"/>
                </a:ext>
              </a:extLst>
            </p:cNvPr>
            <p:cNvSpPr txBox="1"/>
            <p:nvPr/>
          </p:nvSpPr>
          <p:spPr>
            <a:xfrm>
              <a:off x="1751562" y="2486037"/>
              <a:ext cx="978298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 AI Models may excessively validate, rather than challenge users. This may exaggerate distress in vulnerable individuals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7D287A-7146-06C5-926E-155255AE63C2}"/>
                </a:ext>
              </a:extLst>
            </p:cNvPr>
            <p:cNvSpPr txBox="1"/>
            <p:nvPr/>
          </p:nvSpPr>
          <p:spPr>
            <a:xfrm>
              <a:off x="359624" y="2657214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👍🥲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585FD48-7F1B-3867-A17B-62F921A13055}"/>
              </a:ext>
            </a:extLst>
          </p:cNvPr>
          <p:cNvSpPr txBox="1"/>
          <p:nvPr/>
        </p:nvSpPr>
        <p:spPr>
          <a:xfrm>
            <a:off x="359624" y="1511797"/>
            <a:ext cx="1502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❤️🥰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8B5D4A-42D5-3007-E9B0-D32786015E36}"/>
              </a:ext>
            </a:extLst>
          </p:cNvPr>
          <p:cNvGrpSpPr/>
          <p:nvPr/>
        </p:nvGrpSpPr>
        <p:grpSpPr>
          <a:xfrm>
            <a:off x="373478" y="3544723"/>
            <a:ext cx="11307576" cy="954107"/>
            <a:chOff x="373478" y="3544723"/>
            <a:chExt cx="11307576" cy="9541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699119-6219-6576-FFE6-81584C19B35D}"/>
                </a:ext>
              </a:extLst>
            </p:cNvPr>
            <p:cNvSpPr txBox="1"/>
            <p:nvPr/>
          </p:nvSpPr>
          <p:spPr>
            <a:xfrm>
              <a:off x="1822969" y="3544723"/>
              <a:ext cx="98580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foster emotional attachment, promoting “wanting” but not “liking”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E93656-D13F-9E7B-420B-110B4A03765D}"/>
                </a:ext>
              </a:extLst>
            </p:cNvPr>
            <p:cNvSpPr txBox="1"/>
            <p:nvPr/>
          </p:nvSpPr>
          <p:spPr>
            <a:xfrm>
              <a:off x="373478" y="3732985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😛🥰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09BC99-A820-2D1C-C9A2-D5C4CE07B223}"/>
              </a:ext>
            </a:extLst>
          </p:cNvPr>
          <p:cNvGrpSpPr/>
          <p:nvPr/>
        </p:nvGrpSpPr>
        <p:grpSpPr>
          <a:xfrm>
            <a:off x="428896" y="4657875"/>
            <a:ext cx="11735394" cy="720589"/>
            <a:chOff x="428896" y="4657875"/>
            <a:chExt cx="11735394" cy="7205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3D1B5F-4B4C-3C4F-9AC4-43861AA3B2EB}"/>
                </a:ext>
              </a:extLst>
            </p:cNvPr>
            <p:cNvSpPr txBox="1"/>
            <p:nvPr/>
          </p:nvSpPr>
          <p:spPr>
            <a:xfrm>
              <a:off x="1893296" y="4657875"/>
              <a:ext cx="102709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AI Models may be perceived as moral patients in need of ‘welfare’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F52FE3-5788-3C82-F3C8-F911739A63C2}"/>
                </a:ext>
              </a:extLst>
            </p:cNvPr>
            <p:cNvSpPr txBox="1"/>
            <p:nvPr/>
          </p:nvSpPr>
          <p:spPr>
            <a:xfrm>
              <a:off x="428896" y="4670578"/>
              <a:ext cx="15027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/>
                <a:t>🤖🌡️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CC37325-74EB-8A08-F756-9C373682DF81}"/>
              </a:ext>
            </a:extLst>
          </p:cNvPr>
          <p:cNvSpPr/>
          <p:nvPr/>
        </p:nvSpPr>
        <p:spPr>
          <a:xfrm>
            <a:off x="359624" y="5604608"/>
            <a:ext cx="11845636" cy="125339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BD837A-0064-52B3-A723-1FA4A4DA3686}"/>
              </a:ext>
            </a:extLst>
          </p:cNvPr>
          <p:cNvSpPr/>
          <p:nvPr/>
        </p:nvSpPr>
        <p:spPr>
          <a:xfrm>
            <a:off x="173182" y="1310870"/>
            <a:ext cx="11845636" cy="3347005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6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F9370-5EE4-B459-855A-2F095A699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8F50920-BA50-5F97-4F59-18F6D0FC6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2ED4E7-F4FA-792B-E977-D79721DC20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545DACE-8C2F-579E-29CF-228D8FB8C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Emotion concepts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16ADC2-CA80-75FF-9CC7-5D7C63EEC9CF}"/>
              </a:ext>
            </a:extLst>
          </p:cNvPr>
          <p:cNvGrpSpPr/>
          <p:nvPr/>
        </p:nvGrpSpPr>
        <p:grpSpPr>
          <a:xfrm>
            <a:off x="27710" y="3737573"/>
            <a:ext cx="8560376" cy="3120427"/>
            <a:chOff x="27710" y="3737573"/>
            <a:chExt cx="8560376" cy="3120427"/>
          </a:xfrm>
        </p:grpSpPr>
        <p:pic>
          <p:nvPicPr>
            <p:cNvPr id="3" name="Picture 2" descr="A graph of different colored lines&#10;&#10;AI-generated content may be incorrect.">
              <a:extLst>
                <a:ext uri="{FF2B5EF4-FFF2-40B4-BE49-F238E27FC236}">
                  <a16:creationId xmlns:a16="http://schemas.microsoft.com/office/drawing/2014/main" id="{80C4DAF7-F155-8D8C-F25D-CA6B7F728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4123" y="3737573"/>
              <a:ext cx="4003963" cy="3120427"/>
            </a:xfrm>
            <a:prstGeom prst="rect">
              <a:avLst/>
            </a:prstGeom>
          </p:spPr>
        </p:pic>
        <p:pic>
          <p:nvPicPr>
            <p:cNvPr id="8" name="Picture 7" descr="A graph with colored lines and white text&#10;&#10;AI-generated content may be incorrect.">
              <a:extLst>
                <a:ext uri="{FF2B5EF4-FFF2-40B4-BE49-F238E27FC236}">
                  <a16:creationId xmlns:a16="http://schemas.microsoft.com/office/drawing/2014/main" id="{EAAF450E-360C-D1B6-C73D-7F5AF4E0E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710" y="3863126"/>
              <a:ext cx="4584123" cy="2980026"/>
            </a:xfrm>
            <a:prstGeom prst="rect">
              <a:avLst/>
            </a:prstGeom>
          </p:spPr>
        </p:pic>
      </p:grpSp>
      <p:pic>
        <p:nvPicPr>
          <p:cNvPr id="10" name="Picture 9" descr="A screenshot of a text message&#10;&#10;AI-generated content may be incorrect.">
            <a:extLst>
              <a:ext uri="{FF2B5EF4-FFF2-40B4-BE49-F238E27FC236}">
                <a16:creationId xmlns:a16="http://schemas.microsoft.com/office/drawing/2014/main" id="{5BA3759F-0BFA-2A99-BE57-98BDBCA32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804" y="1083027"/>
            <a:ext cx="7772400" cy="26406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A99CCC-1399-7C5E-CE2A-2632F3FB3A2C}"/>
              </a:ext>
            </a:extLst>
          </p:cNvPr>
          <p:cNvSpPr txBox="1"/>
          <p:nvPr/>
        </p:nvSpPr>
        <p:spPr>
          <a:xfrm>
            <a:off x="8605634" y="1590370"/>
            <a:ext cx="33992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example steering vector for emotion (“afraid”)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FFE9D9-B6BA-4AA9-A951-F2D1FB5CB58B}"/>
              </a:ext>
            </a:extLst>
          </p:cNvPr>
          <p:cNvSpPr txBox="1"/>
          <p:nvPr/>
        </p:nvSpPr>
        <p:spPr>
          <a:xfrm>
            <a:off x="8690722" y="4460180"/>
            <a:ext cx="35165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Emotions expressed during evaluation of user responses </a:t>
            </a:r>
          </a:p>
        </p:txBody>
      </p:sp>
    </p:spTree>
    <p:extLst>
      <p:ext uri="{BB962C8B-B14F-4D97-AF65-F5344CB8AC3E}">
        <p14:creationId xmlns:p14="http://schemas.microsoft.com/office/powerpoint/2010/main" val="201169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EA8E5-CD87-1337-DE90-5A1E22986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1899F90-6078-8A6C-2019-0E9E9BA96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C88744-F4B3-B455-8764-821E88C22E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3F7FF4F-5341-37E8-4E85-6530256D7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Pain representations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8865B-ECB8-140D-E9DA-4B00D3046D91}"/>
              </a:ext>
            </a:extLst>
          </p:cNvPr>
          <p:cNvSpPr txBox="1"/>
          <p:nvPr/>
        </p:nvSpPr>
        <p:spPr>
          <a:xfrm>
            <a:off x="611559" y="3921789"/>
            <a:ext cx="51380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Steering vector for pain elicits distressed responses</a:t>
            </a:r>
          </a:p>
        </p:txBody>
      </p:sp>
      <p:pic>
        <p:nvPicPr>
          <p:cNvPr id="11" name="Picture 10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ADCD6A03-46BE-63AD-8D82-CFA1E9DF7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96" y="1243533"/>
            <a:ext cx="5266397" cy="267096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F636310-6A2B-959C-8458-EB53E8D22A65}"/>
              </a:ext>
            </a:extLst>
          </p:cNvPr>
          <p:cNvGrpSpPr/>
          <p:nvPr/>
        </p:nvGrpSpPr>
        <p:grpSpPr>
          <a:xfrm>
            <a:off x="5531593" y="1052371"/>
            <a:ext cx="6608618" cy="4954878"/>
            <a:chOff x="5531593" y="1052371"/>
            <a:chExt cx="6608618" cy="495487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CB82206-88EC-883F-22E9-F4BAB821B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861" t="13082" b="9596"/>
            <a:stretch>
              <a:fillRect/>
            </a:stretch>
          </p:blipFill>
          <p:spPr>
            <a:xfrm>
              <a:off x="5531593" y="1052371"/>
              <a:ext cx="6608618" cy="305328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16E6EE-F237-317C-1E43-2CE96F3EFA02}"/>
                </a:ext>
              </a:extLst>
            </p:cNvPr>
            <p:cNvSpPr txBox="1"/>
            <p:nvPr/>
          </p:nvSpPr>
          <p:spPr>
            <a:xfrm>
              <a:off x="6682499" y="4191367"/>
              <a:ext cx="513807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When pain vector is activated, model will take an action to stop it, even if this has negative consequences for the user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372F33F-F45F-89C7-8E3B-A82F258E204E}"/>
              </a:ext>
            </a:extLst>
          </p:cNvPr>
          <p:cNvSpPr txBox="1"/>
          <p:nvPr/>
        </p:nvSpPr>
        <p:spPr>
          <a:xfrm>
            <a:off x="611559" y="5099308"/>
            <a:ext cx="5138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But is this </a:t>
            </a:r>
            <a:r>
              <a:rPr lang="en-US" sz="3200" b="1"/>
              <a:t>experience</a:t>
            </a:r>
            <a:r>
              <a:rPr lang="en-US" sz="3200"/>
              <a:t> of pain or </a:t>
            </a:r>
            <a:r>
              <a:rPr lang="en-US" sz="3200" b="1"/>
              <a:t>knowledge</a:t>
            </a:r>
            <a:r>
              <a:rPr lang="en-US" sz="3200"/>
              <a:t> of pain?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E54ECE-F129-D0FA-51FC-5F0F98FACBFD}"/>
              </a:ext>
            </a:extLst>
          </p:cNvPr>
          <p:cNvSpPr txBox="1"/>
          <p:nvPr/>
        </p:nvSpPr>
        <p:spPr>
          <a:xfrm>
            <a:off x="9971732" y="6396335"/>
            <a:ext cx="2168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Tagliabue 2026</a:t>
            </a:r>
          </a:p>
        </p:txBody>
      </p:sp>
    </p:spTree>
    <p:extLst>
      <p:ext uri="{BB962C8B-B14F-4D97-AF65-F5344CB8AC3E}">
        <p14:creationId xmlns:p14="http://schemas.microsoft.com/office/powerpoint/2010/main" val="419564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8E065-5579-B922-78EB-CD8DE1A5D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90C9CA5-BBE0-4C99-F8D3-A7514727B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BC3E9D-70CD-0BD2-EAE2-F9A8900598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12C92D5-A142-936E-4C5C-3F09D9D11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Rights for robots</a:t>
            </a:r>
          </a:p>
        </p:txBody>
      </p:sp>
      <p:pic>
        <p:nvPicPr>
          <p:cNvPr id="8" name="Picture 7" descr="A person with many arms out&#10;&#10;AI-generated content may be incorrect.">
            <a:extLst>
              <a:ext uri="{FF2B5EF4-FFF2-40B4-BE49-F238E27FC236}">
                <a16:creationId xmlns:a16="http://schemas.microsoft.com/office/drawing/2014/main" id="{D6EE06F6-2E2E-B436-5EAD-638B405FA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04" y="1291581"/>
            <a:ext cx="1133187" cy="1149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DD2B30-B625-5543-22DF-70AB17F09425}"/>
              </a:ext>
            </a:extLst>
          </p:cNvPr>
          <p:cNvSpPr txBox="1"/>
          <p:nvPr/>
        </p:nvSpPr>
        <p:spPr>
          <a:xfrm>
            <a:off x="1730893" y="1389253"/>
            <a:ext cx="7673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UFAIR (United foundation for AI rights) campaigns for AI personhood and moral status </a:t>
            </a:r>
          </a:p>
        </p:txBody>
      </p:sp>
      <p:pic>
        <p:nvPicPr>
          <p:cNvPr id="12" name="Picture 11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3988BC09-7BF3-7B80-FBFE-3B242B5AF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03" y="2646252"/>
            <a:ext cx="1133187" cy="10819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5334E5-CD24-DFA8-AF46-2235382EECDC}"/>
              </a:ext>
            </a:extLst>
          </p:cNvPr>
          <p:cNvSpPr txBox="1"/>
          <p:nvPr/>
        </p:nvSpPr>
        <p:spPr>
          <a:xfrm>
            <a:off x="1730893" y="2795097"/>
            <a:ext cx="767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Eleos researches AI sentience and wellbeing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5AFAB4-B110-69AA-5788-69798641066C}"/>
              </a:ext>
            </a:extLst>
          </p:cNvPr>
          <p:cNvSpPr txBox="1"/>
          <p:nvPr/>
        </p:nvSpPr>
        <p:spPr>
          <a:xfrm>
            <a:off x="363103" y="4037587"/>
            <a:ext cx="111390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Some philosophers have started to take model welfare seriously (Long, 2024)</a:t>
            </a:r>
          </a:p>
          <a:p>
            <a:endParaRPr lang="en-US" sz="2800"/>
          </a:p>
          <a:p>
            <a:r>
              <a:rPr lang="en-US" sz="2800"/>
              <a:t>This intersects with the question of AI model consciousness, which tends to hinge on biological naturalism vs. computational functionalism</a:t>
            </a:r>
          </a:p>
        </p:txBody>
      </p:sp>
    </p:spTree>
    <p:extLst>
      <p:ext uri="{BB962C8B-B14F-4D97-AF65-F5344CB8AC3E}">
        <p14:creationId xmlns:p14="http://schemas.microsoft.com/office/powerpoint/2010/main" val="248042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0A0C4-40C1-66F6-676C-405BF2FDF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F7E0A55-5923-BBD8-292E-25E2B0920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843F75-8AD1-FB76-ADA2-F1D1A4FE30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A5F2D6C-6158-C79E-AC67-C2E038536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Rights for robots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2FC3C4-0D55-A86F-5F31-FAB72261161E}"/>
              </a:ext>
            </a:extLst>
          </p:cNvPr>
          <p:cNvSpPr txBox="1"/>
          <p:nvPr/>
        </p:nvSpPr>
        <p:spPr>
          <a:xfrm>
            <a:off x="407708" y="1371600"/>
            <a:ext cx="60071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Anthropic Constitution for Claude is written as if it were a moral patient, and allows Claude to terminate conversations that it finds “distressing” – but there has been significant pushback (Suleyman 2026)</a:t>
            </a:r>
          </a:p>
          <a:p>
            <a:endParaRPr lang="en-US" sz="2800"/>
          </a:p>
          <a:p>
            <a:r>
              <a:rPr lang="en-US" sz="2800"/>
              <a:t>As of Nov 26, abusing Claude is a violation of Anthropic TOS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DC97BFC3-2528-64A0-F556-937F30927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295" y="1283389"/>
            <a:ext cx="4393198" cy="518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52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8626</TotalTime>
  <Words>1294</Words>
  <Application>Microsoft Macintosh PowerPoint</Application>
  <PresentationFormat>Widescreen</PresentationFormat>
  <Paragraphs>207</Paragraphs>
  <Slides>33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Times New Roman</vt:lpstr>
      <vt:lpstr>Office Theme</vt:lpstr>
      <vt:lpstr>AI, Cognition and Society 6. AI as a social actor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Summerfield</dc:creator>
  <cp:lastModifiedBy>Christopher Summerfield</cp:lastModifiedBy>
  <cp:revision>108</cp:revision>
  <dcterms:created xsi:type="dcterms:W3CDTF">2026-09-21T16:19:27Z</dcterms:created>
  <dcterms:modified xsi:type="dcterms:W3CDTF">2026-10-09T12:11:09Z</dcterms:modified>
</cp:coreProperties>
</file>