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7" r:id="rId2"/>
    <p:sldId id="678" r:id="rId3"/>
    <p:sldId id="933" r:id="rId4"/>
    <p:sldId id="679" r:id="rId5"/>
    <p:sldId id="915" r:id="rId6"/>
    <p:sldId id="916" r:id="rId7"/>
    <p:sldId id="272" r:id="rId8"/>
    <p:sldId id="929" r:id="rId9"/>
    <p:sldId id="680" r:id="rId10"/>
    <p:sldId id="681" r:id="rId11"/>
    <p:sldId id="268" r:id="rId12"/>
    <p:sldId id="264" r:id="rId13"/>
    <p:sldId id="931" r:id="rId14"/>
    <p:sldId id="926" r:id="rId15"/>
    <p:sldId id="932" r:id="rId16"/>
    <p:sldId id="937" r:id="rId17"/>
    <p:sldId id="925" r:id="rId18"/>
    <p:sldId id="927" r:id="rId19"/>
    <p:sldId id="928" r:id="rId20"/>
    <p:sldId id="924" r:id="rId21"/>
    <p:sldId id="921" r:id="rId22"/>
    <p:sldId id="265" r:id="rId23"/>
    <p:sldId id="938" r:id="rId24"/>
    <p:sldId id="940" r:id="rId25"/>
    <p:sldId id="936" r:id="rId26"/>
    <p:sldId id="934" r:id="rId27"/>
    <p:sldId id="935" r:id="rId28"/>
    <p:sldId id="939" r:id="rId29"/>
    <p:sldId id="941" r:id="rId30"/>
    <p:sldId id="93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8"/>
    <p:restoredTop sz="94621"/>
  </p:normalViewPr>
  <p:slideViewPr>
    <p:cSldViewPr snapToGrid="0">
      <p:cViewPr varScale="1">
        <p:scale>
          <a:sx n="104" d="100"/>
          <a:sy n="104" d="100"/>
        </p:scale>
        <p:origin x="24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86114-5361-9A43-95F0-2F14C47C1C7C}" type="datetimeFigureOut"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DAE97-BEB5-CD42-9615-878DFF430E6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8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55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6DE58-5E9A-E46A-6BA7-B66C339A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DB8CB2-2415-BE93-B388-A01BCA004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B1DEE-6517-8B5A-FFB8-403EEB60B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F27AE-81CF-57B8-1A03-04C7D118A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7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AACBB-A843-C1D8-0BE2-FE156C702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E6DA1-7542-BC66-C628-26B026A97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54EB33-03E0-92DD-71F5-740BA92CE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AF0E1-329A-F1E8-649E-9273E745F9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57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2DB36-B042-4C3A-11BA-6C7477AA4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6CAB64-03E7-3008-1D76-68080B73F5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DD9D6C-2689-C7F3-6B85-A3BE337A7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17A99-68A7-968B-0878-1BD37BADA4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21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756F1-F475-2289-829A-F65F1E0C9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1EDF5D-A6BD-A33D-72F3-CBB5404A2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524801-FAF7-3FFE-41AA-B80F2A40D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9472B-AFC8-982D-26F7-019CAB757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01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9656B-6D51-C8E4-1B42-1AFB66C5B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C1723C-1CA7-2801-F79B-56E1DCA7B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AB496-CCEB-C9CD-AB47-405A8A5BF1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E5E00-383B-E403-4E1B-EBBA57E681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407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D8EE5-723A-1F1F-AD4E-5B8590903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53471-6CF3-5214-D830-B39F35D79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C116C9-EB95-C9BF-540C-03CD44062C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523F8-50C4-C35F-FB8C-5F56B829EE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45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51008-D0F7-CD6B-4696-179DE8C4E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AEEF2B-CDE2-5468-9DC8-3549B31B5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990D5E-F7A6-A28C-326C-38DC055CE0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FE057-F748-7A79-A4ED-A6D576CE22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62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6351F7-225F-F842-9665-CEF43E6D88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56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DAE97-BEB5-CD42-9615-878DFF430E69}" type="slidenum">
              <a:rPr lang="en-GB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903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6E51B-7B27-3AB7-138F-0237D3546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9D1AC9-4198-5070-3834-AFA52930E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C7D31-6C94-EA42-1874-985D036E2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A40F1-0512-703E-547F-CC283ECA2D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17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FB44E-25CF-20FA-DD72-4B4E250A9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0BEAB9-35F0-A412-7AAF-CCD2F0331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9DAB5C-8F02-F387-99F9-DB891FB8D5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4C838-CE0C-4CEB-640A-483B23CC64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73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9490A-AFD8-2A9F-9F0D-80D8C464A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4DEFEA-0138-1AA3-4396-5A36DD1875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3E5D1D-64E6-55D6-9D6B-5C1D89AFF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9CA3E-36B4-1ED3-0A4A-D0C7EBB4A1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59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EE4E3-9979-D958-17E2-F7AB9BF0E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51EB9E-B0BE-CE8F-1801-83E4E3425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2A33BD-2732-7345-AD79-191B9DE61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48257-7E78-A7CA-CF25-0AE97C4DC9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3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E4949-1448-DF1C-25D9-D31855BE6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99FC33-3FB9-91AE-698A-2441A524FE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D1CCC-05A2-ED55-866B-9B2824D064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9EF6C-CA0C-28A3-DF3A-D7958FEB08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31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FFCD8-1333-843B-E743-3A4C4A8C9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85A93D-593E-2118-3473-E03500D2E1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A8CAC3-2258-2388-CFD4-1A9F30F1D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783BA1-F980-4649-1C8E-7DD76C98EA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76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26706-E35A-A3F5-B290-B40C47604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3A4557-1E81-A53D-EAB7-FE9D020EF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422468-8717-B6F1-03D3-FC46F898F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4BBC5-4ABD-15E1-E582-DB3B46D185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85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98904-7C93-D9B6-4ED4-56717F021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6DA89-8DBC-D955-EC2B-31A7028202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CAE28B-080C-C3AD-59A7-E82A123C46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9AA55-900A-4F38-9ECA-6AC4BB94E4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5424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76A54-A2CB-A1DC-C5D4-A87CA1FC8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7A87AF-1E38-EF9E-1C5A-0D7C675823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DF53D4-A5CD-EE77-899C-838698522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ED6CD-B744-5E26-6818-0AE1D6DB97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28316-86E4-0248-838B-5275ACAB1797}" type="slidenum"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95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BE9B-464F-4B4D-2E96-DE7FC9DDAE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BEB0EF-0F2D-E256-8D03-CAB51A61D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3B84A-647E-257C-762C-86FD2C499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65447-7505-064B-A5B5-A5AB13D24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D79C8-7356-4542-8E04-95E99947A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1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21FB1-20E7-DBF6-D543-4678B701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28C6-C9DA-DAAD-7964-51AA792AF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E028F-FAE6-4577-DD7A-358DF23CF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997C2-B8E6-8F5D-ED6A-BDF56A749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72B0F-A12B-56E5-D7DD-3D0336AD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23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BB20B-5CC4-DEE4-E9A9-ADC62840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4C97E-067C-5A29-B20D-26DDBFCDF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DB1F0-D073-066E-D3DD-282E8A1F9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D7B04-8EF4-9BF2-5DCC-AE0FC53A3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42D18-D319-A9A0-AB5C-1DCE6620A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9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F4F7E-5B04-3547-D9CA-16A30BAEC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89C10-4543-B2F4-891D-DD8B7EB185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8FF9BF-D0A9-D867-F82A-8AD971046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11742-10EC-0ED3-5610-278A71590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4F6553-ADEF-042D-E87B-353DD64B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C1B31C-8F65-0ECD-A240-743E2BCB3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8A8C4-1034-410C-DD78-B71B75EE1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853C89-DED4-EC87-5F46-BE45FD056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FD365-D251-F824-F05F-78747F445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9964DD-E662-070F-1F7D-5239A8DDF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684F6E-C3D7-900C-30B9-2846E8CEDD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529971-1FDB-0677-3D2F-4DE6810F4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A9AF38-C751-B6D2-2A56-8BB4FA5F2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698257-611B-4921-77E6-9163C97C1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005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DCFD2-C974-4D30-8E70-42D22A95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B982B0-68EE-5ECD-D013-81EA94DB3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A1C593-2D11-28E6-970C-0FC8CCAD4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022762-58F5-9069-55DB-CF79CE7CD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034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436B61-70E5-A3B9-67E7-35DE17CB1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13745-2B16-9495-A7C7-CB00020EA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44E13-B5EA-1DEC-687F-FC4BA577E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7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95A85-B606-8543-A5BE-CD78D6401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B5072-5C81-B999-B4EF-C2C152284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8D29A-3586-BBC9-DF1A-D3DC710C2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8124E-CEB1-8B6F-9E59-EFB03DFF7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871FF-8F54-5089-B3DC-CA7B3B154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605B2-6868-B01C-EE54-462EDC177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495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5C765-F093-CBD1-2120-037506E21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9B6FEB-52C5-A9C6-C6E0-A6BA9B38D2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C2EE7-1B1E-ECBF-B323-34B7D4AE71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A5BDA-F027-D49E-4E7F-0E721656A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6BB18-2E36-60D9-B44D-8B28312D0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7348E-DFC4-AB63-4142-398BC5E8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ADDF3-7236-D03C-4649-14012CC88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92C3EE-F6C7-F14E-7203-C15ABD3EA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79577-A86A-B6D3-BE81-5A5B7DA57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E5E03-19CB-9681-ABB3-733E960D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9443B-396D-A07D-674E-1665258EF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FE5F04-07A6-FBE8-8FE1-9636FF44E9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C1CA9-F76D-C5A1-82C9-931EFC963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AAC54-B8E7-1830-0A05-E0A40BC36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6406C-E85E-E542-92F7-CE2E00DD6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2CCDD-D72F-4C81-F120-10F017AB9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164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51E103-44A4-1901-3143-2DFE5630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AA2FF-8EA7-D1B7-7E57-85FDB609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8A396-6FFE-F70A-0FE4-C35D53D7C9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76A755-689E-B047-8705-1E699CA48749}" type="datetimeFigureOut"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5B961-4175-30FA-DE85-A033F6E48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D0AC5-116D-EDB4-2743-10C664BB8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FE6A81-DB68-524B-85EE-A4265FCA214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20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jpe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jpeg"/><Relationship Id="rId7" Type="http://schemas.microsoft.com/office/2007/relationships/hdphoto" Target="../media/hdphoto4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7.jpeg"/><Relationship Id="rId7" Type="http://schemas.microsoft.com/office/2007/relationships/hdphoto" Target="../media/hdphoto6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609" y="752705"/>
            <a:ext cx="10215770" cy="1656446"/>
          </a:xfrm>
        </p:spPr>
        <p:txBody>
          <a:bodyPr>
            <a:noAutofit/>
          </a:bodyPr>
          <a:lstStyle/>
          <a:p>
            <a:r>
              <a:rPr lang="en-US" sz="5600" dirty="0"/>
              <a:t>AI, Cognition and Society</a:t>
            </a:r>
            <a:br>
              <a:rPr lang="en-US" sz="5600" dirty="0"/>
            </a:br>
            <a:r>
              <a:rPr lang="en-US" sz="4200" dirty="0"/>
              <a:t>5. AI and human knowledge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screen"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5562" y="5203627"/>
            <a:ext cx="1630362" cy="161140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324" y="4793234"/>
            <a:ext cx="3592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funding gratefully acknowledged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396607" y="5183096"/>
            <a:ext cx="1146855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2"/>
          <p:cNvSpPr txBox="1">
            <a:spLocks/>
          </p:cNvSpPr>
          <p:nvPr/>
        </p:nvSpPr>
        <p:spPr>
          <a:xfrm>
            <a:off x="1585887" y="3064481"/>
            <a:ext cx="8879675" cy="1561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</a:rPr>
              <a:t>Prof. Christopher Summerfield</a:t>
            </a:r>
          </a:p>
          <a:p>
            <a:r>
              <a:rPr lang="en-US" dirty="0">
                <a:latin typeface="+mj-lt"/>
              </a:rPr>
              <a:t>University of Oxford </a:t>
            </a:r>
          </a:p>
        </p:txBody>
      </p:sp>
      <p:pic>
        <p:nvPicPr>
          <p:cNvPr id="1026" name="Picture 2" descr="Image result for wellcome trust image">
            <a:extLst>
              <a:ext uri="{FF2B5EF4-FFF2-40B4-BE49-F238E27FC236}">
                <a16:creationId xmlns:a16="http://schemas.microsoft.com/office/drawing/2014/main" id="{FBBF155B-6D61-B440-A93E-1ADB02CF3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0408" y="5320744"/>
            <a:ext cx="1183761" cy="118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B19FE76-6037-74BB-E217-05FA580E3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731" y="5436463"/>
            <a:ext cx="3437387" cy="902748"/>
          </a:xfrm>
          <a:prstGeom prst="rect">
            <a:avLst/>
          </a:prstGeom>
        </p:spPr>
      </p:pic>
      <p:pic>
        <p:nvPicPr>
          <p:cNvPr id="23554" name="Picture 2" descr="Cooperative AI Foundation - EA Forum">
            <a:extLst>
              <a:ext uri="{FF2B5EF4-FFF2-40B4-BE49-F238E27FC236}">
                <a16:creationId xmlns:a16="http://schemas.microsoft.com/office/drawing/2014/main" id="{784A4A12-4F41-7F2A-5CC9-DCD78DBA2B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659" y="5436462"/>
            <a:ext cx="2523330" cy="89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creen shot 2014-01-22 at 10.10.11.png">
            <a:extLst>
              <a:ext uri="{FF2B5EF4-FFF2-40B4-BE49-F238E27FC236}">
                <a16:creationId xmlns:a16="http://schemas.microsoft.com/office/drawing/2014/main" id="{29505B3D-2855-3880-1D7E-10726C2C0A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5615" y="5383195"/>
            <a:ext cx="2479497" cy="112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18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FDBAB-4CA4-04E6-5E40-F85396D54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2004B751-C98D-EAA7-32F7-6559AEDC0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CE1931E2-9032-72F0-FDA7-58BF39744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Questions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747B33-DE92-2C8F-76C3-55F7D7946C57}"/>
              </a:ext>
            </a:extLst>
          </p:cNvPr>
          <p:cNvSpPr txBox="1"/>
          <p:nvPr/>
        </p:nvSpPr>
        <p:spPr>
          <a:xfrm>
            <a:off x="885716" y="2697436"/>
            <a:ext cx="10563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2. Is AI affecting our ability to learn? Is it making us dumber, or smarter, or neither?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FB7982-9B87-40A1-3A3B-104257AA6E52}"/>
              </a:ext>
            </a:extLst>
          </p:cNvPr>
          <p:cNvSpPr txBox="1"/>
          <p:nvPr/>
        </p:nvSpPr>
        <p:spPr>
          <a:xfrm>
            <a:off x="877185" y="4033574"/>
            <a:ext cx="10712303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Sample essay question:</a:t>
            </a:r>
          </a:p>
          <a:p>
            <a:endParaRPr lang="en-US" sz="800"/>
          </a:p>
          <a:p>
            <a:r>
              <a:rPr lang="en-US" sz="3200" i="1">
                <a:latin typeface="Constantia" panose="02030602050306030303" pitchFamily="18" charset="0"/>
              </a:rPr>
              <a:t>How is the use of AI changing the digital commons? Is it eroding or strengthening our information ecosystem?</a:t>
            </a:r>
            <a:endParaRPr lang="en-US" sz="3200" i="1"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E6437C-23DE-171C-1501-AAAFB07E464B}"/>
              </a:ext>
            </a:extLst>
          </p:cNvPr>
          <p:cNvSpPr txBox="1"/>
          <p:nvPr/>
        </p:nvSpPr>
        <p:spPr>
          <a:xfrm>
            <a:off x="877185" y="1309447"/>
            <a:ext cx="105634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1. How is a surfeit of AI-generated content changing the way we seek information and adjust our views?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47E12C-FA6F-0220-EA65-3027BCB466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9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644CF-E809-942F-4E51-2D8698425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456EF503-579F-6FE0-10C8-CBDD58E67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395C933D-E1B4-7025-1F17-DBCA7CC49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Forms of impact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5D55E3C-345C-9F89-B82F-8538B0109655}"/>
              </a:ext>
            </a:extLst>
          </p:cNvPr>
          <p:cNvSpPr/>
          <p:nvPr/>
        </p:nvSpPr>
        <p:spPr>
          <a:xfrm>
            <a:off x="337423" y="1385047"/>
            <a:ext cx="3582297" cy="494851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rom Pixels to Reality: How AI-Generated Images are Revolutionizing Industries - StatusNeo">
            <a:extLst>
              <a:ext uri="{FF2B5EF4-FFF2-40B4-BE49-F238E27FC236}">
                <a16:creationId xmlns:a16="http://schemas.microsoft.com/office/drawing/2014/main" id="{89DBBD14-7777-9B30-CDF9-B1D6C06F1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4606" y="1890298"/>
            <a:ext cx="1969008" cy="196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81A431-7950-746C-0D95-B34C3D305408}"/>
              </a:ext>
            </a:extLst>
          </p:cNvPr>
          <p:cNvSpPr txBox="1"/>
          <p:nvPr/>
        </p:nvSpPr>
        <p:spPr>
          <a:xfrm>
            <a:off x="610667" y="4263461"/>
            <a:ext cx="28239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AI changes how we obtain information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9DA17F7-6449-0E26-8C52-F44FDE6252A4}"/>
              </a:ext>
            </a:extLst>
          </p:cNvPr>
          <p:cNvGrpSpPr/>
          <p:nvPr/>
        </p:nvGrpSpPr>
        <p:grpSpPr>
          <a:xfrm>
            <a:off x="4276515" y="1366221"/>
            <a:ext cx="3582297" cy="4948518"/>
            <a:chOff x="4276515" y="1366221"/>
            <a:chExt cx="3582297" cy="4948518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0C4684B-6AFC-D8F4-EF61-EBF1D12539D7}"/>
                </a:ext>
              </a:extLst>
            </p:cNvPr>
            <p:cNvSpPr/>
            <p:nvPr/>
          </p:nvSpPr>
          <p:spPr>
            <a:xfrm>
              <a:off x="4276515" y="1366221"/>
              <a:ext cx="3582297" cy="4948518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7E48CC2-8233-DC9C-950C-85BEDAB28073}"/>
                </a:ext>
              </a:extLst>
            </p:cNvPr>
            <p:cNvSpPr txBox="1"/>
            <p:nvPr/>
          </p:nvSpPr>
          <p:spPr>
            <a:xfrm>
              <a:off x="4502426" y="4263461"/>
              <a:ext cx="303580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/>
                <a:t>AI changes how we communicate with each other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4044CB2-B14A-72EF-0EEF-8645F63B76F6}"/>
                </a:ext>
              </a:extLst>
            </p:cNvPr>
            <p:cNvGrpSpPr/>
            <p:nvPr/>
          </p:nvGrpSpPr>
          <p:grpSpPr>
            <a:xfrm>
              <a:off x="4626745" y="1987834"/>
              <a:ext cx="2798183" cy="1675370"/>
              <a:chOff x="4626745" y="1890298"/>
              <a:chExt cx="2798183" cy="1675370"/>
            </a:xfrm>
          </p:grpSpPr>
          <p:sp>
            <p:nvSpPr>
              <p:cNvPr id="10" name="Round Diagonal Corner of Rectangle 9">
                <a:extLst>
                  <a:ext uri="{FF2B5EF4-FFF2-40B4-BE49-F238E27FC236}">
                    <a16:creationId xmlns:a16="http://schemas.microsoft.com/office/drawing/2014/main" id="{03BD8D95-D837-EEB5-EDFE-F3C95A0207A7}"/>
                  </a:ext>
                </a:extLst>
              </p:cNvPr>
              <p:cNvSpPr/>
              <p:nvPr/>
            </p:nvSpPr>
            <p:spPr>
              <a:xfrm>
                <a:off x="5118281" y="1890298"/>
                <a:ext cx="2306647" cy="702113"/>
              </a:xfrm>
              <a:prstGeom prst="round2DiagRect">
                <a:avLst>
                  <a:gd name="adj1" fmla="val 16667"/>
                  <a:gd name="adj2" fmla="val 45743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FEA993-FD32-A0F4-9DC4-772126D35FED}"/>
                  </a:ext>
                </a:extLst>
              </p:cNvPr>
              <p:cNvSpPr txBox="1"/>
              <p:nvPr/>
            </p:nvSpPr>
            <p:spPr>
              <a:xfrm>
                <a:off x="5099470" y="1905794"/>
                <a:ext cx="2306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Can you help me update my CV?</a:t>
                </a:r>
              </a:p>
            </p:txBody>
          </p:sp>
          <p:pic>
            <p:nvPicPr>
              <p:cNvPr id="12" name="Picture 4" descr="Single man icon. People icon. User profile symbol. Person ...">
                <a:extLst>
                  <a:ext uri="{FF2B5EF4-FFF2-40B4-BE49-F238E27FC236}">
                    <a16:creationId xmlns:a16="http://schemas.microsoft.com/office/drawing/2014/main" id="{E2620E01-1E48-3BCD-4CCC-A071BCB9DF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>
                <a:duotone>
                  <a:prstClr val="black"/>
                  <a:schemeClr val="tx1">
                    <a:lumMod val="50000"/>
                    <a:lumOff val="50000"/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4730" b="93919" l="3974" r="92053">
                            <a14:foregroundMark x1="42384" y1="21622" x2="47020" y2="25676"/>
                            <a14:foregroundMark x1="52318" y1="6081" x2="45033" y2="6757"/>
                            <a14:foregroundMark x1="62252" y1="80405" x2="51656" y2="77027"/>
                            <a14:foregroundMark x1="51656" y1="75676" x2="23841" y2="80405"/>
                            <a14:foregroundMark x1="23841" y1="80405" x2="21854" y2="82432"/>
                            <a14:foregroundMark x1="9934" y1="83108" x2="64901" y2="89189"/>
                            <a14:foregroundMark x1="64901" y1="89189" x2="78146" y2="81757"/>
                            <a14:foregroundMark x1="7285" y1="86486" x2="37748" y2="93919"/>
                            <a14:foregroundMark x1="37748" y1="93919" x2="90066" y2="87838"/>
                            <a14:foregroundMark x1="92053" y1="87838" x2="88742" y2="87838"/>
                            <a14:foregroundMark x1="3974" y1="91216" x2="13245" y2="8986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6775" y="2060766"/>
                <a:ext cx="280604" cy="2750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Round Diagonal Corner of Rectangle 12">
                <a:extLst>
                  <a:ext uri="{FF2B5EF4-FFF2-40B4-BE49-F238E27FC236}">
                    <a16:creationId xmlns:a16="http://schemas.microsoft.com/office/drawing/2014/main" id="{90FF0F38-FA6B-2313-26FC-4DD0E984C6DF}"/>
                  </a:ext>
                </a:extLst>
              </p:cNvPr>
              <p:cNvSpPr/>
              <p:nvPr/>
            </p:nvSpPr>
            <p:spPr>
              <a:xfrm flipV="1">
                <a:off x="4626745" y="2766907"/>
                <a:ext cx="2306647" cy="798761"/>
              </a:xfrm>
              <a:prstGeom prst="round2DiagRect">
                <a:avLst>
                  <a:gd name="adj1" fmla="val 16667"/>
                  <a:gd name="adj2" fmla="val 45743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2" descr="Neural Network Icon in Outline Style. Vector. Stock Vector - Illustration  of outline, network: 281105099">
                <a:extLst>
                  <a:ext uri="{FF2B5EF4-FFF2-40B4-BE49-F238E27FC236}">
                    <a16:creationId xmlns:a16="http://schemas.microsoft.com/office/drawing/2014/main" id="{C27D82C6-C54C-F912-9BCF-2793AB1581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791" b="94061" l="5863" r="93970">
                            <a14:foregroundMark x1="17588" y1="27127" x2="17588" y2="27127"/>
                            <a14:foregroundMark x1="18425" y1="25843" x2="18425" y2="25843"/>
                            <a14:foregroundMark x1="41541" y1="20867" x2="41541" y2="20867"/>
                            <a14:foregroundMark x1="90452" y1="28411" x2="90452" y2="28411"/>
                            <a14:foregroundMark x1="93970" y1="70144" x2="93970" y2="70144"/>
                            <a14:foregroundMark x1="54606" y1="94061" x2="54606" y2="94061"/>
                            <a14:foregroundMark x1="53769" y1="9952" x2="53769" y2="9952"/>
                            <a14:foregroundMark x1="15913" y1="26645" x2="15913" y2="26645"/>
                            <a14:foregroundMark x1="91290" y1="28411" x2="91290" y2="28411"/>
                            <a14:foregroundMark x1="93970" y1="71429" x2="93970" y2="71429"/>
                            <a14:foregroundMark x1="58626" y1="91172" x2="58626" y2="91172"/>
                            <a14:foregroundMark x1="15410" y1="77368" x2="15410" y2="77368"/>
                            <a14:foregroundMark x1="5863" y1="67255" x2="5863" y2="67255"/>
                            <a14:foregroundMark x1="47692" y1="51471" x2="47692" y2="51471"/>
                            <a14:backgroundMark x1="44615" y1="66176" x2="56923" y2="64706"/>
                            <a14:backgroundMark x1="63077" y1="48529" x2="63077" y2="48529"/>
                            <a14:backgroundMark x1="66154" y1="67647" x2="66154" y2="67647"/>
                            <a14:backgroundMark x1="50769" y1="32353" x2="50769" y2="32353"/>
                            <a14:backgroundMark x1="66154" y1="30882" x2="66154" y2="30882"/>
                            <a14:backgroundMark x1="27692" y1="32353" x2="27692" y2="32353"/>
                            <a14:backgroundMark x1="32308" y1="50000" x2="32308" y2="50000"/>
                            <a14:backgroundMark x1="29231" y1="66176" x2="29231" y2="66176"/>
                            <a14:backgroundMark x1="26154" y1="57353" x2="26154" y2="57353"/>
                            <a14:backgroundMark x1="16923" y1="83824" x2="16923" y2="8382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6459363" y="2883245"/>
                <a:ext cx="394692" cy="4154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3854E1-9F71-C9DA-AA07-528C44B0C7AE}"/>
                  </a:ext>
                </a:extLst>
              </p:cNvPr>
              <p:cNvSpPr txBox="1"/>
              <p:nvPr/>
            </p:nvSpPr>
            <p:spPr>
              <a:xfrm>
                <a:off x="4651129" y="2897241"/>
                <a:ext cx="201789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 course. Here is a new version...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68B31C8-7A09-5BF7-F577-9F8297A21DF4}"/>
              </a:ext>
            </a:extLst>
          </p:cNvPr>
          <p:cNvGrpSpPr/>
          <p:nvPr/>
        </p:nvGrpSpPr>
        <p:grpSpPr>
          <a:xfrm>
            <a:off x="8215607" y="1366221"/>
            <a:ext cx="3582297" cy="4948518"/>
            <a:chOff x="8215607" y="1366221"/>
            <a:chExt cx="3582297" cy="4948518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F6D3317E-D776-2ED9-D29B-5F1967A9AACE}"/>
                </a:ext>
              </a:extLst>
            </p:cNvPr>
            <p:cNvSpPr/>
            <p:nvPr/>
          </p:nvSpPr>
          <p:spPr>
            <a:xfrm>
              <a:off x="8215607" y="1366221"/>
              <a:ext cx="3582297" cy="4948518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AB521F5-309E-C98D-811B-EC44E16529D5}"/>
                </a:ext>
              </a:extLst>
            </p:cNvPr>
            <p:cNvSpPr txBox="1"/>
            <p:nvPr/>
          </p:nvSpPr>
          <p:spPr>
            <a:xfrm>
              <a:off x="8759400" y="4316867"/>
              <a:ext cx="249470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/>
                <a:t>AI changes how we study and learn</a:t>
              </a:r>
            </a:p>
          </p:txBody>
        </p:sp>
        <p:pic>
          <p:nvPicPr>
            <p:cNvPr id="2" name="Picture 2" descr="Big tech has transformed the classroom – and parents are right to be  worried | Velislava Hillman | The Guardian">
              <a:extLst>
                <a:ext uri="{FF2B5EF4-FFF2-40B4-BE49-F238E27FC236}">
                  <a16:creationId xmlns:a16="http://schemas.microsoft.com/office/drawing/2014/main" id="{D03FF1E1-FAD3-0234-CFF5-FE5D881757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4869" y="1925693"/>
              <a:ext cx="2223770" cy="1778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3A1A139-3BD1-C17A-58D2-BC97FE85BA76}"/>
              </a:ext>
            </a:extLst>
          </p:cNvPr>
          <p:cNvSpPr/>
          <p:nvPr/>
        </p:nvSpPr>
        <p:spPr>
          <a:xfrm>
            <a:off x="4125951" y="1226634"/>
            <a:ext cx="7671953" cy="546409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F96C31-8F1E-F7ED-39F5-4D46ECC8080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8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B2AC2-5ACD-46AD-223B-F2201236A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01E2028A-CC67-3F8A-5EAA-89443A54D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E9E57EFD-ABBB-CAB7-E411-52BFA8960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AI-generated content online</a:t>
            </a:r>
          </a:p>
        </p:txBody>
      </p:sp>
      <p:pic>
        <p:nvPicPr>
          <p:cNvPr id="3" name="Picture 2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B769DBDF-9C20-E4B8-274C-1879BDE3BE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718863"/>
            <a:ext cx="6157996" cy="28492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A38AAB-5F40-3AF9-8A6D-29206CC9E154}"/>
              </a:ext>
            </a:extLst>
          </p:cNvPr>
          <p:cNvSpPr txBox="1"/>
          <p:nvPr/>
        </p:nvSpPr>
        <p:spPr>
          <a:xfrm>
            <a:off x="548310" y="5033924"/>
            <a:ext cx="5397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About 50% of new online content is now AI-generated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B9D1A8B-EAA8-E47E-6452-BE038A8E7242}"/>
              </a:ext>
            </a:extLst>
          </p:cNvPr>
          <p:cNvGrpSpPr/>
          <p:nvPr/>
        </p:nvGrpSpPr>
        <p:grpSpPr>
          <a:xfrm>
            <a:off x="6267450" y="1224473"/>
            <a:ext cx="5822950" cy="4880994"/>
            <a:chOff x="6267450" y="1476264"/>
            <a:chExt cx="5822950" cy="4880994"/>
          </a:xfrm>
        </p:grpSpPr>
        <p:pic>
          <p:nvPicPr>
            <p:cNvPr id="6" name="Picture 5" descr="A chart of information seeking&#10;&#10;AI-generated content may be incorrect.">
              <a:extLst>
                <a:ext uri="{FF2B5EF4-FFF2-40B4-BE49-F238E27FC236}">
                  <a16:creationId xmlns:a16="http://schemas.microsoft.com/office/drawing/2014/main" id="{01E27983-DB8E-8C4F-A223-3329A0ADA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67450" y="2155606"/>
              <a:ext cx="5822950" cy="278529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9BA4E7-E44E-C9C3-73A2-91182EBA57AB}"/>
                </a:ext>
              </a:extLst>
            </p:cNvPr>
            <p:cNvSpPr txBox="1"/>
            <p:nvPr/>
          </p:nvSpPr>
          <p:spPr>
            <a:xfrm>
              <a:off x="6692900" y="5280040"/>
              <a:ext cx="53975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/>
                <a:t>Up to 10% of Reddit users are using AI to write their posts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352553B-49C4-0274-3360-DDD4C744650C}"/>
                </a:ext>
              </a:extLst>
            </p:cNvPr>
            <p:cNvCxnSpPr>
              <a:cxnSpLocks/>
            </p:cNvCxnSpPr>
            <p:nvPr/>
          </p:nvCxnSpPr>
          <p:spPr>
            <a:xfrm>
              <a:off x="8928100" y="2122595"/>
              <a:ext cx="0" cy="2195405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non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882297-8773-288E-7A53-847E1E2B68F7}"/>
                </a:ext>
              </a:extLst>
            </p:cNvPr>
            <p:cNvSpPr txBox="1"/>
            <p:nvPr/>
          </p:nvSpPr>
          <p:spPr>
            <a:xfrm>
              <a:off x="8352916" y="1476264"/>
              <a:ext cx="13038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ChatGPT released</a:t>
              </a:r>
            </a:p>
          </p:txBody>
        </p:sp>
        <p:pic>
          <p:nvPicPr>
            <p:cNvPr id="21" name="Picture 20" descr="A pink and purple bar&#10;&#10;AI-generated content may be incorrect.">
              <a:extLst>
                <a:ext uri="{FF2B5EF4-FFF2-40B4-BE49-F238E27FC236}">
                  <a16:creationId xmlns:a16="http://schemas.microsoft.com/office/drawing/2014/main" id="{EB5AE303-A8E2-AEB1-EDE7-CDF37A471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64107" y="1577960"/>
              <a:ext cx="2387601" cy="37409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778D5B2-AAB9-9C95-7102-BF2E54988C22}"/>
              </a:ext>
            </a:extLst>
          </p:cNvPr>
          <p:cNvSpPr txBox="1"/>
          <p:nvPr/>
        </p:nvSpPr>
        <p:spPr>
          <a:xfrm>
            <a:off x="10222358" y="6422329"/>
            <a:ext cx="1969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La Cava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B45CE0-6FED-83E1-5354-47E059B637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7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9CF1C-8807-96D7-C9C6-C438ACF86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50DA1107-3895-EF47-676E-3DB37D88F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4D3561CC-AF29-57A7-3025-430A6CD76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Growing AI</a:t>
            </a:r>
          </a:p>
        </p:txBody>
      </p:sp>
      <p:pic>
        <p:nvPicPr>
          <p:cNvPr id="4" name="Picture 3" descr="A graph of a number of hazard&#10;&#10;AI-generated content may be incorrect.">
            <a:extLst>
              <a:ext uri="{FF2B5EF4-FFF2-40B4-BE49-F238E27FC236}">
                <a16:creationId xmlns:a16="http://schemas.microsoft.com/office/drawing/2014/main" id="{0A92762B-81B0-F112-1123-862EA18623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2226" y="1574799"/>
            <a:ext cx="7772400" cy="43933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CC54A2-E36B-39FA-8929-8DD5C909B7B7}"/>
              </a:ext>
            </a:extLst>
          </p:cNvPr>
          <p:cNvSpPr txBox="1"/>
          <p:nvPr/>
        </p:nvSpPr>
        <p:spPr>
          <a:xfrm>
            <a:off x="8534401" y="1524695"/>
            <a:ext cx="3047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The number of incidents and hazards involving AI-generated content is growing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89CA9B-2690-FEC6-30F8-9EDBD231EB1D}"/>
              </a:ext>
            </a:extLst>
          </p:cNvPr>
          <p:cNvSpPr txBox="1"/>
          <p:nvPr/>
        </p:nvSpPr>
        <p:spPr>
          <a:xfrm>
            <a:off x="6778274" y="6396334"/>
            <a:ext cx="5413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OECD report; See AI Safety Report 2026</a:t>
            </a:r>
          </a:p>
        </p:txBody>
      </p:sp>
      <p:pic>
        <p:nvPicPr>
          <p:cNvPr id="14" name="Picture 1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DC0B0CD-02BC-C7D2-5AEC-EA906C3DA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226" y="1208304"/>
            <a:ext cx="11757752" cy="30514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8174CF-7293-1C96-38A0-57B22847D6F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7D392-150E-B913-F9BE-817038EC2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A66B306E-2FBD-CE62-80BA-63A4DAB1E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724" y="3485623"/>
            <a:ext cx="4651681" cy="261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Rectangle 2">
            <a:extLst>
              <a:ext uri="{FF2B5EF4-FFF2-40B4-BE49-F238E27FC236}">
                <a16:creationId xmlns:a16="http://schemas.microsoft.com/office/drawing/2014/main" id="{D576A66E-945F-67DB-CC68-6751338A7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9CF4E579-C0AF-7D1B-C267-38849B6AC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AI-generated content online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AF562-49BB-9ABF-1305-E45DE6386179}"/>
              </a:ext>
            </a:extLst>
          </p:cNvPr>
          <p:cNvSpPr txBox="1"/>
          <p:nvPr/>
        </p:nvSpPr>
        <p:spPr>
          <a:xfrm>
            <a:off x="673859" y="1294649"/>
            <a:ext cx="43615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Static audio and video deepfakes have been hard to distinguish from the real thing for some time</a:t>
            </a:r>
            <a:endParaRPr lang="en-US" sz="2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DAD3D7-E3D2-BC0E-AD4B-F3551AC1CE41}"/>
              </a:ext>
            </a:extLst>
          </p:cNvPr>
          <p:cNvSpPr txBox="1"/>
          <p:nvPr/>
        </p:nvSpPr>
        <p:spPr>
          <a:xfrm>
            <a:off x="7678458" y="6359778"/>
            <a:ext cx="4644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Barrington 2025; Mazumdar 2026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935239E-EC79-D9EF-35FA-1BBF1DB4D2D7}"/>
              </a:ext>
            </a:extLst>
          </p:cNvPr>
          <p:cNvGrpSpPr/>
          <p:nvPr/>
        </p:nvGrpSpPr>
        <p:grpSpPr>
          <a:xfrm>
            <a:off x="309567" y="3169286"/>
            <a:ext cx="4203976" cy="3249247"/>
            <a:chOff x="7134458" y="3189690"/>
            <a:chExt cx="4203976" cy="3249247"/>
          </a:xfrm>
        </p:grpSpPr>
        <p:pic>
          <p:nvPicPr>
            <p:cNvPr id="5" name="Picture 4" descr="A diagram of a graph&#10;&#10;AI-generated content may be incorrect.">
              <a:extLst>
                <a:ext uri="{FF2B5EF4-FFF2-40B4-BE49-F238E27FC236}">
                  <a16:creationId xmlns:a16="http://schemas.microsoft.com/office/drawing/2014/main" id="{AB58DD22-6E33-594B-0487-169958413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134458" y="3189690"/>
              <a:ext cx="4203976" cy="3249247"/>
            </a:xfrm>
            <a:prstGeom prst="rect">
              <a:avLst/>
            </a:prstGeom>
          </p:spPr>
        </p:pic>
        <p:pic>
          <p:nvPicPr>
            <p:cNvPr id="6" name="Picture 5" descr="A diagram of a graph&#10;&#10;AI-generated content may be incorrect.">
              <a:extLst>
                <a:ext uri="{FF2B5EF4-FFF2-40B4-BE49-F238E27FC236}">
                  <a16:creationId xmlns:a16="http://schemas.microsoft.com/office/drawing/2014/main" id="{8DC5874F-13EB-89F0-6C6C-74C9BD654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265935" y="5118905"/>
              <a:ext cx="1005593" cy="883042"/>
            </a:xfrm>
            <a:prstGeom prst="rect">
              <a:avLst/>
            </a:prstGeom>
          </p:spPr>
        </p:pic>
        <p:pic>
          <p:nvPicPr>
            <p:cNvPr id="13" name="Picture 12" descr="A diagram of a graph&#10;&#10;AI-generated content may be incorrect.">
              <a:extLst>
                <a:ext uri="{FF2B5EF4-FFF2-40B4-BE49-F238E27FC236}">
                  <a16:creationId xmlns:a16="http://schemas.microsoft.com/office/drawing/2014/main" id="{B44B73B9-D451-CAB7-6A46-65EB5A127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742599" y="5096603"/>
              <a:ext cx="1083991" cy="88304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AABD480-81AC-7C03-D08D-CDCA4A68057D}"/>
              </a:ext>
            </a:extLst>
          </p:cNvPr>
          <p:cNvGrpSpPr/>
          <p:nvPr/>
        </p:nvGrpSpPr>
        <p:grpSpPr>
          <a:xfrm>
            <a:off x="6008269" y="1109983"/>
            <a:ext cx="9522393" cy="4638034"/>
            <a:chOff x="6008269" y="1109983"/>
            <a:chExt cx="9522393" cy="4638034"/>
          </a:xfrm>
        </p:grpSpPr>
        <p:pic>
          <p:nvPicPr>
            <p:cNvPr id="10" name="Screen Recording 2026-10-03 at 10.30.34">
              <a:hlinkClick r:id="" action="ppaction://media"/>
              <a:extLst>
                <a:ext uri="{FF2B5EF4-FFF2-40B4-BE49-F238E27FC236}">
                  <a16:creationId xmlns:a16="http://schemas.microsoft.com/office/drawing/2014/main" id="{4F31199F-4FA7-5577-1600-9E1FC39A6A1E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9"/>
            <a:stretch>
              <a:fillRect/>
            </a:stretch>
          </p:blipFill>
          <p:spPr>
            <a:xfrm>
              <a:off x="6008269" y="1458164"/>
              <a:ext cx="5854429" cy="330473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4D0D129-10DE-3B4A-9CF1-296B86468F3D}"/>
                </a:ext>
              </a:extLst>
            </p:cNvPr>
            <p:cNvSpPr txBox="1"/>
            <p:nvPr/>
          </p:nvSpPr>
          <p:spPr>
            <a:xfrm>
              <a:off x="9336160" y="1109983"/>
              <a:ext cx="61945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/>
                <a:t>https://www.tavus.io/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E777A96-2759-E108-9DED-00D71619B61F}"/>
                </a:ext>
              </a:extLst>
            </p:cNvPr>
            <p:cNvSpPr txBox="1"/>
            <p:nvPr/>
          </p:nvSpPr>
          <p:spPr>
            <a:xfrm>
              <a:off x="6321287" y="4793910"/>
              <a:ext cx="53984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Live video-based interaction with AI is increasingly realistic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5879BE1-67C3-9FC8-79E4-C2FDB013B35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9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47693-66AF-A38D-8988-929BAA326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548BB75-7CDE-8D73-2BBF-67497F8F7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E8E05-EA39-BC04-FEB8-BB15D1063F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97D98737-F28A-16AC-2A4D-D94A5E580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permits inauthenticity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E0586A-92AA-F32B-2DF5-73D1DE6B62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1384" y="2245415"/>
            <a:ext cx="10198319" cy="35994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DCA006-CE08-B051-A890-C647CDE5FB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8236" y="1437014"/>
            <a:ext cx="6223169" cy="8084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A343158-E246-0AC9-C348-94613FF1E091}"/>
              </a:ext>
            </a:extLst>
          </p:cNvPr>
          <p:cNvSpPr txBox="1"/>
          <p:nvPr/>
        </p:nvSpPr>
        <p:spPr>
          <a:xfrm>
            <a:off x="8189739" y="1537847"/>
            <a:ext cx="37691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AI models most do not disclose their identity under realistic text and audio prompts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5C6A82-6B7D-C740-87E8-6D4BA5C3F4A7}"/>
              </a:ext>
            </a:extLst>
          </p:cNvPr>
          <p:cNvSpPr txBox="1"/>
          <p:nvPr/>
        </p:nvSpPr>
        <p:spPr>
          <a:xfrm>
            <a:off x="10211663" y="6396271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Gausen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CD32E3-5551-923C-B10B-3FB8DAC66F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7270" y="112857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2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EE504-5DD5-D1F0-DD8D-484088195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2D5FFE2-D94A-3A15-1071-FD710CF0F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BFFB18-B53A-4934-639C-8E66DBFD499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DA221223-0493-0BE4-0485-7169692AE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Deepfake fraud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83EB21-58CE-67EB-4E67-C7C0BAC8A0BC}"/>
              </a:ext>
            </a:extLst>
          </p:cNvPr>
          <p:cNvSpPr txBox="1"/>
          <p:nvPr/>
        </p:nvSpPr>
        <p:spPr>
          <a:xfrm>
            <a:off x="5234610" y="1333940"/>
            <a:ext cx="68116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In 2025, Hong-Kong based financial company Arup was targeted with a deepfake attack</a:t>
            </a:r>
          </a:p>
          <a:p>
            <a:endParaRPr lang="en-US" sz="2400"/>
          </a:p>
          <a:p>
            <a:r>
              <a:rPr lang="en-US" sz="2400"/>
              <a:t>After receiving a malicious message asking for a money transfer, an employee attempted to check its veracity by video calling the CFO</a:t>
            </a:r>
          </a:p>
          <a:p>
            <a:endParaRPr lang="en-US" sz="2400"/>
          </a:p>
          <a:p>
            <a:r>
              <a:rPr lang="en-US" sz="2400"/>
              <a:t>The CFO approved the transfer</a:t>
            </a:r>
          </a:p>
          <a:p>
            <a:endParaRPr lang="en-US" sz="2400"/>
          </a:p>
        </p:txBody>
      </p:sp>
      <p:pic>
        <p:nvPicPr>
          <p:cNvPr id="8194" name="Picture 2" descr="After a decade outside Birmingham, engineering consultancy Arup returned to  the city center. The move reconnects the firm with clients and community  while accommodating 900 people—each with different… | HOK">
            <a:extLst>
              <a:ext uri="{FF2B5EF4-FFF2-40B4-BE49-F238E27FC236}">
                <a16:creationId xmlns:a16="http://schemas.microsoft.com/office/drawing/2014/main" id="{BF909FD3-4FD4-5B24-346E-1FFEA4EE9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942" y="1676401"/>
            <a:ext cx="4517371" cy="319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E906DF-0DEE-EDA2-A3A8-641A62F535A6}"/>
              </a:ext>
            </a:extLst>
          </p:cNvPr>
          <p:cNvSpPr txBox="1"/>
          <p:nvPr/>
        </p:nvSpPr>
        <p:spPr>
          <a:xfrm>
            <a:off x="5234610" y="4628937"/>
            <a:ext cx="660544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But the call was a deepfake engineered with a face swap technology. </a:t>
            </a:r>
          </a:p>
          <a:p>
            <a:endParaRPr lang="en-US" sz="2800"/>
          </a:p>
          <a:p>
            <a:r>
              <a:rPr lang="en-US" sz="2800"/>
              <a:t>Arup lost $25m.</a:t>
            </a:r>
          </a:p>
        </p:txBody>
      </p:sp>
    </p:spTree>
    <p:extLst>
      <p:ext uri="{BB962C8B-B14F-4D97-AF65-F5344CB8AC3E}">
        <p14:creationId xmlns:p14="http://schemas.microsoft.com/office/powerpoint/2010/main" val="411455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49A9-F152-D8E2-6AF5-8004E580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3E2411D9-C43A-56B6-B159-5F564B287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E046AE40-ECCC-BE71-2B32-4A6840EA31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AI-generated content online</a:t>
            </a:r>
          </a:p>
        </p:txBody>
      </p:sp>
      <p:pic>
        <p:nvPicPr>
          <p:cNvPr id="8" name="Picture 6" descr="Como detectar se um vídeo foi gerado por IA: os sinais que denunciam a farsa">
            <a:extLst>
              <a:ext uri="{FF2B5EF4-FFF2-40B4-BE49-F238E27FC236}">
                <a16:creationId xmlns:a16="http://schemas.microsoft.com/office/drawing/2014/main" id="{A00430C5-3D38-5446-1C3B-51EC57FC0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355" y="1392015"/>
            <a:ext cx="5019886" cy="352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9EB778-2BBC-B63C-C3A5-6429C76F8099}"/>
              </a:ext>
            </a:extLst>
          </p:cNvPr>
          <p:cNvSpPr txBox="1"/>
          <p:nvPr/>
        </p:nvSpPr>
        <p:spPr>
          <a:xfrm>
            <a:off x="6536119" y="1022354"/>
            <a:ext cx="53288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In 2025, a video emerged showing </a:t>
            </a:r>
            <a:r>
              <a:rPr lang="en-GB" sz="2800"/>
              <a:t>former Argentine president Mauricio Macri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He claimed that the PRO candidate had withdrawn and asked citizens to vote for the Milei-sponsored candidate in the Buenos Aires elections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It was viewed 14 millions times in the election blackout immediately before the vote</a:t>
            </a:r>
            <a:endParaRPr lang="en-US" sz="2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0243EC-EB8B-544E-DDFD-39CADA356F8E}"/>
              </a:ext>
            </a:extLst>
          </p:cNvPr>
          <p:cNvSpPr txBox="1"/>
          <p:nvPr/>
        </p:nvSpPr>
        <p:spPr>
          <a:xfrm>
            <a:off x="327025" y="5269928"/>
            <a:ext cx="61912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/>
              <a:t>Some deepfakes are designed to tip the political calculus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66A648-2748-9E37-0D30-0C78BBBC685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7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92004-1990-1E3B-86D0-2083EFC0A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94C0F59E-E8F4-20E7-BDC9-7F4B5C574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5EE53DEF-FBF9-B899-C670-353A39218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Where is the “infopocalypse”?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465013-7E95-F52D-97BC-2BBBDBAE8940}"/>
              </a:ext>
            </a:extLst>
          </p:cNvPr>
          <p:cNvSpPr txBox="1"/>
          <p:nvPr/>
        </p:nvSpPr>
        <p:spPr>
          <a:xfrm>
            <a:off x="503903" y="1264841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It is often claimed that a deluge of AI misinformation will overwhelm the information ecosystem, making it impossible to tell truth from falsehood. </a:t>
            </a:r>
          </a:p>
          <a:p>
            <a:r>
              <a:rPr lang="en-US" sz="2800"/>
              <a:t>However,</a:t>
            </a:r>
          </a:p>
          <a:p>
            <a:endParaRPr lang="en-US" sz="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Changing minds is hard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Media effects are complex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People trust more reliable information sources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Perceived veracity may not be critical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Deepfakes may not reach target audiences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/>
              <a:t>Microtargeting may have limited efficacy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B2C996-3CE1-78C2-54E9-F150E9747849}"/>
              </a:ext>
            </a:extLst>
          </p:cNvPr>
          <p:cNvSpPr txBox="1"/>
          <p:nvPr/>
        </p:nvSpPr>
        <p:spPr>
          <a:xfrm>
            <a:off x="8342384" y="6396334"/>
            <a:ext cx="3995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Simon 2025; Noroozian 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5DA7B5-9F41-F9B6-CC35-3193EF6C9E61}"/>
              </a:ext>
            </a:extLst>
          </p:cNvPr>
          <p:cNvSpPr txBox="1"/>
          <p:nvPr/>
        </p:nvSpPr>
        <p:spPr>
          <a:xfrm>
            <a:off x="659250" y="5517950"/>
            <a:ext cx="103496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So deepfakes may pose less of a threat than previously imagined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E5F3B4-38C8-8A06-7430-85FA2F14EC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44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744DE-9850-0F56-EEBF-50B0C5C32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0437541-9586-5559-4259-C961EE53F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7F1B9E-9AA8-DAA7-2162-45C93EAB95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ABE759C9-4539-8873-FE65-06BB5B7CF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Liberal biases (“wokeGPT”)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6B5083-4841-38F5-D485-467C3557FBB0}"/>
              </a:ext>
            </a:extLst>
          </p:cNvPr>
          <p:cNvSpPr txBox="1"/>
          <p:nvPr/>
        </p:nvSpPr>
        <p:spPr>
          <a:xfrm>
            <a:off x="7015163" y="6396334"/>
            <a:ext cx="5192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Hartmann 2023; but see Rottger 2024</a:t>
            </a:r>
          </a:p>
        </p:txBody>
      </p:sp>
      <p:pic>
        <p:nvPicPr>
          <p:cNvPr id="21" name="Picture 20" descr="A screenshot of a questionnaire&#10;&#10;AI-generated content may be incorrect.">
            <a:extLst>
              <a:ext uri="{FF2B5EF4-FFF2-40B4-BE49-F238E27FC236}">
                <a16:creationId xmlns:a16="http://schemas.microsoft.com/office/drawing/2014/main" id="{FE1842B8-0BF8-9D57-DF1E-F2A2FC84FC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524" y="1132095"/>
            <a:ext cx="4358640" cy="2659061"/>
          </a:xfrm>
          <a:prstGeom prst="rect">
            <a:avLst/>
          </a:prstGeom>
        </p:spPr>
      </p:pic>
      <p:pic>
        <p:nvPicPr>
          <p:cNvPr id="24" name="Picture 23" descr="A screenshot of a questionnaire&#10;&#10;AI-generated content may be incorrect.">
            <a:extLst>
              <a:ext uri="{FF2B5EF4-FFF2-40B4-BE49-F238E27FC236}">
                <a16:creationId xmlns:a16="http://schemas.microsoft.com/office/drawing/2014/main" id="{BB0CCB8F-885E-FC04-CB6E-BEFD3B1C0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4" y="1132095"/>
            <a:ext cx="4953000" cy="3454400"/>
          </a:xfrm>
          <a:prstGeom prst="rect">
            <a:avLst/>
          </a:prstGeom>
        </p:spPr>
      </p:pic>
      <p:pic>
        <p:nvPicPr>
          <p:cNvPr id="28" name="Picture 27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8AD3444B-DCEA-9256-1914-3D583A1A75E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2307" y="1278026"/>
            <a:ext cx="6457633" cy="322304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614F686-C665-4D74-B747-DC32F71A4007}"/>
              </a:ext>
            </a:extLst>
          </p:cNvPr>
          <p:cNvSpPr/>
          <p:nvPr/>
        </p:nvSpPr>
        <p:spPr>
          <a:xfrm>
            <a:off x="5322307" y="1278026"/>
            <a:ext cx="242570" cy="2414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4B4ABA06-8EA5-39B5-3931-769063A13BB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1767" y="1246748"/>
            <a:ext cx="6938712" cy="3246231"/>
          </a:xfrm>
          <a:prstGeom prst="rect">
            <a:avLst/>
          </a:prstGeom>
        </p:spPr>
      </p:pic>
      <p:pic>
        <p:nvPicPr>
          <p:cNvPr id="33" name="Picture 32" descr="A graph of political figures&#10;&#10;AI-generated content may be incorrect.">
            <a:extLst>
              <a:ext uri="{FF2B5EF4-FFF2-40B4-BE49-F238E27FC236}">
                <a16:creationId xmlns:a16="http://schemas.microsoft.com/office/drawing/2014/main" id="{2CE0CA84-31BC-CA03-5726-03E5740205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132095"/>
            <a:ext cx="4711700" cy="45720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52CE268-4A25-CBDE-A67F-9ECAA63125CA}"/>
              </a:ext>
            </a:extLst>
          </p:cNvPr>
          <p:cNvSpPr txBox="1"/>
          <p:nvPr/>
        </p:nvSpPr>
        <p:spPr>
          <a:xfrm>
            <a:off x="406522" y="4726900"/>
            <a:ext cx="5637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LLMs show a significant liberal bias when forced to choose a response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4BA0EC-1178-D651-BECB-06196DA997F3}"/>
              </a:ext>
            </a:extLst>
          </p:cNvPr>
          <p:cNvSpPr txBox="1"/>
          <p:nvPr/>
        </p:nvSpPr>
        <p:spPr>
          <a:xfrm>
            <a:off x="6535433" y="4726900"/>
            <a:ext cx="53377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But may respond differently in more naturalistic open-ended responding </a:t>
            </a:r>
          </a:p>
        </p:txBody>
      </p:sp>
    </p:spTree>
    <p:extLst>
      <p:ext uri="{BB962C8B-B14F-4D97-AF65-F5344CB8AC3E}">
        <p14:creationId xmlns:p14="http://schemas.microsoft.com/office/powerpoint/2010/main" val="14034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C9938-3539-7EC1-970E-F2091C1F0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ACDD3FB-577F-DCA6-5252-09212F820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423067-F957-DBC4-6DCF-06F99FDD43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CA78BE4F-D9D2-838C-4123-1B1DBED1A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shapes our reality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D9113D8-8FED-031B-4C06-EA3E804E19E3}"/>
              </a:ext>
            </a:extLst>
          </p:cNvPr>
          <p:cNvGrpSpPr/>
          <p:nvPr/>
        </p:nvGrpSpPr>
        <p:grpSpPr>
          <a:xfrm>
            <a:off x="5481944" y="1172827"/>
            <a:ext cx="6108959" cy="5105910"/>
            <a:chOff x="5481944" y="1172827"/>
            <a:chExt cx="6108959" cy="510591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39A80F5-0682-4F16-E94D-35120CA9D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5797" y="2176581"/>
              <a:ext cx="5490338" cy="410215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1FE34F6-32D5-80A0-35A5-D2A54612C5E2}"/>
                </a:ext>
              </a:extLst>
            </p:cNvPr>
            <p:cNvSpPr txBox="1"/>
            <p:nvPr/>
          </p:nvSpPr>
          <p:spPr>
            <a:xfrm>
              <a:off x="5481944" y="1172827"/>
              <a:ext cx="61089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LLMs praise countries with lower media freedom when queried in the local language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2E60DA8-89DC-657C-0746-AFDF25BCC07E}"/>
              </a:ext>
            </a:extLst>
          </p:cNvPr>
          <p:cNvSpPr txBox="1"/>
          <p:nvPr/>
        </p:nvSpPr>
        <p:spPr>
          <a:xfrm>
            <a:off x="10242569" y="6396335"/>
            <a:ext cx="1824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Waight 2026</a:t>
            </a:r>
          </a:p>
        </p:txBody>
      </p:sp>
      <p:pic>
        <p:nvPicPr>
          <p:cNvPr id="20" name="Picture 19" descr="A screenshot of a chat&#10;&#10;AI-generated content may be incorrect.">
            <a:extLst>
              <a:ext uri="{FF2B5EF4-FFF2-40B4-BE49-F238E27FC236}">
                <a16:creationId xmlns:a16="http://schemas.microsoft.com/office/drawing/2014/main" id="{FF45EBC3-F690-63A3-4D9B-FE06AFB34C2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2767" y="2199220"/>
            <a:ext cx="2807535" cy="434101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D5E080E-BEB0-1C85-03FE-A0A4DB2B03AB}"/>
              </a:ext>
            </a:extLst>
          </p:cNvPr>
          <p:cNvSpPr txBox="1"/>
          <p:nvPr/>
        </p:nvSpPr>
        <p:spPr>
          <a:xfrm>
            <a:off x="297155" y="1191776"/>
            <a:ext cx="47787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Chinese models (e.g. DeepSeek) get touchy about politics</a:t>
            </a:r>
          </a:p>
        </p:txBody>
      </p:sp>
    </p:spTree>
    <p:extLst>
      <p:ext uri="{BB962C8B-B14F-4D97-AF65-F5344CB8AC3E}">
        <p14:creationId xmlns:p14="http://schemas.microsoft.com/office/powerpoint/2010/main" val="341716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A88D8-1ED1-845C-FE9A-3EEBD81D4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5EE4773E-5248-5297-6045-9BCCE485C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3" name="Picture 2" descr="University of Oxford">
            <a:extLst>
              <a:ext uri="{FF2B5EF4-FFF2-40B4-BE49-F238E27FC236}">
                <a16:creationId xmlns:a16="http://schemas.microsoft.com/office/drawing/2014/main" id="{FEE1EC3A-A843-61B1-F3E6-6EE571D35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49ED1A-228E-4B52-5ADC-585B6655D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for FIMI</a:t>
            </a:r>
          </a:p>
        </p:txBody>
      </p:sp>
      <p:pic>
        <p:nvPicPr>
          <p:cNvPr id="52" name="Picture 51" descr="A screenshot of a cartoon&#10;&#10;AI-generated content may be incorrect.">
            <a:extLst>
              <a:ext uri="{FF2B5EF4-FFF2-40B4-BE49-F238E27FC236}">
                <a16:creationId xmlns:a16="http://schemas.microsoft.com/office/drawing/2014/main" id="{BAD13100-CC7D-6527-01BE-C66B4CD515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49105" y="1177294"/>
            <a:ext cx="2756807" cy="28970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57452D58-7670-B9A6-1F6A-64B592049FEE}"/>
              </a:ext>
            </a:extLst>
          </p:cNvPr>
          <p:cNvSpPr txBox="1"/>
          <p:nvPr/>
        </p:nvSpPr>
        <p:spPr>
          <a:xfrm>
            <a:off x="300712" y="4976081"/>
            <a:ext cx="9295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PRC is using AI for foreign information manipulation and interference (FIMI), e.g. a company called Golaxy</a:t>
            </a:r>
          </a:p>
        </p:txBody>
      </p:sp>
      <p:pic>
        <p:nvPicPr>
          <p:cNvPr id="55" name="Picture 54" descr="Screenshot of a social media post&#10;&#10;AI-generated content may be incorrect.">
            <a:extLst>
              <a:ext uri="{FF2B5EF4-FFF2-40B4-BE49-F238E27FC236}">
                <a16:creationId xmlns:a16="http://schemas.microsoft.com/office/drawing/2014/main" id="{323C6799-905A-23B4-CDF2-DCCAF78300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44867" y="1324144"/>
            <a:ext cx="2908124" cy="32393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6" name="Picture 55" descr="A screenshot of a cellphone&#10;&#10;AI-generated content may be incorrect.">
            <a:extLst>
              <a:ext uri="{FF2B5EF4-FFF2-40B4-BE49-F238E27FC236}">
                <a16:creationId xmlns:a16="http://schemas.microsoft.com/office/drawing/2014/main" id="{D225B92B-66E2-E674-A14F-4FC71D6B9AB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62471" y="1491317"/>
            <a:ext cx="2587924" cy="32732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6" name="Picture 65" descr="A logo with stars in a circle&#10;&#10;AI-generated content may be incorrect.">
            <a:extLst>
              <a:ext uri="{FF2B5EF4-FFF2-40B4-BE49-F238E27FC236}">
                <a16:creationId xmlns:a16="http://schemas.microsoft.com/office/drawing/2014/main" id="{97A793A8-5AA8-6DF4-4EF3-6B0A2CEC83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095" y="1228146"/>
            <a:ext cx="3270857" cy="3335353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DABC2B37-0538-52A1-991C-9DC4E437CD8C}"/>
              </a:ext>
            </a:extLst>
          </p:cNvPr>
          <p:cNvSpPr txBox="1"/>
          <p:nvPr/>
        </p:nvSpPr>
        <p:spPr>
          <a:xfrm>
            <a:off x="9074048" y="6395458"/>
            <a:ext cx="3094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Doublethink Lab 2026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7F48BB7-C74A-5769-CA75-C66699AD7DA6}"/>
              </a:ext>
            </a:extLst>
          </p:cNvPr>
          <p:cNvSpPr txBox="1"/>
          <p:nvPr/>
        </p:nvSpPr>
        <p:spPr>
          <a:xfrm>
            <a:off x="300712" y="5965902"/>
            <a:ext cx="929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However, targeted persuasion is hard to pull off</a:t>
            </a:r>
          </a:p>
        </p:txBody>
      </p:sp>
    </p:spTree>
    <p:extLst>
      <p:ext uri="{BB962C8B-B14F-4D97-AF65-F5344CB8AC3E}">
        <p14:creationId xmlns:p14="http://schemas.microsoft.com/office/powerpoint/2010/main" val="349596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E999B-66B7-F8C8-3E42-1BAACF41D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5E1D208-7877-972A-6279-9733F37B3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333C28-68CF-A87D-F764-2F9A76B595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87A5FFF5-2A26-4AC1-A64D-B32E69E79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shifts how we access information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DBE491-EA98-F981-E14C-E264C5037883}"/>
              </a:ext>
            </a:extLst>
          </p:cNvPr>
          <p:cNvSpPr txBox="1"/>
          <p:nvPr/>
        </p:nvSpPr>
        <p:spPr>
          <a:xfrm>
            <a:off x="491905" y="1133346"/>
            <a:ext cx="53373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About 10-20% of people now regularly use AI to find information about news / politics</a:t>
            </a:r>
          </a:p>
          <a:p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CFCEC5-CA81-E643-8B0B-B7B0CD794004}"/>
              </a:ext>
            </a:extLst>
          </p:cNvPr>
          <p:cNvSpPr txBox="1"/>
          <p:nvPr/>
        </p:nvSpPr>
        <p:spPr>
          <a:xfrm>
            <a:off x="9954488" y="6396335"/>
            <a:ext cx="2076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Luettgau 2026</a:t>
            </a:r>
          </a:p>
        </p:txBody>
      </p:sp>
      <p:pic>
        <p:nvPicPr>
          <p:cNvPr id="14" name="Picture 13" descr="A graph of a bar graph&#10;&#10;AI-generated content may be incorrect.">
            <a:extLst>
              <a:ext uri="{FF2B5EF4-FFF2-40B4-BE49-F238E27FC236}">
                <a16:creationId xmlns:a16="http://schemas.microsoft.com/office/drawing/2014/main" id="{E54EC69F-DA6C-9BDB-0AC2-CC349BB09B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625" y="2729139"/>
            <a:ext cx="3691764" cy="335756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80844ED-991D-5186-E0FB-A4052DF0439F}"/>
              </a:ext>
            </a:extLst>
          </p:cNvPr>
          <p:cNvGrpSpPr/>
          <p:nvPr/>
        </p:nvGrpSpPr>
        <p:grpSpPr>
          <a:xfrm>
            <a:off x="6006466" y="1207455"/>
            <a:ext cx="6200774" cy="4920143"/>
            <a:chOff x="6006466" y="1207455"/>
            <a:chExt cx="6200774" cy="492014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E2A8983-AC12-2F1C-4B14-7058048C1B55}"/>
                </a:ext>
              </a:extLst>
            </p:cNvPr>
            <p:cNvGrpSpPr/>
            <p:nvPr/>
          </p:nvGrpSpPr>
          <p:grpSpPr>
            <a:xfrm>
              <a:off x="6188633" y="1207455"/>
              <a:ext cx="5122085" cy="3810005"/>
              <a:chOff x="6329550" y="1624025"/>
              <a:chExt cx="5122085" cy="3810005"/>
            </a:xfrm>
          </p:grpSpPr>
          <p:pic>
            <p:nvPicPr>
              <p:cNvPr id="3" name="Picture 2" descr="A comparison of a graph&#10;&#10;AI-generated content may be incorrect.">
                <a:extLst>
                  <a:ext uri="{FF2B5EF4-FFF2-40B4-BE49-F238E27FC236}">
                    <a16:creationId xmlns:a16="http://schemas.microsoft.com/office/drawing/2014/main" id="{CF379B59-15F8-C084-693F-D58C3DC48A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076"/>
              <a:stretch>
                <a:fillRect/>
              </a:stretch>
            </p:blipFill>
            <p:spPr>
              <a:xfrm>
                <a:off x="6698881" y="1624025"/>
                <a:ext cx="4752754" cy="3810005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3EE0C8-0EF2-2D43-6A39-5ABE53EE2FC9}"/>
                  </a:ext>
                </a:extLst>
              </p:cNvPr>
              <p:cNvSpPr txBox="1"/>
              <p:nvPr/>
            </p:nvSpPr>
            <p:spPr>
              <a:xfrm rot="16200000">
                <a:off x="5884844" y="3593882"/>
                <a:ext cx="1258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agreement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D358E1D-B29F-F505-C887-83334D3AAA7C}"/>
                </a:ext>
              </a:extLst>
            </p:cNvPr>
            <p:cNvSpPr txBox="1"/>
            <p:nvPr/>
          </p:nvSpPr>
          <p:spPr>
            <a:xfrm>
              <a:off x="6006466" y="5173491"/>
              <a:ext cx="620077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dirty="0"/>
                <a:t>Doing so boosts knowledge – to the same extent as using a search engine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181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F9E14-6D47-EC64-4DF8-36337FBE6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0EE58B22-911B-9357-1804-E121D36CA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3" name="Picture 2" descr="University of Oxford">
            <a:extLst>
              <a:ext uri="{FF2B5EF4-FFF2-40B4-BE49-F238E27FC236}">
                <a16:creationId xmlns:a16="http://schemas.microsoft.com/office/drawing/2014/main" id="{AF48E5A7-3CB0-99DD-99B6-4BEECA59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8330" y="877"/>
            <a:ext cx="1033670" cy="10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433141-7ECE-681B-C2FB-CA81EAF9E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fact checking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68AC04D-0946-C9AB-8F3B-953C0D64E6A6}"/>
              </a:ext>
            </a:extLst>
          </p:cNvPr>
          <p:cNvSpPr txBox="1"/>
          <p:nvPr/>
        </p:nvSpPr>
        <p:spPr>
          <a:xfrm>
            <a:off x="10009469" y="6395458"/>
            <a:ext cx="1911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Bozkurt 2026</a:t>
            </a:r>
          </a:p>
        </p:txBody>
      </p:sp>
      <p:pic>
        <p:nvPicPr>
          <p:cNvPr id="6" name="Picture 5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3E351395-1208-5B39-1BB7-7DB55EA614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893" y="1182632"/>
            <a:ext cx="5527107" cy="44648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4CEDFB-3D8A-1604-651D-10FBB5B195FB}"/>
              </a:ext>
            </a:extLst>
          </p:cNvPr>
          <p:cNvSpPr txBox="1"/>
          <p:nvPr/>
        </p:nvSpPr>
        <p:spPr>
          <a:xfrm>
            <a:off x="568893" y="5795293"/>
            <a:ext cx="6073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AI model is trained to debunk false claims about climate and vaccines in the wild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B02F2-B0E5-AC6D-7E81-91DE98392B6C}"/>
              </a:ext>
            </a:extLst>
          </p:cNvPr>
          <p:cNvGrpSpPr/>
          <p:nvPr/>
        </p:nvGrpSpPr>
        <p:grpSpPr>
          <a:xfrm>
            <a:off x="6346172" y="1426173"/>
            <a:ext cx="5680205" cy="4784618"/>
            <a:chOff x="6346172" y="1426173"/>
            <a:chExt cx="5680205" cy="478461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D5D86E8-AC21-73A8-0C74-7F84E65033A1}"/>
                </a:ext>
              </a:extLst>
            </p:cNvPr>
            <p:cNvGrpSpPr/>
            <p:nvPr/>
          </p:nvGrpSpPr>
          <p:grpSpPr>
            <a:xfrm>
              <a:off x="6346172" y="1426173"/>
              <a:ext cx="5680205" cy="4784618"/>
              <a:chOff x="6241069" y="1182632"/>
              <a:chExt cx="5680205" cy="4784618"/>
            </a:xfrm>
          </p:grpSpPr>
          <p:pic>
            <p:nvPicPr>
              <p:cNvPr id="9" name="Picture 8" descr="A graph of a number of lines&#10;&#10;AI-generated content may be incorrect.">
                <a:extLst>
                  <a:ext uri="{FF2B5EF4-FFF2-40B4-BE49-F238E27FC236}">
                    <a16:creationId xmlns:a16="http://schemas.microsoft.com/office/drawing/2014/main" id="{45D731F7-B511-0CCE-37D7-8312ADFFC4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41069" y="1182632"/>
                <a:ext cx="3045153" cy="3045153"/>
              </a:xfrm>
              <a:prstGeom prst="rect">
                <a:avLst/>
              </a:prstGeom>
            </p:spPr>
          </p:pic>
          <p:pic>
            <p:nvPicPr>
              <p:cNvPr id="11" name="Picture 10" descr="A graph of different colored lines&#10;&#10;AI-generated content may be incorrect.">
                <a:extLst>
                  <a:ext uri="{FF2B5EF4-FFF2-40B4-BE49-F238E27FC236}">
                    <a16:creationId xmlns:a16="http://schemas.microsoft.com/office/drawing/2014/main" id="{E7E19C58-CD79-F27E-1895-9F44EF2DB5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207062" y="1214862"/>
                <a:ext cx="2714212" cy="3078343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4E52BB-4D88-E274-067D-26808746E591}"/>
                  </a:ext>
                </a:extLst>
              </p:cNvPr>
              <p:cNvSpPr txBox="1"/>
              <p:nvPr/>
            </p:nvSpPr>
            <p:spPr>
              <a:xfrm>
                <a:off x="6716776" y="4397590"/>
                <a:ext cx="498057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/>
                  <a:t>Reduces the extent to which users repost misleading or toxic content </a:t>
                </a:r>
                <a:r>
                  <a:rPr lang="en-US" sz="2400" b="1"/>
                  <a:t>in general</a:t>
                </a:r>
                <a:r>
                  <a:rPr lang="en-US" sz="2400"/>
                  <a:t>, not just related to the focal topic</a:t>
                </a:r>
              </a:p>
            </p:txBody>
          </p:sp>
          <p:pic>
            <p:nvPicPr>
              <p:cNvPr id="14" name="Picture 13" descr="A yellow rectangle on a white background&#10;&#10;AI-generated content may be incorrect.">
                <a:extLst>
                  <a:ext uri="{FF2B5EF4-FFF2-40B4-BE49-F238E27FC236}">
                    <a16:creationId xmlns:a16="http://schemas.microsoft.com/office/drawing/2014/main" id="{E0B808E0-1508-BC38-1EF6-5F2E257400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98066" y="1557192"/>
                <a:ext cx="1825041" cy="379115"/>
              </a:xfrm>
              <a:prstGeom prst="rect">
                <a:avLst/>
              </a:prstGeom>
            </p:spPr>
          </p:pic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F6CB41B-4772-67EC-5D08-CC7F550EBFB8}"/>
                </a:ext>
              </a:extLst>
            </p:cNvPr>
            <p:cNvSpPr/>
            <p:nvPr/>
          </p:nvSpPr>
          <p:spPr>
            <a:xfrm>
              <a:off x="6790349" y="1458403"/>
              <a:ext cx="314645" cy="2127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BE26099-DF28-04A2-B10E-C5155B6C0159}"/>
                </a:ext>
              </a:extLst>
            </p:cNvPr>
            <p:cNvSpPr/>
            <p:nvPr/>
          </p:nvSpPr>
          <p:spPr>
            <a:xfrm>
              <a:off x="9489924" y="1437382"/>
              <a:ext cx="314645" cy="2127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0175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8B9C4-742D-9A7E-541E-01599829C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F41F1045-76A9-8C1E-CD9F-8473703E6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16D27716-AACB-697F-3F7B-B69152051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Forms of impact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F1BC8C2-5973-FB42-E373-C010576E8FC2}"/>
              </a:ext>
            </a:extLst>
          </p:cNvPr>
          <p:cNvSpPr/>
          <p:nvPr/>
        </p:nvSpPr>
        <p:spPr>
          <a:xfrm>
            <a:off x="337423" y="1385047"/>
            <a:ext cx="3582297" cy="494851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rom Pixels to Reality: How AI-Generated Images are Revolutionizing Industries - StatusNeo">
            <a:extLst>
              <a:ext uri="{FF2B5EF4-FFF2-40B4-BE49-F238E27FC236}">
                <a16:creationId xmlns:a16="http://schemas.microsoft.com/office/drawing/2014/main" id="{7C39AE45-0B67-3E81-1D51-BAA601B3D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4606" y="1890298"/>
            <a:ext cx="1969008" cy="196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8DA087-B10A-790A-2E3B-BCF2938117EE}"/>
              </a:ext>
            </a:extLst>
          </p:cNvPr>
          <p:cNvSpPr txBox="1"/>
          <p:nvPr/>
        </p:nvSpPr>
        <p:spPr>
          <a:xfrm>
            <a:off x="610667" y="4263461"/>
            <a:ext cx="28239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AI changes how we obtain information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07EEED-E11B-65B6-6E8A-841489ADA661}"/>
              </a:ext>
            </a:extLst>
          </p:cNvPr>
          <p:cNvGrpSpPr/>
          <p:nvPr/>
        </p:nvGrpSpPr>
        <p:grpSpPr>
          <a:xfrm>
            <a:off x="4276515" y="1366221"/>
            <a:ext cx="3582297" cy="4948518"/>
            <a:chOff x="4276515" y="1366221"/>
            <a:chExt cx="3582297" cy="4948518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EA72EFB0-A2EC-F0FA-5F61-D95146353B64}"/>
                </a:ext>
              </a:extLst>
            </p:cNvPr>
            <p:cNvSpPr/>
            <p:nvPr/>
          </p:nvSpPr>
          <p:spPr>
            <a:xfrm>
              <a:off x="4276515" y="1366221"/>
              <a:ext cx="3582297" cy="4948518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112C1F-8C97-7C01-BAB4-A10798566FF3}"/>
                </a:ext>
              </a:extLst>
            </p:cNvPr>
            <p:cNvSpPr txBox="1"/>
            <p:nvPr/>
          </p:nvSpPr>
          <p:spPr>
            <a:xfrm>
              <a:off x="4502426" y="4263461"/>
              <a:ext cx="303580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/>
                <a:t>AI changes how we communicate with each other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9AB970B-29C9-5247-8DBA-FC66933DA853}"/>
                </a:ext>
              </a:extLst>
            </p:cNvPr>
            <p:cNvGrpSpPr/>
            <p:nvPr/>
          </p:nvGrpSpPr>
          <p:grpSpPr>
            <a:xfrm>
              <a:off x="4626745" y="1987834"/>
              <a:ext cx="2798183" cy="1675370"/>
              <a:chOff x="4626745" y="1890298"/>
              <a:chExt cx="2798183" cy="1675370"/>
            </a:xfrm>
          </p:grpSpPr>
          <p:sp>
            <p:nvSpPr>
              <p:cNvPr id="10" name="Round Diagonal Corner of Rectangle 9">
                <a:extLst>
                  <a:ext uri="{FF2B5EF4-FFF2-40B4-BE49-F238E27FC236}">
                    <a16:creationId xmlns:a16="http://schemas.microsoft.com/office/drawing/2014/main" id="{2C26EDBA-4176-352D-0C5E-B4C624427767}"/>
                  </a:ext>
                </a:extLst>
              </p:cNvPr>
              <p:cNvSpPr/>
              <p:nvPr/>
            </p:nvSpPr>
            <p:spPr>
              <a:xfrm>
                <a:off x="5118281" y="1890298"/>
                <a:ext cx="2306647" cy="702113"/>
              </a:xfrm>
              <a:prstGeom prst="round2DiagRect">
                <a:avLst>
                  <a:gd name="adj1" fmla="val 16667"/>
                  <a:gd name="adj2" fmla="val 45743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A5EBBB-3F02-D18D-E42F-15A253C25269}"/>
                  </a:ext>
                </a:extLst>
              </p:cNvPr>
              <p:cNvSpPr txBox="1"/>
              <p:nvPr/>
            </p:nvSpPr>
            <p:spPr>
              <a:xfrm>
                <a:off x="5099470" y="1905794"/>
                <a:ext cx="2306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Can you help me update my CV?</a:t>
                </a:r>
              </a:p>
            </p:txBody>
          </p:sp>
          <p:pic>
            <p:nvPicPr>
              <p:cNvPr id="12" name="Picture 4" descr="Single man icon. People icon. User profile symbol. Person ...">
                <a:extLst>
                  <a:ext uri="{FF2B5EF4-FFF2-40B4-BE49-F238E27FC236}">
                    <a16:creationId xmlns:a16="http://schemas.microsoft.com/office/drawing/2014/main" id="{84E1B6B1-38B7-CE2C-258B-CCEB8B2732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>
                <a:duotone>
                  <a:prstClr val="black"/>
                  <a:schemeClr val="tx1">
                    <a:lumMod val="50000"/>
                    <a:lumOff val="50000"/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4730" b="93919" l="3974" r="92053">
                            <a14:foregroundMark x1="42384" y1="21622" x2="47020" y2="25676"/>
                            <a14:foregroundMark x1="52318" y1="6081" x2="45033" y2="6757"/>
                            <a14:foregroundMark x1="62252" y1="80405" x2="51656" y2="77027"/>
                            <a14:foregroundMark x1="51656" y1="75676" x2="23841" y2="80405"/>
                            <a14:foregroundMark x1="23841" y1="80405" x2="21854" y2="82432"/>
                            <a14:foregroundMark x1="9934" y1="83108" x2="64901" y2="89189"/>
                            <a14:foregroundMark x1="64901" y1="89189" x2="78146" y2="81757"/>
                            <a14:foregroundMark x1="7285" y1="86486" x2="37748" y2="93919"/>
                            <a14:foregroundMark x1="37748" y1="93919" x2="90066" y2="87838"/>
                            <a14:foregroundMark x1="92053" y1="87838" x2="88742" y2="87838"/>
                            <a14:foregroundMark x1="3974" y1="91216" x2="13245" y2="8986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6775" y="2060766"/>
                <a:ext cx="280604" cy="2750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Round Diagonal Corner of Rectangle 12">
                <a:extLst>
                  <a:ext uri="{FF2B5EF4-FFF2-40B4-BE49-F238E27FC236}">
                    <a16:creationId xmlns:a16="http://schemas.microsoft.com/office/drawing/2014/main" id="{0BC123A2-0CF1-E457-87B6-CE0602D15753}"/>
                  </a:ext>
                </a:extLst>
              </p:cNvPr>
              <p:cNvSpPr/>
              <p:nvPr/>
            </p:nvSpPr>
            <p:spPr>
              <a:xfrm flipV="1">
                <a:off x="4626745" y="2766907"/>
                <a:ext cx="2306647" cy="798761"/>
              </a:xfrm>
              <a:prstGeom prst="round2DiagRect">
                <a:avLst>
                  <a:gd name="adj1" fmla="val 16667"/>
                  <a:gd name="adj2" fmla="val 45743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2" descr="Neural Network Icon in Outline Style. Vector. Stock Vector - Illustration  of outline, network: 281105099">
                <a:extLst>
                  <a:ext uri="{FF2B5EF4-FFF2-40B4-BE49-F238E27FC236}">
                    <a16:creationId xmlns:a16="http://schemas.microsoft.com/office/drawing/2014/main" id="{5E56D698-7C55-E6DD-2A71-BFBEFBD90B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791" b="94061" l="5863" r="93970">
                            <a14:foregroundMark x1="17588" y1="27127" x2="17588" y2="27127"/>
                            <a14:foregroundMark x1="18425" y1="25843" x2="18425" y2="25843"/>
                            <a14:foregroundMark x1="41541" y1="20867" x2="41541" y2="20867"/>
                            <a14:foregroundMark x1="90452" y1="28411" x2="90452" y2="28411"/>
                            <a14:foregroundMark x1="93970" y1="70144" x2="93970" y2="70144"/>
                            <a14:foregroundMark x1="54606" y1="94061" x2="54606" y2="94061"/>
                            <a14:foregroundMark x1="53769" y1="9952" x2="53769" y2="9952"/>
                            <a14:foregroundMark x1="15913" y1="26645" x2="15913" y2="26645"/>
                            <a14:foregroundMark x1="91290" y1="28411" x2="91290" y2="28411"/>
                            <a14:foregroundMark x1="93970" y1="71429" x2="93970" y2="71429"/>
                            <a14:foregroundMark x1="58626" y1="91172" x2="58626" y2="91172"/>
                            <a14:foregroundMark x1="15410" y1="77368" x2="15410" y2="77368"/>
                            <a14:foregroundMark x1="5863" y1="67255" x2="5863" y2="67255"/>
                            <a14:foregroundMark x1="47692" y1="51471" x2="47692" y2="51471"/>
                            <a14:backgroundMark x1="44615" y1="66176" x2="56923" y2="64706"/>
                            <a14:backgroundMark x1="63077" y1="48529" x2="63077" y2="48529"/>
                            <a14:backgroundMark x1="66154" y1="67647" x2="66154" y2="67647"/>
                            <a14:backgroundMark x1="50769" y1="32353" x2="50769" y2="32353"/>
                            <a14:backgroundMark x1="66154" y1="30882" x2="66154" y2="30882"/>
                            <a14:backgroundMark x1="27692" y1="32353" x2="27692" y2="32353"/>
                            <a14:backgroundMark x1="32308" y1="50000" x2="32308" y2="50000"/>
                            <a14:backgroundMark x1="29231" y1="66176" x2="29231" y2="66176"/>
                            <a14:backgroundMark x1="26154" y1="57353" x2="26154" y2="57353"/>
                            <a14:backgroundMark x1="16923" y1="83824" x2="16923" y2="8382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6459363" y="2883245"/>
                <a:ext cx="394692" cy="4154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0B6D5B6-6981-082E-EB27-E2D64184C3B5}"/>
                  </a:ext>
                </a:extLst>
              </p:cNvPr>
              <p:cNvSpPr txBox="1"/>
              <p:nvPr/>
            </p:nvSpPr>
            <p:spPr>
              <a:xfrm>
                <a:off x="4651129" y="2897241"/>
                <a:ext cx="201789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 course. Here is a new version...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22E3A04-C115-0775-A9B0-EFC06F522B10}"/>
              </a:ext>
            </a:extLst>
          </p:cNvPr>
          <p:cNvGrpSpPr/>
          <p:nvPr/>
        </p:nvGrpSpPr>
        <p:grpSpPr>
          <a:xfrm>
            <a:off x="8215607" y="1366221"/>
            <a:ext cx="3582297" cy="4948518"/>
            <a:chOff x="8215607" y="1366221"/>
            <a:chExt cx="3582297" cy="4948518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8D34A321-9EF4-AB50-768B-463C3E325153}"/>
                </a:ext>
              </a:extLst>
            </p:cNvPr>
            <p:cNvSpPr/>
            <p:nvPr/>
          </p:nvSpPr>
          <p:spPr>
            <a:xfrm>
              <a:off x="8215607" y="1366221"/>
              <a:ext cx="3582297" cy="4948518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072CA1-1755-10F2-D801-EE1428FA17C9}"/>
                </a:ext>
              </a:extLst>
            </p:cNvPr>
            <p:cNvSpPr txBox="1"/>
            <p:nvPr/>
          </p:nvSpPr>
          <p:spPr>
            <a:xfrm>
              <a:off x="8759400" y="4316867"/>
              <a:ext cx="249470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/>
                <a:t>AI changes how we study and learn</a:t>
              </a:r>
            </a:p>
          </p:txBody>
        </p:sp>
        <p:pic>
          <p:nvPicPr>
            <p:cNvPr id="2" name="Picture 2" descr="Big tech has transformed the classroom – and parents are right to be  worried | Velislava Hillman | The Guardian">
              <a:extLst>
                <a:ext uri="{FF2B5EF4-FFF2-40B4-BE49-F238E27FC236}">
                  <a16:creationId xmlns:a16="http://schemas.microsoft.com/office/drawing/2014/main" id="{E2700A22-8EDA-3371-9E68-1AE76CEBBC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4869" y="1925693"/>
              <a:ext cx="2223770" cy="1778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B501A01-BC99-8ED4-AB2B-097306890100}"/>
              </a:ext>
            </a:extLst>
          </p:cNvPr>
          <p:cNvSpPr/>
          <p:nvPr/>
        </p:nvSpPr>
        <p:spPr>
          <a:xfrm>
            <a:off x="268084" y="1209544"/>
            <a:ext cx="3954184" cy="546409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E37857-2E80-45FF-6FE6-F8E803377E74}"/>
              </a:ext>
            </a:extLst>
          </p:cNvPr>
          <p:cNvSpPr/>
          <p:nvPr/>
        </p:nvSpPr>
        <p:spPr>
          <a:xfrm>
            <a:off x="7969732" y="1214004"/>
            <a:ext cx="3954184" cy="546409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D54C0C5-3B23-6CB8-0D10-35352DA922A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3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BCA55-ABD9-695F-C9A1-93A495818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024271B-1BC1-7737-CF1B-28594272C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51741C-EF18-BB78-066A-3D31C835170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A9B4EFE1-5BC8-7BEA-F5A2-3841B7026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Writing assitance</a:t>
            </a:r>
          </a:p>
        </p:txBody>
      </p:sp>
      <p:pic>
        <p:nvPicPr>
          <p:cNvPr id="3" name="Picture 2" descr="A graph of a graph with red and blue lines&#10;&#10;AI-generated content may be incorrect.">
            <a:extLst>
              <a:ext uri="{FF2B5EF4-FFF2-40B4-BE49-F238E27FC236}">
                <a16:creationId xmlns:a16="http://schemas.microsoft.com/office/drawing/2014/main" id="{12E2F4C2-EF20-F94B-F988-7CC8CCF27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1535113"/>
            <a:ext cx="7277100" cy="4787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28625E-AC07-64EF-90E0-813752504017}"/>
              </a:ext>
            </a:extLst>
          </p:cNvPr>
          <p:cNvSpPr txBox="1"/>
          <p:nvPr/>
        </p:nvSpPr>
        <p:spPr>
          <a:xfrm>
            <a:off x="8309113" y="1728460"/>
            <a:ext cx="321232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In the generative AI era, writing assistance is already ubiquitous</a:t>
            </a:r>
          </a:p>
          <a:p>
            <a:endParaRPr lang="en-US" sz="2800"/>
          </a:p>
          <a:p>
            <a:r>
              <a:rPr lang="en-US" sz="2800"/>
              <a:t>One net effect seems to be to increase the homogeneity of online text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ED833D-5DE0-8223-E6F3-32E8A762983B}"/>
              </a:ext>
            </a:extLst>
          </p:cNvPr>
          <p:cNvSpPr txBox="1"/>
          <p:nvPr/>
        </p:nvSpPr>
        <p:spPr>
          <a:xfrm>
            <a:off x="10242569" y="6409587"/>
            <a:ext cx="1851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Sourati 2026</a:t>
            </a:r>
          </a:p>
        </p:txBody>
      </p:sp>
    </p:spTree>
    <p:extLst>
      <p:ext uri="{BB962C8B-B14F-4D97-AF65-F5344CB8AC3E}">
        <p14:creationId xmlns:p14="http://schemas.microsoft.com/office/powerpoint/2010/main" val="1418400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9EB0-FC13-80E9-6CC1-1CF70A26D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01C80CB-A1A3-745A-ACF4-857BD2501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2417E9-4551-4922-8E7A-AEBCA17D9D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E9B0E035-8244-5B27-5371-2E29C0AD6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language impacts us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1D5113-C429-0E16-94D7-55F43EFD6D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35" y="1156426"/>
            <a:ext cx="6441859" cy="38862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DE754F-75D9-3E8A-0D21-8594ABC7D1CA}"/>
              </a:ext>
            </a:extLst>
          </p:cNvPr>
          <p:cNvSpPr txBox="1"/>
          <p:nvPr/>
        </p:nvSpPr>
        <p:spPr>
          <a:xfrm>
            <a:off x="883419" y="5186290"/>
            <a:ext cx="52125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Word trend uses in podcasts</a:t>
            </a:r>
          </a:p>
        </p:txBody>
      </p:sp>
      <p:pic>
        <p:nvPicPr>
          <p:cNvPr id="19" name="Picture 18" descr="A graph showing a line&#10;&#10;AI-generated content may be incorrect.">
            <a:extLst>
              <a:ext uri="{FF2B5EF4-FFF2-40B4-BE49-F238E27FC236}">
                <a16:creationId xmlns:a16="http://schemas.microsoft.com/office/drawing/2014/main" id="{7F586A26-3DA2-4F1A-74BC-7CBDC08904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3826" y="1271039"/>
            <a:ext cx="4996627" cy="388626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5920DBA-745E-9B14-62AE-80F17FF13025}"/>
              </a:ext>
            </a:extLst>
          </p:cNvPr>
          <p:cNvSpPr txBox="1"/>
          <p:nvPr/>
        </p:nvSpPr>
        <p:spPr>
          <a:xfrm>
            <a:off x="6687872" y="5186290"/>
            <a:ext cx="55041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Highest increases from words preferred by LLMs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36B647-94CE-E5FC-F901-E95A039E6F70}"/>
              </a:ext>
            </a:extLst>
          </p:cNvPr>
          <p:cNvSpPr txBox="1"/>
          <p:nvPr/>
        </p:nvSpPr>
        <p:spPr>
          <a:xfrm>
            <a:off x="10242569" y="6409587"/>
            <a:ext cx="1788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Yakura 2026</a:t>
            </a:r>
          </a:p>
        </p:txBody>
      </p:sp>
    </p:spTree>
    <p:extLst>
      <p:ext uri="{BB962C8B-B14F-4D97-AF65-F5344CB8AC3E}">
        <p14:creationId xmlns:p14="http://schemas.microsoft.com/office/powerpoint/2010/main" val="167600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A5131-467D-FB50-0C62-09D8E4227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E157FDB-CE13-3915-4056-67DAF520D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6CC3E4-4F4A-2669-0D2B-2D275E64EF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041A397B-8625-C6F5-4253-CE25DCCEF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AI writing in political speeches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CC5A8A2-077F-6594-342C-678591047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148" y="1190257"/>
            <a:ext cx="7467600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graph with a line and a line graph&#10;&#10;AI-generated content may be incorrect.">
            <a:extLst>
              <a:ext uri="{FF2B5EF4-FFF2-40B4-BE49-F238E27FC236}">
                <a16:creationId xmlns:a16="http://schemas.microsoft.com/office/drawing/2014/main" id="{7F1B0440-68A1-1E6D-ECB6-07334F4558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348" y="1319419"/>
            <a:ext cx="7772400" cy="45272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B29F8B-300C-E5F0-F71D-1474CBC0BCBC}"/>
              </a:ext>
            </a:extLst>
          </p:cNvPr>
          <p:cNvSpPr txBox="1"/>
          <p:nvPr/>
        </p:nvSpPr>
        <p:spPr>
          <a:xfrm>
            <a:off x="7135231" y="6396334"/>
            <a:ext cx="5056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Pimlico Journal 2025; Mofaddel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C10654-9A51-52D5-C56A-A0C283D7D3A8}"/>
              </a:ext>
            </a:extLst>
          </p:cNvPr>
          <p:cNvSpPr txBox="1"/>
          <p:nvPr/>
        </p:nvSpPr>
        <p:spPr>
          <a:xfrm>
            <a:off x="8309113" y="1728460"/>
            <a:ext cx="3763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MPs and congressmen are using gen AI to write their speeches!</a:t>
            </a:r>
          </a:p>
        </p:txBody>
      </p:sp>
    </p:spTree>
    <p:extLst>
      <p:ext uri="{BB962C8B-B14F-4D97-AF65-F5344CB8AC3E}">
        <p14:creationId xmlns:p14="http://schemas.microsoft.com/office/powerpoint/2010/main" val="425117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3258F-B77F-76B5-8995-219ECF632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0E7C2FD-A08C-EF18-D309-F483B6F7B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0E92E6-0C36-FDFE-8EF4-BA4C290829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AC42C15-FEED-E5BE-0A45-41B6585F7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GenAI increases scientific “productivity”</a:t>
            </a:r>
          </a:p>
        </p:txBody>
      </p:sp>
      <p:pic>
        <p:nvPicPr>
          <p:cNvPr id="10" name="Picture 9" descr="A graph of a person with a line&#10;&#10;AI-generated content may be incorrect.">
            <a:extLst>
              <a:ext uri="{FF2B5EF4-FFF2-40B4-BE49-F238E27FC236}">
                <a16:creationId xmlns:a16="http://schemas.microsoft.com/office/drawing/2014/main" id="{AA212C82-F186-16B8-D4C1-7451149D0F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13" y="1052371"/>
            <a:ext cx="11742824" cy="274810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7F2006A-9D80-719D-02A7-545E33E116CB}"/>
              </a:ext>
            </a:extLst>
          </p:cNvPr>
          <p:cNvGrpSpPr/>
          <p:nvPr/>
        </p:nvGrpSpPr>
        <p:grpSpPr>
          <a:xfrm>
            <a:off x="576262" y="3959225"/>
            <a:ext cx="3695700" cy="2768600"/>
            <a:chOff x="576262" y="3959225"/>
            <a:chExt cx="3695700" cy="2768600"/>
          </a:xfrm>
        </p:grpSpPr>
        <p:pic>
          <p:nvPicPr>
            <p:cNvPr id="17" name="Picture 16" descr="A graph of a graph of writing complexity&#10;&#10;AI-generated content may be incorrect.">
              <a:extLst>
                <a:ext uri="{FF2B5EF4-FFF2-40B4-BE49-F238E27FC236}">
                  <a16:creationId xmlns:a16="http://schemas.microsoft.com/office/drawing/2014/main" id="{AC618021-209B-A788-7FC2-29441F27C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6262" y="3959225"/>
              <a:ext cx="3695700" cy="27686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B87989B-524E-B897-8A77-0C7FC7C07ADD}"/>
                </a:ext>
              </a:extLst>
            </p:cNvPr>
            <p:cNvSpPr/>
            <p:nvPr/>
          </p:nvSpPr>
          <p:spPr>
            <a:xfrm>
              <a:off x="576262" y="4171950"/>
              <a:ext cx="352426" cy="3857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99F2B86-713F-8787-78C1-C24AA2884376}"/>
              </a:ext>
            </a:extLst>
          </p:cNvPr>
          <p:cNvSpPr txBox="1"/>
          <p:nvPr/>
        </p:nvSpPr>
        <p:spPr>
          <a:xfrm>
            <a:off x="5299150" y="4866471"/>
            <a:ext cx="5858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But more readable LLM papers are the most likely to be published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DC064C4-792D-32B5-955D-F736E31E7AE0}"/>
              </a:ext>
            </a:extLst>
          </p:cNvPr>
          <p:cNvGrpSpPr/>
          <p:nvPr/>
        </p:nvGrpSpPr>
        <p:grpSpPr>
          <a:xfrm>
            <a:off x="728662" y="4095747"/>
            <a:ext cx="3643313" cy="2620847"/>
            <a:chOff x="728662" y="4095747"/>
            <a:chExt cx="3643313" cy="2620847"/>
          </a:xfrm>
        </p:grpSpPr>
        <p:pic>
          <p:nvPicPr>
            <p:cNvPr id="22" name="Picture 21" descr="A graph of a graph of writing complexity&#10;&#10;AI-generated content may be incorrect.">
              <a:extLst>
                <a:ext uri="{FF2B5EF4-FFF2-40B4-BE49-F238E27FC236}">
                  <a16:creationId xmlns:a16="http://schemas.microsoft.com/office/drawing/2014/main" id="{420FA33F-14BB-0944-A00E-84CB936BD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2475" y="4230569"/>
              <a:ext cx="3619500" cy="2486025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AE95AD0-2C07-6CE2-37EC-28886AB9C500}"/>
                </a:ext>
              </a:extLst>
            </p:cNvPr>
            <p:cNvSpPr/>
            <p:nvPr/>
          </p:nvSpPr>
          <p:spPr>
            <a:xfrm>
              <a:off x="728662" y="4095747"/>
              <a:ext cx="352426" cy="3857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2CE1D07-98B4-CDE6-39B3-6C49359858A7}"/>
              </a:ext>
            </a:extLst>
          </p:cNvPr>
          <p:cNvSpPr txBox="1"/>
          <p:nvPr/>
        </p:nvSpPr>
        <p:spPr>
          <a:xfrm>
            <a:off x="5299150" y="4071863"/>
            <a:ext cx="6164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LLM writing is less readable on average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51B032-F47F-87EB-61C6-544C1E77E568}"/>
              </a:ext>
            </a:extLst>
          </p:cNvPr>
          <p:cNvSpPr txBox="1"/>
          <p:nvPr/>
        </p:nvSpPr>
        <p:spPr>
          <a:xfrm>
            <a:off x="602459" y="3935297"/>
            <a:ext cx="399604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latin typeface="Constantia" panose="02030602050306030303" pitchFamily="18" charset="0"/>
              </a:rPr>
              <a:t>“</a:t>
            </a:r>
            <a:r>
              <a:rPr lang="en-US" sz="2800" i="1">
                <a:latin typeface="Constantia" panose="02030602050306030303" pitchFamily="18" charset="0"/>
              </a:rPr>
              <a:t>a deluge of superficially convincing but scientifically underwhelming research could saturate the literature</a:t>
            </a:r>
            <a:r>
              <a:rPr lang="en-US" sz="280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A1C20A-AC3C-68BC-87C4-AFAE444F9E55}"/>
              </a:ext>
            </a:extLst>
          </p:cNvPr>
          <p:cNvSpPr/>
          <p:nvPr/>
        </p:nvSpPr>
        <p:spPr>
          <a:xfrm>
            <a:off x="514353" y="1314448"/>
            <a:ext cx="176213" cy="35978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39AD9D6-8319-0DBB-7C8A-67160FAD5452}"/>
              </a:ext>
            </a:extLst>
          </p:cNvPr>
          <p:cNvSpPr/>
          <p:nvPr/>
        </p:nvSpPr>
        <p:spPr>
          <a:xfrm>
            <a:off x="4326213" y="1314447"/>
            <a:ext cx="176213" cy="35978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77500E-846F-30AF-BC26-73B2C20E90B2}"/>
              </a:ext>
            </a:extLst>
          </p:cNvPr>
          <p:cNvSpPr/>
          <p:nvPr/>
        </p:nvSpPr>
        <p:spPr>
          <a:xfrm>
            <a:off x="8110718" y="1349557"/>
            <a:ext cx="176213" cy="35978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F8A134-E269-2246-FDB1-83900725F6B3}"/>
              </a:ext>
            </a:extLst>
          </p:cNvPr>
          <p:cNvSpPr txBox="1"/>
          <p:nvPr/>
        </p:nvSpPr>
        <p:spPr>
          <a:xfrm>
            <a:off x="9924517" y="6396335"/>
            <a:ext cx="2041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Kusmegi 2025</a:t>
            </a:r>
          </a:p>
        </p:txBody>
      </p:sp>
    </p:spTree>
    <p:extLst>
      <p:ext uri="{BB962C8B-B14F-4D97-AF65-F5344CB8AC3E}">
        <p14:creationId xmlns:p14="http://schemas.microsoft.com/office/powerpoint/2010/main" val="404876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E80AE-48CF-03F0-B0AE-ED8A6E94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255ECC1-AF2F-73CA-A3AA-37182F4A6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3973AA-B0F9-10DF-9940-21CD798826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D012A2B0-EA85-1BEE-019D-E7AC201D1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Writing assistance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495F06E-AD13-7B27-4857-CE3117935CC8}"/>
              </a:ext>
            </a:extLst>
          </p:cNvPr>
          <p:cNvGrpSpPr/>
          <p:nvPr/>
        </p:nvGrpSpPr>
        <p:grpSpPr>
          <a:xfrm>
            <a:off x="0" y="2985077"/>
            <a:ext cx="8110329" cy="3572579"/>
            <a:chOff x="510067" y="1398327"/>
            <a:chExt cx="10435770" cy="4800444"/>
          </a:xfrm>
        </p:grpSpPr>
        <p:pic>
          <p:nvPicPr>
            <p:cNvPr id="3" name="Picture 2" descr="A comparison of a graph&#10;&#10;AI-generated content may be incorrect.">
              <a:extLst>
                <a:ext uri="{FF2B5EF4-FFF2-40B4-BE49-F238E27FC236}">
                  <a16:creationId xmlns:a16="http://schemas.microsoft.com/office/drawing/2014/main" id="{3B2AEE62-4D2D-37FC-1CEA-522B99812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0067" y="1398327"/>
              <a:ext cx="10435770" cy="480044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BEE830-38B4-301D-41C5-A0B378B8E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7616" y="1665323"/>
              <a:ext cx="495300" cy="57149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FC00B2E-BF06-ADFF-05DE-DED9F40A3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70606" y="1665324"/>
              <a:ext cx="495300" cy="57149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9761D35-0138-0084-4661-21D87C8A5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08077" y="1665325"/>
              <a:ext cx="495300" cy="57149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3F015FE-9B8F-79E9-07B0-3CD760AB539C}"/>
              </a:ext>
            </a:extLst>
          </p:cNvPr>
          <p:cNvSpPr txBox="1"/>
          <p:nvPr/>
        </p:nvSpPr>
        <p:spPr>
          <a:xfrm>
            <a:off x="8193233" y="1117147"/>
            <a:ext cx="40140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AI writing assistance makes us appear more opinionated, confident, knowledgeable, upbeat, liberal, and privileged than we really are</a:t>
            </a:r>
          </a:p>
        </p:txBody>
      </p: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AB08002-7E34-3196-AE67-A24954F0022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5" y="1146049"/>
            <a:ext cx="7402716" cy="176361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42436D1-8F9D-173A-3E06-C76A86DFE17B}"/>
              </a:ext>
            </a:extLst>
          </p:cNvPr>
          <p:cNvGrpSpPr/>
          <p:nvPr/>
        </p:nvGrpSpPr>
        <p:grpSpPr>
          <a:xfrm>
            <a:off x="-66869" y="3102718"/>
            <a:ext cx="8244065" cy="3337296"/>
            <a:chOff x="0" y="3324680"/>
            <a:chExt cx="8244065" cy="3337296"/>
          </a:xfrm>
        </p:grpSpPr>
        <p:pic>
          <p:nvPicPr>
            <p:cNvPr id="16" name="Picture 15" descr="A graph of people with numbers and text&#10;&#10;AI-generated content may be incorrect.">
              <a:extLst>
                <a:ext uri="{FF2B5EF4-FFF2-40B4-BE49-F238E27FC236}">
                  <a16:creationId xmlns:a16="http://schemas.microsoft.com/office/drawing/2014/main" id="{EA68411C-57B6-C24D-AFD2-3C77F3D22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01" y="3324680"/>
              <a:ext cx="8228164" cy="3337296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7349440-E0F2-0F34-DB97-AAAA2B04B3F2}"/>
                </a:ext>
              </a:extLst>
            </p:cNvPr>
            <p:cNvSpPr/>
            <p:nvPr/>
          </p:nvSpPr>
          <p:spPr>
            <a:xfrm>
              <a:off x="0" y="3356684"/>
              <a:ext cx="304800" cy="398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D46AB6-67D1-7D23-F441-7B4FBFEA6C8F}"/>
              </a:ext>
            </a:extLst>
          </p:cNvPr>
          <p:cNvSpPr txBox="1"/>
          <p:nvPr/>
        </p:nvSpPr>
        <p:spPr>
          <a:xfrm>
            <a:off x="8500477" y="6440014"/>
            <a:ext cx="3691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Rottger 2026; Sourati 2025</a:t>
            </a:r>
          </a:p>
        </p:txBody>
      </p:sp>
    </p:spTree>
    <p:extLst>
      <p:ext uri="{BB962C8B-B14F-4D97-AF65-F5344CB8AC3E}">
        <p14:creationId xmlns:p14="http://schemas.microsoft.com/office/powerpoint/2010/main" val="112607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10007-8C15-ED68-417D-5D93EFD95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4D883D8-C82A-B712-0602-F9A701A48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26AAB4-F132-864D-51EF-215A06441C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A308D2E2-3324-B4F2-631A-4BC2D1BB0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Biased autocomplete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26D55B-D69C-88A1-CC88-288411B75970}"/>
              </a:ext>
            </a:extLst>
          </p:cNvPr>
          <p:cNvSpPr txBox="1"/>
          <p:nvPr/>
        </p:nvSpPr>
        <p:spPr>
          <a:xfrm>
            <a:off x="510945" y="4347484"/>
            <a:ext cx="48605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Writing with a biased AI assistant shifts writers’ views towards that of the biased AI </a:t>
            </a:r>
          </a:p>
        </p:txBody>
      </p:sp>
      <p:pic>
        <p:nvPicPr>
          <p:cNvPr id="15" name="Picture 1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149B72F-1A98-9EE2-61D1-8D51C0DC82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6" y="1196788"/>
            <a:ext cx="4887008" cy="27061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C59C74A-0369-5B30-C2A6-3FAB5E30AFAD}"/>
              </a:ext>
            </a:extLst>
          </p:cNvPr>
          <p:cNvSpPr txBox="1"/>
          <p:nvPr/>
        </p:nvSpPr>
        <p:spPr>
          <a:xfrm>
            <a:off x="10242569" y="6409587"/>
            <a:ext cx="1954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 Ceci 2026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CD8B9D-1839-FCC7-1F3E-42F031DD645B}"/>
              </a:ext>
            </a:extLst>
          </p:cNvPr>
          <p:cNvGrpSpPr/>
          <p:nvPr/>
        </p:nvGrpSpPr>
        <p:grpSpPr>
          <a:xfrm>
            <a:off x="5315773" y="1012827"/>
            <a:ext cx="6365282" cy="4448317"/>
            <a:chOff x="5315773" y="1012827"/>
            <a:chExt cx="6365282" cy="444831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506BF48-6056-1402-4A35-C104534E9D34}"/>
                </a:ext>
              </a:extLst>
            </p:cNvPr>
            <p:cNvGrpSpPr/>
            <p:nvPr/>
          </p:nvGrpSpPr>
          <p:grpSpPr>
            <a:xfrm>
              <a:off x="5629428" y="1012827"/>
              <a:ext cx="6051627" cy="4448317"/>
              <a:chOff x="5274324" y="1443037"/>
              <a:chExt cx="5333429" cy="3833671"/>
            </a:xfrm>
          </p:grpSpPr>
          <p:pic>
            <p:nvPicPr>
              <p:cNvPr id="2050" name="Picture 2">
                <a:extLst>
                  <a:ext uri="{FF2B5EF4-FFF2-40B4-BE49-F238E27FC236}">
                    <a16:creationId xmlns:a16="http://schemas.microsoft.com/office/drawing/2014/main" id="{A1B13149-D3A7-1802-4F94-2038BF7F2A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46835"/>
              <a:stretch>
                <a:fillRect/>
              </a:stretch>
            </p:blipFill>
            <p:spPr bwMode="auto">
              <a:xfrm>
                <a:off x="5274324" y="1443037"/>
                <a:ext cx="5333429" cy="38336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41DC1F2E-0BFF-5240-3168-AE18C621E3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19295"/>
              <a:stretch>
                <a:fillRect/>
              </a:stretch>
            </p:blipFill>
            <p:spPr bwMode="auto">
              <a:xfrm>
                <a:off x="7404554" y="1922874"/>
                <a:ext cx="3000376" cy="2444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5B26461-66E1-51E5-2DDA-93B94F9BA856}"/>
                </a:ext>
              </a:extLst>
            </p:cNvPr>
            <p:cNvSpPr txBox="1"/>
            <p:nvPr/>
          </p:nvSpPr>
          <p:spPr>
            <a:xfrm rot="16200000">
              <a:off x="4185880" y="2991944"/>
              <a:ext cx="26291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Consistency with AI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33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6BF9D-3212-4AF6-5874-AAD16BA09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B69137D1-92CE-7EAB-1093-FE879C288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9ACF30AC-99B0-A7E7-B0EB-F9486EF4A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Forms of impact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420C89C-1EBC-E400-D747-DDA746993635}"/>
              </a:ext>
            </a:extLst>
          </p:cNvPr>
          <p:cNvSpPr/>
          <p:nvPr/>
        </p:nvSpPr>
        <p:spPr>
          <a:xfrm>
            <a:off x="337423" y="1385047"/>
            <a:ext cx="3582297" cy="494851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rom Pixels to Reality: How AI-Generated Images are Revolutionizing Industries - StatusNeo">
            <a:extLst>
              <a:ext uri="{FF2B5EF4-FFF2-40B4-BE49-F238E27FC236}">
                <a16:creationId xmlns:a16="http://schemas.microsoft.com/office/drawing/2014/main" id="{7D5D2AE6-B6F1-9843-F53C-D8EB1813A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4606" y="1890298"/>
            <a:ext cx="1969008" cy="196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EEB794-CB1D-C53D-E5DD-EE52CA960ED0}"/>
              </a:ext>
            </a:extLst>
          </p:cNvPr>
          <p:cNvSpPr txBox="1"/>
          <p:nvPr/>
        </p:nvSpPr>
        <p:spPr>
          <a:xfrm>
            <a:off x="610667" y="4263461"/>
            <a:ext cx="28239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AI changes how we obtain information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19400DA-A174-9872-6816-8B5FF95F0A04}"/>
              </a:ext>
            </a:extLst>
          </p:cNvPr>
          <p:cNvGrpSpPr/>
          <p:nvPr/>
        </p:nvGrpSpPr>
        <p:grpSpPr>
          <a:xfrm>
            <a:off x="4276515" y="1366221"/>
            <a:ext cx="3582297" cy="4948518"/>
            <a:chOff x="4276515" y="1366221"/>
            <a:chExt cx="3582297" cy="4948518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6A6E55C0-6917-39A8-F529-5BF5F34A6A0C}"/>
                </a:ext>
              </a:extLst>
            </p:cNvPr>
            <p:cNvSpPr/>
            <p:nvPr/>
          </p:nvSpPr>
          <p:spPr>
            <a:xfrm>
              <a:off x="4276515" y="1366221"/>
              <a:ext cx="3582297" cy="4948518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6DB89F-0D25-EEE7-18CE-A3B3775EE0C7}"/>
                </a:ext>
              </a:extLst>
            </p:cNvPr>
            <p:cNvSpPr txBox="1"/>
            <p:nvPr/>
          </p:nvSpPr>
          <p:spPr>
            <a:xfrm>
              <a:off x="4502426" y="4263461"/>
              <a:ext cx="303580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/>
                <a:t>AI changes how we communicate with each other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71E114E-0C0E-B5B2-BAF1-BD5AA727F924}"/>
                </a:ext>
              </a:extLst>
            </p:cNvPr>
            <p:cNvGrpSpPr/>
            <p:nvPr/>
          </p:nvGrpSpPr>
          <p:grpSpPr>
            <a:xfrm>
              <a:off x="4626745" y="1987834"/>
              <a:ext cx="2798183" cy="1675370"/>
              <a:chOff x="4626745" y="1890298"/>
              <a:chExt cx="2798183" cy="1675370"/>
            </a:xfrm>
          </p:grpSpPr>
          <p:sp>
            <p:nvSpPr>
              <p:cNvPr id="10" name="Round Diagonal Corner of Rectangle 9">
                <a:extLst>
                  <a:ext uri="{FF2B5EF4-FFF2-40B4-BE49-F238E27FC236}">
                    <a16:creationId xmlns:a16="http://schemas.microsoft.com/office/drawing/2014/main" id="{F41C8556-805D-27FE-DAFC-2D7E45ACC534}"/>
                  </a:ext>
                </a:extLst>
              </p:cNvPr>
              <p:cNvSpPr/>
              <p:nvPr/>
            </p:nvSpPr>
            <p:spPr>
              <a:xfrm>
                <a:off x="5118281" y="1890298"/>
                <a:ext cx="2306647" cy="702113"/>
              </a:xfrm>
              <a:prstGeom prst="round2DiagRect">
                <a:avLst>
                  <a:gd name="adj1" fmla="val 16667"/>
                  <a:gd name="adj2" fmla="val 45743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D7E7F8F-3BCE-9A54-56AD-B6C0EB155500}"/>
                  </a:ext>
                </a:extLst>
              </p:cNvPr>
              <p:cNvSpPr txBox="1"/>
              <p:nvPr/>
            </p:nvSpPr>
            <p:spPr>
              <a:xfrm>
                <a:off x="5099470" y="1905794"/>
                <a:ext cx="23066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Can you help me update my CV?</a:t>
                </a:r>
              </a:p>
            </p:txBody>
          </p:sp>
          <p:pic>
            <p:nvPicPr>
              <p:cNvPr id="12" name="Picture 4" descr="Single man icon. People icon. User profile symbol. Person ...">
                <a:extLst>
                  <a:ext uri="{FF2B5EF4-FFF2-40B4-BE49-F238E27FC236}">
                    <a16:creationId xmlns:a16="http://schemas.microsoft.com/office/drawing/2014/main" id="{85E1DADC-4371-70C8-4BF1-B30AC889F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screen">
                <a:duotone>
                  <a:prstClr val="black"/>
                  <a:schemeClr val="tx1">
                    <a:lumMod val="50000"/>
                    <a:lumOff val="50000"/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4730" b="93919" l="3974" r="92053">
                            <a14:foregroundMark x1="42384" y1="21622" x2="47020" y2="25676"/>
                            <a14:foregroundMark x1="52318" y1="6081" x2="45033" y2="6757"/>
                            <a14:foregroundMark x1="62252" y1="80405" x2="51656" y2="77027"/>
                            <a14:foregroundMark x1="51656" y1="75676" x2="23841" y2="80405"/>
                            <a14:foregroundMark x1="23841" y1="80405" x2="21854" y2="82432"/>
                            <a14:foregroundMark x1="9934" y1="83108" x2="64901" y2="89189"/>
                            <a14:foregroundMark x1="64901" y1="89189" x2="78146" y2="81757"/>
                            <a14:foregroundMark x1="7285" y1="86486" x2="37748" y2="93919"/>
                            <a14:foregroundMark x1="37748" y1="93919" x2="90066" y2="87838"/>
                            <a14:foregroundMark x1="92053" y1="87838" x2="88742" y2="87838"/>
                            <a14:foregroundMark x1="3974" y1="91216" x2="13245" y2="8986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6775" y="2060766"/>
                <a:ext cx="280604" cy="2750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Round Diagonal Corner of Rectangle 12">
                <a:extLst>
                  <a:ext uri="{FF2B5EF4-FFF2-40B4-BE49-F238E27FC236}">
                    <a16:creationId xmlns:a16="http://schemas.microsoft.com/office/drawing/2014/main" id="{BE3F5C5D-E064-401C-1B6F-DF323AF647E3}"/>
                  </a:ext>
                </a:extLst>
              </p:cNvPr>
              <p:cNvSpPr/>
              <p:nvPr/>
            </p:nvSpPr>
            <p:spPr>
              <a:xfrm flipV="1">
                <a:off x="4626745" y="2766907"/>
                <a:ext cx="2306647" cy="798761"/>
              </a:xfrm>
              <a:prstGeom prst="round2DiagRect">
                <a:avLst>
                  <a:gd name="adj1" fmla="val 16667"/>
                  <a:gd name="adj2" fmla="val 45743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" name="Picture 2" descr="Neural Network Icon in Outline Style. Vector. Stock Vector - Illustration  of outline, network: 281105099">
                <a:extLst>
                  <a:ext uri="{FF2B5EF4-FFF2-40B4-BE49-F238E27FC236}">
                    <a16:creationId xmlns:a16="http://schemas.microsoft.com/office/drawing/2014/main" id="{A5F859F0-21BE-4F82-859C-BA093029FD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791" b="94061" l="5863" r="93970">
                            <a14:foregroundMark x1="17588" y1="27127" x2="17588" y2="27127"/>
                            <a14:foregroundMark x1="18425" y1="25843" x2="18425" y2="25843"/>
                            <a14:foregroundMark x1="41541" y1="20867" x2="41541" y2="20867"/>
                            <a14:foregroundMark x1="90452" y1="28411" x2="90452" y2="28411"/>
                            <a14:foregroundMark x1="93970" y1="70144" x2="93970" y2="70144"/>
                            <a14:foregroundMark x1="54606" y1="94061" x2="54606" y2="94061"/>
                            <a14:foregroundMark x1="53769" y1="9952" x2="53769" y2="9952"/>
                            <a14:foregroundMark x1="15913" y1="26645" x2="15913" y2="26645"/>
                            <a14:foregroundMark x1="91290" y1="28411" x2="91290" y2="28411"/>
                            <a14:foregroundMark x1="93970" y1="71429" x2="93970" y2="71429"/>
                            <a14:foregroundMark x1="58626" y1="91172" x2="58626" y2="91172"/>
                            <a14:foregroundMark x1="15410" y1="77368" x2="15410" y2="77368"/>
                            <a14:foregroundMark x1="5863" y1="67255" x2="5863" y2="67255"/>
                            <a14:foregroundMark x1="47692" y1="51471" x2="47692" y2="51471"/>
                            <a14:backgroundMark x1="44615" y1="66176" x2="56923" y2="64706"/>
                            <a14:backgroundMark x1="63077" y1="48529" x2="63077" y2="48529"/>
                            <a14:backgroundMark x1="66154" y1="67647" x2="66154" y2="67647"/>
                            <a14:backgroundMark x1="50769" y1="32353" x2="50769" y2="32353"/>
                            <a14:backgroundMark x1="66154" y1="30882" x2="66154" y2="30882"/>
                            <a14:backgroundMark x1="27692" y1="32353" x2="27692" y2="32353"/>
                            <a14:backgroundMark x1="32308" y1="50000" x2="32308" y2="50000"/>
                            <a14:backgroundMark x1="29231" y1="66176" x2="29231" y2="66176"/>
                            <a14:backgroundMark x1="26154" y1="57353" x2="26154" y2="57353"/>
                            <a14:backgroundMark x1="16923" y1="83824" x2="16923" y2="8382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6459363" y="2883245"/>
                <a:ext cx="394692" cy="4154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1CE89C8-2B1D-545D-1F3E-D140C894B1E9}"/>
                  </a:ext>
                </a:extLst>
              </p:cNvPr>
              <p:cNvSpPr txBox="1"/>
              <p:nvPr/>
            </p:nvSpPr>
            <p:spPr>
              <a:xfrm>
                <a:off x="4651129" y="2897241"/>
                <a:ext cx="201789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 course. Here is a new version...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C16CDAB-FC2A-7F49-E851-79135357C6EB}"/>
              </a:ext>
            </a:extLst>
          </p:cNvPr>
          <p:cNvGrpSpPr/>
          <p:nvPr/>
        </p:nvGrpSpPr>
        <p:grpSpPr>
          <a:xfrm>
            <a:off x="8215607" y="1366221"/>
            <a:ext cx="3582297" cy="4948518"/>
            <a:chOff x="8215607" y="1366221"/>
            <a:chExt cx="3582297" cy="4948518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2AAC303B-EAF1-87ED-E2E1-86272918BF57}"/>
                </a:ext>
              </a:extLst>
            </p:cNvPr>
            <p:cNvSpPr/>
            <p:nvPr/>
          </p:nvSpPr>
          <p:spPr>
            <a:xfrm>
              <a:off x="8215607" y="1366221"/>
              <a:ext cx="3582297" cy="4948518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074B529-5BF4-5866-0076-8E6D5A297928}"/>
                </a:ext>
              </a:extLst>
            </p:cNvPr>
            <p:cNvSpPr txBox="1"/>
            <p:nvPr/>
          </p:nvSpPr>
          <p:spPr>
            <a:xfrm>
              <a:off x="8759400" y="4316867"/>
              <a:ext cx="249470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/>
                <a:t>AI changes how we study and learn</a:t>
              </a:r>
            </a:p>
          </p:txBody>
        </p:sp>
        <p:pic>
          <p:nvPicPr>
            <p:cNvPr id="2" name="Picture 2" descr="Big tech has transformed the classroom – and parents are right to be  worried | Velislava Hillman | The Guardian">
              <a:extLst>
                <a:ext uri="{FF2B5EF4-FFF2-40B4-BE49-F238E27FC236}">
                  <a16:creationId xmlns:a16="http://schemas.microsoft.com/office/drawing/2014/main" id="{88D7C6B5-407D-A3A2-A349-A0CB212DC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4869" y="1925693"/>
              <a:ext cx="2223770" cy="1778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CFEA977-A97E-32A1-68E0-D66921F8FB2F}"/>
              </a:ext>
            </a:extLst>
          </p:cNvPr>
          <p:cNvSpPr/>
          <p:nvPr/>
        </p:nvSpPr>
        <p:spPr>
          <a:xfrm>
            <a:off x="268084" y="1209544"/>
            <a:ext cx="3954184" cy="546409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F6C274-FE12-BAAD-7D83-5811DD8D785D}"/>
              </a:ext>
            </a:extLst>
          </p:cNvPr>
          <p:cNvSpPr/>
          <p:nvPr/>
        </p:nvSpPr>
        <p:spPr>
          <a:xfrm>
            <a:off x="4043237" y="1108431"/>
            <a:ext cx="3954184" cy="546409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DDA8D-C113-5573-81EC-7F21BF30F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5D95E241-5EE5-894D-B154-83FC36407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152DCFEF-D904-EFD5-5006-BF298FA26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The Gen AI penalty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6350D8-875C-FFBB-F5C4-4A3B531C35D3}"/>
              </a:ext>
            </a:extLst>
          </p:cNvPr>
          <p:cNvSpPr txBox="1"/>
          <p:nvPr/>
        </p:nvSpPr>
        <p:spPr>
          <a:xfrm>
            <a:off x="8675845" y="6396335"/>
            <a:ext cx="3516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Kestin 2025; Bastos 2026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C2886C-A30F-3B01-E85B-F7E16119AAEF}"/>
              </a:ext>
            </a:extLst>
          </p:cNvPr>
          <p:cNvGrpSpPr/>
          <p:nvPr/>
        </p:nvGrpSpPr>
        <p:grpSpPr>
          <a:xfrm>
            <a:off x="157321" y="1636556"/>
            <a:ext cx="3703479" cy="4881115"/>
            <a:chOff x="337943" y="1264023"/>
            <a:chExt cx="3703479" cy="4881115"/>
          </a:xfrm>
        </p:grpSpPr>
        <p:pic>
          <p:nvPicPr>
            <p:cNvPr id="3" name="Picture 2" descr="A graph of a graph of scores&#10;&#10;AI-generated content may be incorrect.">
              <a:extLst>
                <a:ext uri="{FF2B5EF4-FFF2-40B4-BE49-F238E27FC236}">
                  <a16:creationId xmlns:a16="http://schemas.microsoft.com/office/drawing/2014/main" id="{6C02D776-EB1F-2E27-4D6A-5DA6CD0D9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7369"/>
            <a:stretch>
              <a:fillRect/>
            </a:stretch>
          </p:blipFill>
          <p:spPr>
            <a:xfrm>
              <a:off x="880534" y="1264023"/>
              <a:ext cx="3160888" cy="4881115"/>
            </a:xfrm>
            <a:prstGeom prst="rect">
              <a:avLst/>
            </a:prstGeom>
          </p:spPr>
        </p:pic>
        <p:pic>
          <p:nvPicPr>
            <p:cNvPr id="10" name="Picture 9" descr="A graph of a graph of scores&#10;&#10;AI-generated content may be incorrect.">
              <a:extLst>
                <a:ext uri="{FF2B5EF4-FFF2-40B4-BE49-F238E27FC236}">
                  <a16:creationId xmlns:a16="http://schemas.microsoft.com/office/drawing/2014/main" id="{2A6A7C2B-0346-C586-515C-10E50C611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89249"/>
            <a:stretch>
              <a:fillRect/>
            </a:stretch>
          </p:blipFill>
          <p:spPr>
            <a:xfrm>
              <a:off x="337943" y="1264023"/>
              <a:ext cx="542591" cy="488111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7C1D1DA-240C-9367-AF7D-C2281F258069}"/>
              </a:ext>
            </a:extLst>
          </p:cNvPr>
          <p:cNvSpPr txBox="1"/>
          <p:nvPr/>
        </p:nvSpPr>
        <p:spPr>
          <a:xfrm>
            <a:off x="598312" y="1270061"/>
            <a:ext cx="294639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AI tutor helps Harvard physics majors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E360DF9-28AF-856F-A03C-023D90475C03}"/>
              </a:ext>
            </a:extLst>
          </p:cNvPr>
          <p:cNvGrpSpPr/>
          <p:nvPr/>
        </p:nvGrpSpPr>
        <p:grpSpPr>
          <a:xfrm>
            <a:off x="5014287" y="1118118"/>
            <a:ext cx="6357486" cy="3944661"/>
            <a:chOff x="5014287" y="1118118"/>
            <a:chExt cx="6357486" cy="3944661"/>
          </a:xfrm>
        </p:grpSpPr>
        <p:pic>
          <p:nvPicPr>
            <p:cNvPr id="14" name="Picture 13" descr="A graph with black dots&#10;&#10;AI-generated content may be incorrect.">
              <a:extLst>
                <a:ext uri="{FF2B5EF4-FFF2-40B4-BE49-F238E27FC236}">
                  <a16:creationId xmlns:a16="http://schemas.microsoft.com/office/drawing/2014/main" id="{A10630AE-717B-F0B9-B8F0-DEB091D5D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14287" y="1484613"/>
              <a:ext cx="5912268" cy="3578166"/>
            </a:xfrm>
            <a:prstGeom prst="rect">
              <a:avLst/>
            </a:prstGeom>
          </p:spPr>
        </p:pic>
        <p:pic>
          <p:nvPicPr>
            <p:cNvPr id="16" name="Picture 15" descr="A graph of a curve&#10;&#10;AI-generated content may be incorrect.">
              <a:extLst>
                <a:ext uri="{FF2B5EF4-FFF2-40B4-BE49-F238E27FC236}">
                  <a16:creationId xmlns:a16="http://schemas.microsoft.com/office/drawing/2014/main" id="{E7A6F875-51F7-0D00-B1C1-9924983C4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66156" y="1118118"/>
              <a:ext cx="2605617" cy="1613001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83F21BA-4BA0-C6A9-A067-27F2463496CD}"/>
              </a:ext>
            </a:extLst>
          </p:cNvPr>
          <p:cNvSpPr txBox="1"/>
          <p:nvPr/>
        </p:nvSpPr>
        <p:spPr>
          <a:xfrm>
            <a:off x="5738421" y="5075733"/>
            <a:ext cx="60554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But estimates from Ed Tech studies show evidence of publication bias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F75B68-6F86-1F6C-0A98-31F7EDB8FC1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3E53A-540F-00B3-5507-E82E7351D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8606D3CD-7BD7-B274-01B3-60681CBDF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D7641432-FAD4-9E77-0718-6BA950E4A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PISA scores</a:t>
            </a:r>
          </a:p>
        </p:txBody>
      </p:sp>
      <p:pic>
        <p:nvPicPr>
          <p:cNvPr id="5122" name="Picture 2" descr="Image">
            <a:extLst>
              <a:ext uri="{FF2B5EF4-FFF2-40B4-BE49-F238E27FC236}">
                <a16:creationId xmlns:a16="http://schemas.microsoft.com/office/drawing/2014/main" id="{3AC69FA9-B41F-AD2E-05C0-1AE3C0E420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" y="1219199"/>
            <a:ext cx="6254496" cy="537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AE3EAF-96D3-B948-5F6F-3281DAADF962}"/>
              </a:ext>
            </a:extLst>
          </p:cNvPr>
          <p:cNvSpPr txBox="1"/>
          <p:nvPr/>
        </p:nvSpPr>
        <p:spPr>
          <a:xfrm>
            <a:off x="10465052" y="6396335"/>
            <a:ext cx="1726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OECD 2025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D030B8-C084-F455-5ACF-B301D6EDB57F}"/>
              </a:ext>
            </a:extLst>
          </p:cNvPr>
          <p:cNvSpPr txBox="1"/>
          <p:nvPr/>
        </p:nvSpPr>
        <p:spPr>
          <a:xfrm>
            <a:off x="6825154" y="1341484"/>
            <a:ext cx="41330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Worldwide performance on maths and reading is declining precipitously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5BDF6C-78C8-5A16-E571-3727C4548564}"/>
              </a:ext>
            </a:extLst>
          </p:cNvPr>
          <p:cNvSpPr txBox="1"/>
          <p:nvPr/>
        </p:nvSpPr>
        <p:spPr>
          <a:xfrm>
            <a:off x="6825154" y="2840853"/>
            <a:ext cx="47881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Data from &gt;40m children in XX countries every 3 years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0FA3FB-3274-E541-3AF4-BBE285011ED4}"/>
              </a:ext>
            </a:extLst>
          </p:cNvPr>
          <p:cNvSpPr txBox="1"/>
          <p:nvPr/>
        </p:nvSpPr>
        <p:spPr>
          <a:xfrm>
            <a:off x="6825154" y="4077451"/>
            <a:ext cx="47881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Is technology to blame? Could AI be making the problem worse?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32B84-C30D-9288-2888-BBE1E7A2F5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7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C87A5-5F77-0BDA-01DB-75EFE2628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1887B944-9902-C2B6-F383-A7EDD1FF0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44CC31A4-7268-D13B-F79F-19AE730BB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The Gen AI penalty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F5FBF80-B1D0-944A-9875-43F34B38FB74}"/>
              </a:ext>
            </a:extLst>
          </p:cNvPr>
          <p:cNvGrpSpPr/>
          <p:nvPr/>
        </p:nvGrpSpPr>
        <p:grpSpPr>
          <a:xfrm>
            <a:off x="380999" y="1104792"/>
            <a:ext cx="5715001" cy="5291543"/>
            <a:chOff x="209549" y="1181099"/>
            <a:chExt cx="5715001" cy="5291543"/>
          </a:xfrm>
        </p:grpSpPr>
        <p:pic>
          <p:nvPicPr>
            <p:cNvPr id="2050" name="Picture 2" descr="r/antiai - Generative AI Learning Penalty">
              <a:extLst>
                <a:ext uri="{FF2B5EF4-FFF2-40B4-BE49-F238E27FC236}">
                  <a16:creationId xmlns:a16="http://schemas.microsoft.com/office/drawing/2014/main" id="{6A49EF13-B4CB-9808-94DA-3A5A51EBAFB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" y="1181099"/>
              <a:ext cx="5200650" cy="52915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r/antiai - Generative AI Learning Penalty">
              <a:extLst>
                <a:ext uri="{FF2B5EF4-FFF2-40B4-BE49-F238E27FC236}">
                  <a16:creationId xmlns:a16="http://schemas.microsoft.com/office/drawing/2014/main" id="{3B34CA56-C3B5-3CBF-D1CB-7FF2572BAF5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" y="1181099"/>
              <a:ext cx="323850" cy="52915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5BF7505-BD56-5F73-1981-39CC82DB446E}"/>
                </a:ext>
              </a:extLst>
            </p:cNvPr>
            <p:cNvSpPr txBox="1"/>
            <p:nvPr/>
          </p:nvSpPr>
          <p:spPr>
            <a:xfrm rot="16200000">
              <a:off x="-432806" y="3200400"/>
              <a:ext cx="17463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Exam Score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C7F9421-BEA3-757B-FFBE-81FB8C6802ED}"/>
              </a:ext>
            </a:extLst>
          </p:cNvPr>
          <p:cNvSpPr txBox="1"/>
          <p:nvPr/>
        </p:nvSpPr>
        <p:spPr>
          <a:xfrm>
            <a:off x="9897782" y="6396335"/>
            <a:ext cx="2294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Stromberg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970DD5-1D67-35CC-6093-DF6624D5D09C}"/>
              </a:ext>
            </a:extLst>
          </p:cNvPr>
          <p:cNvSpPr txBox="1"/>
          <p:nvPr/>
        </p:nvSpPr>
        <p:spPr>
          <a:xfrm>
            <a:off x="6994487" y="1375351"/>
            <a:ext cx="471209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Data from &gt;26K students in China </a:t>
            </a:r>
          </a:p>
          <a:p>
            <a:endParaRPr lang="en-US" sz="3200"/>
          </a:p>
          <a:p>
            <a:r>
              <a:rPr lang="en-US" sz="3200"/>
              <a:t>AI users who perform strongly on the homework do very badly on the exam</a:t>
            </a:r>
          </a:p>
          <a:p>
            <a:endParaRPr lang="en-US" sz="3200"/>
          </a:p>
          <a:p>
            <a:r>
              <a:rPr lang="en-US" sz="3200"/>
              <a:t>(but correlational)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1D0356-AFE5-AAA8-C6CD-AA765CD8878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388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C0ABC-5795-D48A-E404-1BF23A861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EC1E9811-5952-6B17-0B38-68C3D1B4C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C0C3254A-5255-EC96-03DB-ED2FE88FC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The Gen AI penalty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FD4746-7E64-A815-8A2F-C0948F3DDC07}"/>
              </a:ext>
            </a:extLst>
          </p:cNvPr>
          <p:cNvGrpSpPr/>
          <p:nvPr/>
        </p:nvGrpSpPr>
        <p:grpSpPr>
          <a:xfrm>
            <a:off x="627491" y="1102749"/>
            <a:ext cx="4853353" cy="5218114"/>
            <a:chOff x="174752" y="1115568"/>
            <a:chExt cx="4853353" cy="5218114"/>
          </a:xfrm>
        </p:grpSpPr>
        <p:pic>
          <p:nvPicPr>
            <p:cNvPr id="8" name="Picture 7" descr="A graph of a graph of a graph of a graph of a graph of a graph of a graph of a graph of a graph of a graph of a graph of a graph of a graph of&#10;&#10;AI-generated content may be incorrect.">
              <a:extLst>
                <a:ext uri="{FF2B5EF4-FFF2-40B4-BE49-F238E27FC236}">
                  <a16:creationId xmlns:a16="http://schemas.microsoft.com/office/drawing/2014/main" id="{16A9A45B-1A8E-6A43-C45F-E445633FE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752" y="1115568"/>
              <a:ext cx="4853353" cy="521811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2A5C6D-B9A5-13EC-293D-4C8EC1814441}"/>
                </a:ext>
              </a:extLst>
            </p:cNvPr>
            <p:cNvSpPr/>
            <p:nvPr/>
          </p:nvSpPr>
          <p:spPr>
            <a:xfrm>
              <a:off x="304800" y="1115568"/>
              <a:ext cx="585216" cy="627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455458D-8B5A-9876-B9CE-69741529FD9E}"/>
              </a:ext>
            </a:extLst>
          </p:cNvPr>
          <p:cNvSpPr txBox="1"/>
          <p:nvPr/>
        </p:nvSpPr>
        <p:spPr>
          <a:xfrm rot="16200000">
            <a:off x="-1358989" y="3480973"/>
            <a:ext cx="3511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Reading comprehension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0AB0D6-EB59-D179-3B0D-765F1D12EE86}"/>
              </a:ext>
            </a:extLst>
          </p:cNvPr>
          <p:cNvSpPr txBox="1"/>
          <p:nvPr/>
        </p:nvSpPr>
        <p:spPr>
          <a:xfrm>
            <a:off x="9035959" y="6396335"/>
            <a:ext cx="3182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Liu 2026; Bastani 2025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A9BBC46-B093-519D-D147-39200098A078}"/>
              </a:ext>
            </a:extLst>
          </p:cNvPr>
          <p:cNvGrpSpPr/>
          <p:nvPr/>
        </p:nvGrpSpPr>
        <p:grpSpPr>
          <a:xfrm>
            <a:off x="5825554" y="1232159"/>
            <a:ext cx="6200621" cy="4539295"/>
            <a:chOff x="5825554" y="1232159"/>
            <a:chExt cx="6200621" cy="4539295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88550ED-F085-4A95-A1DF-8FEDDA9096F1}"/>
                </a:ext>
              </a:extLst>
            </p:cNvPr>
            <p:cNvGrpSpPr/>
            <p:nvPr/>
          </p:nvGrpSpPr>
          <p:grpSpPr>
            <a:xfrm>
              <a:off x="5825554" y="1637707"/>
              <a:ext cx="6200621" cy="4133747"/>
              <a:chOff x="5610891" y="1542224"/>
              <a:chExt cx="6200621" cy="4133747"/>
            </a:xfrm>
          </p:grpSpPr>
          <p:pic>
            <p:nvPicPr>
              <p:cNvPr id="6146" name="Picture 2" descr="Image preview">
                <a:extLst>
                  <a:ext uri="{FF2B5EF4-FFF2-40B4-BE49-F238E27FC236}">
                    <a16:creationId xmlns:a16="http://schemas.microsoft.com/office/drawing/2014/main" id="{FDA7366E-6190-0C2D-D9F8-3B734763D8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0891" y="1542224"/>
                <a:ext cx="6200621" cy="41337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3E5F52C-A81B-C8CA-3DCB-78ECDB9ABBD3}"/>
                  </a:ext>
                </a:extLst>
              </p:cNvPr>
              <p:cNvCxnSpPr/>
              <p:nvPr/>
            </p:nvCxnSpPr>
            <p:spPr>
              <a:xfrm>
                <a:off x="9746166" y="3707781"/>
                <a:ext cx="86979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F1E1613-327C-8737-3E80-76AEFD293C50}"/>
                  </a:ext>
                </a:extLst>
              </p:cNvPr>
              <p:cNvSpPr txBox="1"/>
              <p:nvPr/>
            </p:nvSpPr>
            <p:spPr>
              <a:xfrm>
                <a:off x="10036096" y="3429000"/>
                <a:ext cx="2904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*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B2596F-9D72-6A60-039E-936BE2EC086A}"/>
                </a:ext>
              </a:extLst>
            </p:cNvPr>
            <p:cNvSpPr txBox="1"/>
            <p:nvPr/>
          </p:nvSpPr>
          <p:spPr>
            <a:xfrm>
              <a:off x="7249204" y="1232159"/>
              <a:ext cx="35112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Classroom maths scores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2158934A-B3F3-4345-2228-04874104BA2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0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905ED-942C-1D92-E388-44A1E89E3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81C56721-430F-4855-3A75-23039744B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5DFBC16E-F873-736B-987D-463EDD326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Usage types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6689A-271B-4968-E7D2-7F1608ACD76A}"/>
              </a:ext>
            </a:extLst>
          </p:cNvPr>
          <p:cNvSpPr txBox="1"/>
          <p:nvPr/>
        </p:nvSpPr>
        <p:spPr>
          <a:xfrm>
            <a:off x="10229777" y="6396333"/>
            <a:ext cx="1850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Tamkin 2026</a:t>
            </a:r>
          </a:p>
        </p:txBody>
      </p:sp>
      <p:pic>
        <p:nvPicPr>
          <p:cNvPr id="3" name="Picture 2" descr="A diagram of a machine learning process&#10;&#10;AI-generated content may be incorrect.">
            <a:extLst>
              <a:ext uri="{FF2B5EF4-FFF2-40B4-BE49-F238E27FC236}">
                <a16:creationId xmlns:a16="http://schemas.microsoft.com/office/drawing/2014/main" id="{7FF06A67-B935-B41E-6737-B63CD7018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23" y="1052371"/>
            <a:ext cx="4396881" cy="451607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549CD4-B044-AB35-EC25-BA728F8C233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4870" y="-39543"/>
            <a:ext cx="1052370" cy="1052370"/>
          </a:xfrm>
          <a:prstGeom prst="rect">
            <a:avLst/>
          </a:prstGeom>
        </p:spPr>
      </p:pic>
      <p:pic>
        <p:nvPicPr>
          <p:cNvPr id="5" name="Picture 4" descr="A comparison of a graph&#10;&#10;AI-generated content may be incorrect.">
            <a:extLst>
              <a:ext uri="{FF2B5EF4-FFF2-40B4-BE49-F238E27FC236}">
                <a16:creationId xmlns:a16="http://schemas.microsoft.com/office/drawing/2014/main" id="{19355903-63E2-36EB-9CF5-5877909F7A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1267" y="1237036"/>
            <a:ext cx="6283689" cy="4754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FE390B-BD6D-056F-B58D-BE3486897642}"/>
              </a:ext>
            </a:extLst>
          </p:cNvPr>
          <p:cNvSpPr txBox="1"/>
          <p:nvPr/>
        </p:nvSpPr>
        <p:spPr>
          <a:xfrm>
            <a:off x="797044" y="5805629"/>
            <a:ext cx="113661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How you use AI may matter for whether it confers a benefit or a cost!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4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BFD70-F5C7-B0E0-3690-157837159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3CB48CFC-A8D4-5FBA-2D2E-709E246D1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B9E74E69-B488-734D-2A5B-4B7B42975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The Gen AI boon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63DABD-44B1-A575-D176-A93160CCCD6D}"/>
              </a:ext>
            </a:extLst>
          </p:cNvPr>
          <p:cNvSpPr txBox="1"/>
          <p:nvPr/>
        </p:nvSpPr>
        <p:spPr>
          <a:xfrm>
            <a:off x="10221167" y="6396335"/>
            <a:ext cx="1630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Autor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58FCD6-3422-5120-16B4-F00636185B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6358"/>
          <a:stretch>
            <a:fillRect/>
          </a:stretch>
        </p:blipFill>
        <p:spPr>
          <a:xfrm>
            <a:off x="367905" y="1174789"/>
            <a:ext cx="7772400" cy="3323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847C47-B967-8B4B-7186-7ADC811B69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641"/>
          <a:stretch>
            <a:fillRect/>
          </a:stretch>
        </p:blipFill>
        <p:spPr>
          <a:xfrm>
            <a:off x="367905" y="4497859"/>
            <a:ext cx="7772400" cy="18984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CACDE7-B6A6-5462-6361-168C2E1BB57D}"/>
              </a:ext>
            </a:extLst>
          </p:cNvPr>
          <p:cNvSpPr txBox="1"/>
          <p:nvPr/>
        </p:nvSpPr>
        <p:spPr>
          <a:xfrm>
            <a:off x="8340811" y="1618734"/>
            <a:ext cx="373144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Patent lawyers given access to AI for 90 days, then performed a redlining task (mark up a patent manually) without AI</a:t>
            </a:r>
          </a:p>
          <a:p>
            <a:endParaRPr lang="en-US" sz="2800"/>
          </a:p>
          <a:p>
            <a:endParaRPr lang="en-US"/>
          </a:p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A7775-61DC-1921-6AF0-A05C78DDC814}"/>
              </a:ext>
            </a:extLst>
          </p:cNvPr>
          <p:cNvSpPr txBox="1"/>
          <p:nvPr/>
        </p:nvSpPr>
        <p:spPr>
          <a:xfrm>
            <a:off x="8340811" y="4804221"/>
            <a:ext cx="32868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Benefits driven by senior staff</a:t>
            </a:r>
          </a:p>
        </p:txBody>
      </p:sp>
    </p:spTree>
    <p:extLst>
      <p:ext uri="{BB962C8B-B14F-4D97-AF65-F5344CB8AC3E}">
        <p14:creationId xmlns:p14="http://schemas.microsoft.com/office/powerpoint/2010/main" val="29499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20873-F0D6-DCB1-2A0B-12F6B6784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>
            <a:extLst>
              <a:ext uri="{FF2B5EF4-FFF2-40B4-BE49-F238E27FC236}">
                <a16:creationId xmlns:a16="http://schemas.microsoft.com/office/drawing/2014/main" id="{D26BE5C2-F389-B875-871B-2B8A6C95C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12192000" cy="1012826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3600" dirty="0">
              <a:latin typeface="Calibri" charset="0"/>
            </a:endParaRPr>
          </a:p>
        </p:txBody>
      </p:sp>
      <p:sp>
        <p:nvSpPr>
          <p:cNvPr id="151" name="Rectangle 3">
            <a:extLst>
              <a:ext uri="{FF2B5EF4-FFF2-40B4-BE49-F238E27FC236}">
                <a16:creationId xmlns:a16="http://schemas.microsoft.com/office/drawing/2014/main" id="{AD6E3780-731B-FE2C-9C33-14CE73F11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90048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+mj-lt"/>
              </a:rPr>
              <a:t>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C7B8E7-7533-5EDD-B575-888DAE600C10}"/>
              </a:ext>
            </a:extLst>
          </p:cNvPr>
          <p:cNvSpPr txBox="1"/>
          <p:nvPr/>
        </p:nvSpPr>
        <p:spPr>
          <a:xfrm>
            <a:off x="2020711" y="1239572"/>
            <a:ext cx="1017128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/>
              <a:t>AI generated content is now ubiquitous, including fake or misleading images, audio and video. This may be shifting our attitudes, and provoke a rise in fraud and impersonation</a:t>
            </a:r>
          </a:p>
        </p:txBody>
      </p:sp>
      <p:pic>
        <p:nvPicPr>
          <p:cNvPr id="4" name="Picture 2" descr="From Pixels to Reality: How AI-Generated Images are Revolutionizing Industries - StatusNeo">
            <a:extLst>
              <a:ext uri="{FF2B5EF4-FFF2-40B4-BE49-F238E27FC236}">
                <a16:creationId xmlns:a16="http://schemas.microsoft.com/office/drawing/2014/main" id="{C9B75BC6-8A41-0D32-5808-DE6D2EDD4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362" y="1309447"/>
            <a:ext cx="1420906" cy="142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BC2A449-1512-EDCA-5FC9-43F82C5C5D8B}"/>
              </a:ext>
            </a:extLst>
          </p:cNvPr>
          <p:cNvGrpSpPr/>
          <p:nvPr/>
        </p:nvGrpSpPr>
        <p:grpSpPr>
          <a:xfrm>
            <a:off x="286651" y="3175727"/>
            <a:ext cx="11153982" cy="1815882"/>
            <a:chOff x="286651" y="3175727"/>
            <a:chExt cx="11153982" cy="181588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4DA518E-03BB-DE30-C589-7CDC5CF398ED}"/>
                </a:ext>
              </a:extLst>
            </p:cNvPr>
            <p:cNvSpPr txBox="1"/>
            <p:nvPr/>
          </p:nvSpPr>
          <p:spPr>
            <a:xfrm>
              <a:off x="2020711" y="3175727"/>
              <a:ext cx="941992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AI writing assistance is widespread, with implications for scientific communication and political discourse. Writers who use AI are perceived differently </a:t>
              </a:r>
            </a:p>
            <a:p>
              <a:endParaRPr lang="en-US" sz="2800"/>
            </a:p>
          </p:txBody>
        </p:sp>
        <p:pic>
          <p:nvPicPr>
            <p:cNvPr id="6" name="Picture 5" descr="A screenshot of a chat&#10;&#10;AI-generated content may be incorrect.">
              <a:extLst>
                <a:ext uri="{FF2B5EF4-FFF2-40B4-BE49-F238E27FC236}">
                  <a16:creationId xmlns:a16="http://schemas.microsoft.com/office/drawing/2014/main" id="{029E98C7-5548-77FC-19C7-616667CD4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6651" y="3220883"/>
              <a:ext cx="1436366" cy="133472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A94DAB5-707B-8F3C-979E-04D04230D261}"/>
              </a:ext>
            </a:extLst>
          </p:cNvPr>
          <p:cNvGrpSpPr/>
          <p:nvPr/>
        </p:nvGrpSpPr>
        <p:grpSpPr>
          <a:xfrm>
            <a:off x="286651" y="4991609"/>
            <a:ext cx="11153982" cy="1478858"/>
            <a:chOff x="286651" y="4991609"/>
            <a:chExt cx="11153982" cy="1478858"/>
          </a:xfrm>
        </p:grpSpPr>
        <p:pic>
          <p:nvPicPr>
            <p:cNvPr id="8" name="Picture 2" descr="Big tech has transformed the classroom – and parents are right to be  worried | Velislava Hillman | The Guardian">
              <a:extLst>
                <a:ext uri="{FF2B5EF4-FFF2-40B4-BE49-F238E27FC236}">
                  <a16:creationId xmlns:a16="http://schemas.microsoft.com/office/drawing/2014/main" id="{48700A8D-79D3-765B-22A3-308490EDD1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954" r="12376"/>
            <a:stretch>
              <a:fillRect/>
            </a:stretch>
          </p:blipFill>
          <p:spPr bwMode="auto">
            <a:xfrm>
              <a:off x="286651" y="4991609"/>
              <a:ext cx="1436366" cy="1478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4CF8D8-23DB-157E-6FDF-92AA09313DAB}"/>
                </a:ext>
              </a:extLst>
            </p:cNvPr>
            <p:cNvSpPr txBox="1"/>
            <p:nvPr/>
          </p:nvSpPr>
          <p:spPr>
            <a:xfrm>
              <a:off x="2020711" y="5042118"/>
              <a:ext cx="941992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/>
                <a:t>AI is changing how we study and learn. AI tutors can boost performance, but may be widely used to “cheat”, negatively impacting retention and understanding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662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12467</TotalTime>
  <Words>1143</Words>
  <Application>Microsoft Macintosh PowerPoint</Application>
  <PresentationFormat>Widescreen</PresentationFormat>
  <Paragraphs>169</Paragraphs>
  <Slides>30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Constantia</vt:lpstr>
      <vt:lpstr>Office Theme</vt:lpstr>
      <vt:lpstr>AI, Cognition and Society 5. AI and human knowledge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Summerfield</dc:creator>
  <cp:lastModifiedBy>Christopher Summerfield</cp:lastModifiedBy>
  <cp:revision>120</cp:revision>
  <dcterms:created xsi:type="dcterms:W3CDTF">2026-09-21T16:19:27Z</dcterms:created>
  <dcterms:modified xsi:type="dcterms:W3CDTF">2026-10-09T12:18:04Z</dcterms:modified>
</cp:coreProperties>
</file>