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7" r:id="rId2"/>
    <p:sldId id="678" r:id="rId3"/>
    <p:sldId id="261" r:id="rId4"/>
    <p:sldId id="740" r:id="rId5"/>
    <p:sldId id="730" r:id="rId6"/>
    <p:sldId id="696" r:id="rId7"/>
    <p:sldId id="716" r:id="rId8"/>
    <p:sldId id="723" r:id="rId9"/>
    <p:sldId id="724" r:id="rId10"/>
    <p:sldId id="718" r:id="rId11"/>
    <p:sldId id="715" r:id="rId12"/>
    <p:sldId id="720" r:id="rId13"/>
    <p:sldId id="742" r:id="rId14"/>
    <p:sldId id="721" r:id="rId15"/>
    <p:sldId id="741" r:id="rId16"/>
    <p:sldId id="701" r:id="rId17"/>
    <p:sldId id="737" r:id="rId18"/>
    <p:sldId id="703" r:id="rId19"/>
    <p:sldId id="702" r:id="rId20"/>
    <p:sldId id="713" r:id="rId21"/>
    <p:sldId id="714" r:id="rId22"/>
    <p:sldId id="706" r:id="rId23"/>
    <p:sldId id="735" r:id="rId24"/>
    <p:sldId id="736" r:id="rId25"/>
    <p:sldId id="739" r:id="rId26"/>
    <p:sldId id="679" r:id="rId27"/>
    <p:sldId id="743" r:id="rId28"/>
    <p:sldId id="705" r:id="rId29"/>
    <p:sldId id="727" r:id="rId30"/>
    <p:sldId id="726" r:id="rId31"/>
    <p:sldId id="732" r:id="rId32"/>
    <p:sldId id="733" r:id="rId33"/>
    <p:sldId id="734" r:id="rId34"/>
    <p:sldId id="725" r:id="rId35"/>
    <p:sldId id="738" r:id="rId36"/>
    <p:sldId id="70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76"/>
    <p:restoredTop sz="94692"/>
  </p:normalViewPr>
  <p:slideViewPr>
    <p:cSldViewPr snapToGrid="0">
      <p:cViewPr>
        <p:scale>
          <a:sx n="109" d="100"/>
          <a:sy n="109" d="100"/>
        </p:scale>
        <p:origin x="272" y="30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86114-5361-9A43-95F0-2F14C47C1C7C}" type="datetimeFigureOut">
              <a:t>10/6/26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BDAE97-BEB5-CD42-9615-878DFF430E69}" type="slidenum">
              <a:t>‹#›</a:t>
            </a:fld>
            <a:endParaRPr lang="en-US"/>
          </a:p>
        </p:txBody>
      </p:sp>
    </p:spTree>
    <p:extLst>
      <p:ext uri="{BB962C8B-B14F-4D97-AF65-F5344CB8AC3E}">
        <p14:creationId xmlns:p14="http://schemas.microsoft.com/office/powerpoint/2010/main" val="35343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1</a:t>
            </a:fld>
            <a:endParaRPr lang="en-US"/>
          </a:p>
        </p:txBody>
      </p:sp>
    </p:spTree>
    <p:extLst>
      <p:ext uri="{BB962C8B-B14F-4D97-AF65-F5344CB8AC3E}">
        <p14:creationId xmlns:p14="http://schemas.microsoft.com/office/powerpoint/2010/main" val="1627550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DE58-5E9A-E46A-6BA7-B66C339A7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B8CB2-2415-BE93-B388-A01BCA004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B1DEE-6517-8B5A-FFB8-403EEB60BA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2F27AE-81CF-57B8-1A03-04C7D118AA69}"/>
              </a:ext>
            </a:extLst>
          </p:cNvPr>
          <p:cNvSpPr>
            <a:spLocks noGrp="1"/>
          </p:cNvSpPr>
          <p:nvPr>
            <p:ph type="sldNum" sz="quarter" idx="10"/>
          </p:nvPr>
        </p:nvSpPr>
        <p:spPr/>
        <p:txBody>
          <a:bodyPr/>
          <a:lstStyle/>
          <a:p>
            <a:fld id="{B8428316-86E4-0248-838B-5275ACAB1797}" type="slidenum">
              <a:t>2</a:t>
            </a:fld>
            <a:endParaRPr lang="en-US"/>
          </a:p>
        </p:txBody>
      </p:sp>
    </p:spTree>
    <p:extLst>
      <p:ext uri="{BB962C8B-B14F-4D97-AF65-F5344CB8AC3E}">
        <p14:creationId xmlns:p14="http://schemas.microsoft.com/office/powerpoint/2010/main" val="159224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4ACA87-7AB4-7841-AC72-6CD8B35121C3}" type="slidenum">
              <a:t>3</a:t>
            </a:fld>
            <a:endParaRPr lang="en-US"/>
          </a:p>
        </p:txBody>
      </p:sp>
    </p:spTree>
    <p:extLst>
      <p:ext uri="{BB962C8B-B14F-4D97-AF65-F5344CB8AC3E}">
        <p14:creationId xmlns:p14="http://schemas.microsoft.com/office/powerpoint/2010/main" val="950716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FB810-A8CA-16C9-43B0-96A87165B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D17C0-513F-61E1-5384-9C87808076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D94B2-6E95-F4B2-28B3-403E046576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F0759B-078C-70F6-1CFD-9E56E9406EFB}"/>
              </a:ext>
            </a:extLst>
          </p:cNvPr>
          <p:cNvSpPr>
            <a:spLocks noGrp="1"/>
          </p:cNvSpPr>
          <p:nvPr>
            <p:ph type="sldNum" sz="quarter" idx="10"/>
          </p:nvPr>
        </p:nvSpPr>
        <p:spPr/>
        <p:txBody>
          <a:bodyPr/>
          <a:lstStyle/>
          <a:p>
            <a:fld id="{B8428316-86E4-0248-838B-5275ACAB1797}" type="slidenum">
              <a:t>4</a:t>
            </a:fld>
            <a:endParaRPr lang="en-US"/>
          </a:p>
        </p:txBody>
      </p:sp>
    </p:spTree>
    <p:extLst>
      <p:ext uri="{BB962C8B-B14F-4D97-AF65-F5344CB8AC3E}">
        <p14:creationId xmlns:p14="http://schemas.microsoft.com/office/powerpoint/2010/main" val="813762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46459-5CAC-7F45-1BA6-0B3442261B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0D3F7-704D-98CE-A481-050D3D8B3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EA2D3-C7F6-99B1-30BE-E8213A06F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CF201F-A5FE-DD9A-49AC-ED7D960AB331}"/>
              </a:ext>
            </a:extLst>
          </p:cNvPr>
          <p:cNvSpPr>
            <a:spLocks noGrp="1"/>
          </p:cNvSpPr>
          <p:nvPr>
            <p:ph type="sldNum" sz="quarter" idx="10"/>
          </p:nvPr>
        </p:nvSpPr>
        <p:spPr/>
        <p:txBody>
          <a:bodyPr/>
          <a:lstStyle/>
          <a:p>
            <a:fld id="{B8428316-86E4-0248-838B-5275ACAB1797}" type="slidenum">
              <a:t>5</a:t>
            </a:fld>
            <a:endParaRPr lang="en-US"/>
          </a:p>
        </p:txBody>
      </p:sp>
    </p:spTree>
    <p:extLst>
      <p:ext uri="{BB962C8B-B14F-4D97-AF65-F5344CB8AC3E}">
        <p14:creationId xmlns:p14="http://schemas.microsoft.com/office/powerpoint/2010/main" val="2424249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6980F-9F6F-BC93-EC44-F0C3AEA4A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0E6CD-4DA4-70E4-FD33-3B4E7873B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878D1-0EAF-B218-3478-A6C31F89E2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9FA027-2042-BDDA-CFE6-1459F9247566}"/>
              </a:ext>
            </a:extLst>
          </p:cNvPr>
          <p:cNvSpPr>
            <a:spLocks noGrp="1"/>
          </p:cNvSpPr>
          <p:nvPr>
            <p:ph type="sldNum" sz="quarter" idx="10"/>
          </p:nvPr>
        </p:nvSpPr>
        <p:spPr/>
        <p:txBody>
          <a:bodyPr/>
          <a:lstStyle/>
          <a:p>
            <a:fld id="{B8428316-86E4-0248-838B-5275ACAB1797}" type="slidenum">
              <a:t>6</a:t>
            </a:fld>
            <a:endParaRPr lang="en-US"/>
          </a:p>
        </p:txBody>
      </p:sp>
    </p:spTree>
    <p:extLst>
      <p:ext uri="{BB962C8B-B14F-4D97-AF65-F5344CB8AC3E}">
        <p14:creationId xmlns:p14="http://schemas.microsoft.com/office/powerpoint/2010/main" val="292493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14CF8-9DB8-CE2E-C6E2-B3983B9CF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FD392-DFB2-0CC7-8E98-1E2D9B27D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B02CCA-5E1D-45D6-C5D0-704029F426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2F2F8B-5093-F689-7F31-C8FF147DBFF3}"/>
              </a:ext>
            </a:extLst>
          </p:cNvPr>
          <p:cNvSpPr>
            <a:spLocks noGrp="1"/>
          </p:cNvSpPr>
          <p:nvPr>
            <p:ph type="sldNum" sz="quarter" idx="10"/>
          </p:nvPr>
        </p:nvSpPr>
        <p:spPr/>
        <p:txBody>
          <a:bodyPr/>
          <a:lstStyle/>
          <a:p>
            <a:fld id="{B8428316-86E4-0248-838B-5275ACAB1797}" type="slidenum">
              <a:t>7</a:t>
            </a:fld>
            <a:endParaRPr lang="en-US"/>
          </a:p>
        </p:txBody>
      </p:sp>
    </p:spTree>
    <p:extLst>
      <p:ext uri="{BB962C8B-B14F-4D97-AF65-F5344CB8AC3E}">
        <p14:creationId xmlns:p14="http://schemas.microsoft.com/office/powerpoint/2010/main" val="725351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6448A-FAD0-4450-F227-953AB84BA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1F641-AAC7-94F5-05C0-D2C6C7357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20AF2-01DB-48B7-2C7B-C8F6D54F98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F6E0E5-2C8B-62CB-29D5-A2892FF54EAD}"/>
              </a:ext>
            </a:extLst>
          </p:cNvPr>
          <p:cNvSpPr>
            <a:spLocks noGrp="1"/>
          </p:cNvSpPr>
          <p:nvPr>
            <p:ph type="sldNum" sz="quarter" idx="10"/>
          </p:nvPr>
        </p:nvSpPr>
        <p:spPr/>
        <p:txBody>
          <a:bodyPr/>
          <a:lstStyle/>
          <a:p>
            <a:fld id="{B8428316-86E4-0248-838B-5275ACAB1797}" type="slidenum">
              <a:t>8</a:t>
            </a:fld>
            <a:endParaRPr lang="en-US"/>
          </a:p>
        </p:txBody>
      </p:sp>
    </p:spTree>
    <p:extLst>
      <p:ext uri="{BB962C8B-B14F-4D97-AF65-F5344CB8AC3E}">
        <p14:creationId xmlns:p14="http://schemas.microsoft.com/office/powerpoint/2010/main" val="1381140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774E-FB56-21E9-8DDD-312F56E38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B1AA5-08EE-3B02-22E7-2F7B04D9EF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DCC60-E465-AE71-71B5-08BE4F5E8E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7E6971-BFBA-B6D1-B279-8BE71F1534F6}"/>
              </a:ext>
            </a:extLst>
          </p:cNvPr>
          <p:cNvSpPr>
            <a:spLocks noGrp="1"/>
          </p:cNvSpPr>
          <p:nvPr>
            <p:ph type="sldNum" sz="quarter" idx="10"/>
          </p:nvPr>
        </p:nvSpPr>
        <p:spPr/>
        <p:txBody>
          <a:bodyPr/>
          <a:lstStyle/>
          <a:p>
            <a:fld id="{B8428316-86E4-0248-838B-5275ACAB1797}" type="slidenum">
              <a:t>9</a:t>
            </a:fld>
            <a:endParaRPr lang="en-US"/>
          </a:p>
        </p:txBody>
      </p:sp>
    </p:spTree>
    <p:extLst>
      <p:ext uri="{BB962C8B-B14F-4D97-AF65-F5344CB8AC3E}">
        <p14:creationId xmlns:p14="http://schemas.microsoft.com/office/powerpoint/2010/main" val="3359887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06B2E-C33A-8CF1-4831-3E50E2264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FFE43-64D7-B62F-9C15-51C60FA4D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9805F-629F-C4E0-D402-F5094EA539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1352DF-ED44-4717-E9A1-8FE30BE4EAB1}"/>
              </a:ext>
            </a:extLst>
          </p:cNvPr>
          <p:cNvSpPr>
            <a:spLocks noGrp="1"/>
          </p:cNvSpPr>
          <p:nvPr>
            <p:ph type="sldNum" sz="quarter" idx="10"/>
          </p:nvPr>
        </p:nvSpPr>
        <p:spPr/>
        <p:txBody>
          <a:bodyPr/>
          <a:lstStyle/>
          <a:p>
            <a:fld id="{B8428316-86E4-0248-838B-5275ACAB1797}" type="slidenum">
              <a:t>10</a:t>
            </a:fld>
            <a:endParaRPr lang="en-US"/>
          </a:p>
        </p:txBody>
      </p:sp>
    </p:spTree>
    <p:extLst>
      <p:ext uri="{BB962C8B-B14F-4D97-AF65-F5344CB8AC3E}">
        <p14:creationId xmlns:p14="http://schemas.microsoft.com/office/powerpoint/2010/main" val="2994920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7A5D6-E0F7-CA41-A691-01D1FCE60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1D807-03E3-C492-75DA-B5192B479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AF09D-8569-24C2-F1FF-7D6C6A8FD7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11C275-84E2-BAD8-1DBD-4F8E779E1827}"/>
              </a:ext>
            </a:extLst>
          </p:cNvPr>
          <p:cNvSpPr>
            <a:spLocks noGrp="1"/>
          </p:cNvSpPr>
          <p:nvPr>
            <p:ph type="sldNum" sz="quarter" idx="10"/>
          </p:nvPr>
        </p:nvSpPr>
        <p:spPr/>
        <p:txBody>
          <a:bodyPr/>
          <a:lstStyle/>
          <a:p>
            <a:fld id="{B8428316-86E4-0248-838B-5275ACAB1797}" type="slidenum">
              <a:t>11</a:t>
            </a:fld>
            <a:endParaRPr lang="en-US"/>
          </a:p>
        </p:txBody>
      </p:sp>
    </p:spTree>
    <p:extLst>
      <p:ext uri="{BB962C8B-B14F-4D97-AF65-F5344CB8AC3E}">
        <p14:creationId xmlns:p14="http://schemas.microsoft.com/office/powerpoint/2010/main" val="3463530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B13A0-A224-EF78-482A-D66F67DEE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A59FBC-929C-97A6-2DB8-95A49692C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FD7E2B-931F-EB10-3A9F-C95A6BA539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D45876-5FDC-037D-9EF3-F11C5CDA1DB2}"/>
              </a:ext>
            </a:extLst>
          </p:cNvPr>
          <p:cNvSpPr>
            <a:spLocks noGrp="1"/>
          </p:cNvSpPr>
          <p:nvPr>
            <p:ph type="sldNum" sz="quarter" idx="10"/>
          </p:nvPr>
        </p:nvSpPr>
        <p:spPr/>
        <p:txBody>
          <a:bodyPr/>
          <a:lstStyle/>
          <a:p>
            <a:fld id="{B8428316-86E4-0248-838B-5275ACAB1797}" type="slidenum">
              <a:t>12</a:t>
            </a:fld>
            <a:endParaRPr lang="en-US"/>
          </a:p>
        </p:txBody>
      </p:sp>
    </p:spTree>
    <p:extLst>
      <p:ext uri="{BB962C8B-B14F-4D97-AF65-F5344CB8AC3E}">
        <p14:creationId xmlns:p14="http://schemas.microsoft.com/office/powerpoint/2010/main" val="4039395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5A15A-FECA-C7BE-A155-D230B3A2D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F2347-AE08-08A8-0EA2-D34655150F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DFBEE-A17D-0627-2EFD-C0B756C304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47282C-3FE2-567E-05EA-ED43836820DF}"/>
              </a:ext>
            </a:extLst>
          </p:cNvPr>
          <p:cNvSpPr>
            <a:spLocks noGrp="1"/>
          </p:cNvSpPr>
          <p:nvPr>
            <p:ph type="sldNum" sz="quarter" idx="10"/>
          </p:nvPr>
        </p:nvSpPr>
        <p:spPr/>
        <p:txBody>
          <a:bodyPr/>
          <a:lstStyle/>
          <a:p>
            <a:fld id="{B8428316-86E4-0248-838B-5275ACAB1797}" type="slidenum">
              <a:t>13</a:t>
            </a:fld>
            <a:endParaRPr lang="en-US"/>
          </a:p>
        </p:txBody>
      </p:sp>
    </p:spTree>
    <p:extLst>
      <p:ext uri="{BB962C8B-B14F-4D97-AF65-F5344CB8AC3E}">
        <p14:creationId xmlns:p14="http://schemas.microsoft.com/office/powerpoint/2010/main" val="4152850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E8D05-9933-8C41-2179-097EED05D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355FD-403A-22C8-BC1E-496A42570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58533-599A-C837-8DDC-353BF2FDFF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237D97-CC87-0AB8-2595-55126481527E}"/>
              </a:ext>
            </a:extLst>
          </p:cNvPr>
          <p:cNvSpPr>
            <a:spLocks noGrp="1"/>
          </p:cNvSpPr>
          <p:nvPr>
            <p:ph type="sldNum" sz="quarter" idx="10"/>
          </p:nvPr>
        </p:nvSpPr>
        <p:spPr/>
        <p:txBody>
          <a:bodyPr/>
          <a:lstStyle/>
          <a:p>
            <a:fld id="{B8428316-86E4-0248-838B-5275ACAB1797}" type="slidenum">
              <a:t>14</a:t>
            </a:fld>
            <a:endParaRPr lang="en-US"/>
          </a:p>
        </p:txBody>
      </p:sp>
    </p:spTree>
    <p:extLst>
      <p:ext uri="{BB962C8B-B14F-4D97-AF65-F5344CB8AC3E}">
        <p14:creationId xmlns:p14="http://schemas.microsoft.com/office/powerpoint/2010/main" val="3776897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BCA92-BE33-EE9E-DD2B-2E5D78496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1E1B1-4A20-0923-D0EA-7E1187A760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8B51D-FAE0-63F2-586A-BF3292801C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1EBE57-32A0-3DC5-16C1-3DD754CC60D7}"/>
              </a:ext>
            </a:extLst>
          </p:cNvPr>
          <p:cNvSpPr>
            <a:spLocks noGrp="1"/>
          </p:cNvSpPr>
          <p:nvPr>
            <p:ph type="sldNum" sz="quarter" idx="10"/>
          </p:nvPr>
        </p:nvSpPr>
        <p:spPr/>
        <p:txBody>
          <a:bodyPr/>
          <a:lstStyle/>
          <a:p>
            <a:fld id="{B8428316-86E4-0248-838B-5275ACAB1797}" type="slidenum">
              <a:t>15</a:t>
            </a:fld>
            <a:endParaRPr lang="en-US"/>
          </a:p>
        </p:txBody>
      </p:sp>
    </p:spTree>
    <p:extLst>
      <p:ext uri="{BB962C8B-B14F-4D97-AF65-F5344CB8AC3E}">
        <p14:creationId xmlns:p14="http://schemas.microsoft.com/office/powerpoint/2010/main" val="1097433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D59C7-0AEA-F972-2E11-5BDCBC213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97629-2CBB-2C89-1F97-F0F49C0FB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C2447E-ECEA-BE27-ECF4-2AA92DAF5D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49058D-B91A-5FD5-1941-9285D65C42B1}"/>
              </a:ext>
            </a:extLst>
          </p:cNvPr>
          <p:cNvSpPr>
            <a:spLocks noGrp="1"/>
          </p:cNvSpPr>
          <p:nvPr>
            <p:ph type="sldNum" sz="quarter" idx="5"/>
          </p:nvPr>
        </p:nvSpPr>
        <p:spPr/>
        <p:txBody>
          <a:bodyPr/>
          <a:lstStyle/>
          <a:p>
            <a:fld id="{0C4ACA87-7AB4-7841-AC72-6CD8B35121C3}" type="slidenum">
              <a:t>16</a:t>
            </a:fld>
            <a:endParaRPr lang="en-US"/>
          </a:p>
        </p:txBody>
      </p:sp>
    </p:spTree>
    <p:extLst>
      <p:ext uri="{BB962C8B-B14F-4D97-AF65-F5344CB8AC3E}">
        <p14:creationId xmlns:p14="http://schemas.microsoft.com/office/powerpoint/2010/main" val="2336784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1040E-40F7-4502-1B02-74EA55412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803B6-75EA-CF92-C51B-E1E8AF1C9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B3BAA3-EB5E-BD6C-187C-4AD6667CC9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4C5BE3-13CD-5412-18CD-FCC35B594C33}"/>
              </a:ext>
            </a:extLst>
          </p:cNvPr>
          <p:cNvSpPr>
            <a:spLocks noGrp="1"/>
          </p:cNvSpPr>
          <p:nvPr>
            <p:ph type="sldNum" sz="quarter" idx="5"/>
          </p:nvPr>
        </p:nvSpPr>
        <p:spPr/>
        <p:txBody>
          <a:bodyPr/>
          <a:lstStyle/>
          <a:p>
            <a:fld id="{0C4ACA87-7AB4-7841-AC72-6CD8B35121C3}" type="slidenum">
              <a:t>17</a:t>
            </a:fld>
            <a:endParaRPr lang="en-US"/>
          </a:p>
        </p:txBody>
      </p:sp>
    </p:spTree>
    <p:extLst>
      <p:ext uri="{BB962C8B-B14F-4D97-AF65-F5344CB8AC3E}">
        <p14:creationId xmlns:p14="http://schemas.microsoft.com/office/powerpoint/2010/main" val="1336803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92E1-C065-FDE6-D660-1AB395E43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7336C-88EA-B67D-5ADF-17CB705593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C1B9A-D66C-152C-4949-64ECCA06FD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87DF96-0176-8B8A-62BA-A84467A9F16A}"/>
              </a:ext>
            </a:extLst>
          </p:cNvPr>
          <p:cNvSpPr>
            <a:spLocks noGrp="1"/>
          </p:cNvSpPr>
          <p:nvPr>
            <p:ph type="sldNum" sz="quarter" idx="5"/>
          </p:nvPr>
        </p:nvSpPr>
        <p:spPr/>
        <p:txBody>
          <a:bodyPr/>
          <a:lstStyle/>
          <a:p>
            <a:fld id="{0C4ACA87-7AB4-7841-AC72-6CD8B35121C3}" type="slidenum">
              <a:t>18</a:t>
            </a:fld>
            <a:endParaRPr lang="en-US"/>
          </a:p>
        </p:txBody>
      </p:sp>
    </p:spTree>
    <p:extLst>
      <p:ext uri="{BB962C8B-B14F-4D97-AF65-F5344CB8AC3E}">
        <p14:creationId xmlns:p14="http://schemas.microsoft.com/office/powerpoint/2010/main" val="2480301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5276C-621B-8A8E-BC6A-4EE49684F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9E82D-77E9-6649-E791-ED035AE20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6468B-06A9-4C1B-EA40-8658D17605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381D04-0C1F-9340-DAF1-135958D449AC}"/>
              </a:ext>
            </a:extLst>
          </p:cNvPr>
          <p:cNvSpPr>
            <a:spLocks noGrp="1"/>
          </p:cNvSpPr>
          <p:nvPr>
            <p:ph type="sldNum" sz="quarter" idx="5"/>
          </p:nvPr>
        </p:nvSpPr>
        <p:spPr/>
        <p:txBody>
          <a:bodyPr/>
          <a:lstStyle/>
          <a:p>
            <a:fld id="{0C4ACA87-7AB4-7841-AC72-6CD8B35121C3}" type="slidenum">
              <a:t>19</a:t>
            </a:fld>
            <a:endParaRPr lang="en-US"/>
          </a:p>
        </p:txBody>
      </p:sp>
    </p:spTree>
    <p:extLst>
      <p:ext uri="{BB962C8B-B14F-4D97-AF65-F5344CB8AC3E}">
        <p14:creationId xmlns:p14="http://schemas.microsoft.com/office/powerpoint/2010/main" val="332527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CCE83-E2BE-013A-3AD8-629B7A30F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F26004-10A8-9C27-F8B0-73408C79C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85318-0DEA-07C4-54B0-8E9CDF5335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CB03BC-1914-7338-3886-2412A666F123}"/>
              </a:ext>
            </a:extLst>
          </p:cNvPr>
          <p:cNvSpPr>
            <a:spLocks noGrp="1"/>
          </p:cNvSpPr>
          <p:nvPr>
            <p:ph type="sldNum" sz="quarter" idx="5"/>
          </p:nvPr>
        </p:nvSpPr>
        <p:spPr/>
        <p:txBody>
          <a:bodyPr/>
          <a:lstStyle/>
          <a:p>
            <a:fld id="{0C4ACA87-7AB4-7841-AC72-6CD8B35121C3}" type="slidenum">
              <a:t>20</a:t>
            </a:fld>
            <a:endParaRPr lang="en-US"/>
          </a:p>
        </p:txBody>
      </p:sp>
    </p:spTree>
    <p:extLst>
      <p:ext uri="{BB962C8B-B14F-4D97-AF65-F5344CB8AC3E}">
        <p14:creationId xmlns:p14="http://schemas.microsoft.com/office/powerpoint/2010/main" val="1216370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A45E-8A6E-58C9-FEF8-32AB4EA463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30D1D-663D-4E0A-E07A-901E6A3FA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9F073-80C7-F30B-4D5F-8758A8E6D1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4AF16-CD1C-A5A6-4F15-BC3612FFC3B6}"/>
              </a:ext>
            </a:extLst>
          </p:cNvPr>
          <p:cNvSpPr>
            <a:spLocks noGrp="1"/>
          </p:cNvSpPr>
          <p:nvPr>
            <p:ph type="sldNum" sz="quarter" idx="10"/>
          </p:nvPr>
        </p:nvSpPr>
        <p:spPr/>
        <p:txBody>
          <a:bodyPr/>
          <a:lstStyle/>
          <a:p>
            <a:fld id="{B8428316-86E4-0248-838B-5275ACAB1797}" type="slidenum">
              <a:t>21</a:t>
            </a:fld>
            <a:endParaRPr lang="en-US"/>
          </a:p>
        </p:txBody>
      </p:sp>
    </p:spTree>
    <p:extLst>
      <p:ext uri="{BB962C8B-B14F-4D97-AF65-F5344CB8AC3E}">
        <p14:creationId xmlns:p14="http://schemas.microsoft.com/office/powerpoint/2010/main" val="1418196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14D4-8E33-A23F-C84D-28876F7DC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17510-C04D-D26A-6DF3-B59072E00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A1886-27A4-EE7B-683C-D8628416F3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1FE681-3059-816C-E1FF-73C423120968}"/>
              </a:ext>
            </a:extLst>
          </p:cNvPr>
          <p:cNvSpPr>
            <a:spLocks noGrp="1"/>
          </p:cNvSpPr>
          <p:nvPr>
            <p:ph type="sldNum" sz="quarter" idx="5"/>
          </p:nvPr>
        </p:nvSpPr>
        <p:spPr/>
        <p:txBody>
          <a:bodyPr/>
          <a:lstStyle/>
          <a:p>
            <a:fld id="{0C4ACA87-7AB4-7841-AC72-6CD8B35121C3}" type="slidenum">
              <a:t>22</a:t>
            </a:fld>
            <a:endParaRPr lang="en-US"/>
          </a:p>
        </p:txBody>
      </p:sp>
    </p:spTree>
    <p:extLst>
      <p:ext uri="{BB962C8B-B14F-4D97-AF65-F5344CB8AC3E}">
        <p14:creationId xmlns:p14="http://schemas.microsoft.com/office/powerpoint/2010/main" val="595434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F5655-52F5-1177-CEFA-F4E2C35B4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5813C-499A-A324-D045-3BECC788B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EA84C-D1DA-46FF-40A7-C18E7059AC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C5B287-C965-FCB2-5A6C-734E42BE5031}"/>
              </a:ext>
            </a:extLst>
          </p:cNvPr>
          <p:cNvSpPr>
            <a:spLocks noGrp="1"/>
          </p:cNvSpPr>
          <p:nvPr>
            <p:ph type="sldNum" sz="quarter" idx="5"/>
          </p:nvPr>
        </p:nvSpPr>
        <p:spPr/>
        <p:txBody>
          <a:bodyPr/>
          <a:lstStyle/>
          <a:p>
            <a:fld id="{0C4ACA87-7AB4-7841-AC72-6CD8B35121C3}" type="slidenum">
              <a:t>23</a:t>
            </a:fld>
            <a:endParaRPr lang="en-US"/>
          </a:p>
        </p:txBody>
      </p:sp>
    </p:spTree>
    <p:extLst>
      <p:ext uri="{BB962C8B-B14F-4D97-AF65-F5344CB8AC3E}">
        <p14:creationId xmlns:p14="http://schemas.microsoft.com/office/powerpoint/2010/main" val="1443688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11D4D-0DA0-3246-D2A3-66708DAAD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E1236-9028-1A5A-0BDB-2E6D7D00C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7E7EF8-D4EC-13AD-D2BD-58E14F9D8E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F0209A-5281-7FFD-5F95-07B87CBFF5A7}"/>
              </a:ext>
            </a:extLst>
          </p:cNvPr>
          <p:cNvSpPr>
            <a:spLocks noGrp="1"/>
          </p:cNvSpPr>
          <p:nvPr>
            <p:ph type="sldNum" sz="quarter" idx="5"/>
          </p:nvPr>
        </p:nvSpPr>
        <p:spPr/>
        <p:txBody>
          <a:bodyPr/>
          <a:lstStyle/>
          <a:p>
            <a:fld id="{0C4ACA87-7AB4-7841-AC72-6CD8B35121C3}" type="slidenum">
              <a:t>24</a:t>
            </a:fld>
            <a:endParaRPr lang="en-US"/>
          </a:p>
        </p:txBody>
      </p:sp>
    </p:spTree>
    <p:extLst>
      <p:ext uri="{BB962C8B-B14F-4D97-AF65-F5344CB8AC3E}">
        <p14:creationId xmlns:p14="http://schemas.microsoft.com/office/powerpoint/2010/main" val="1467693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F13D1-44E7-AE1D-5C41-EF022262A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05988-5F1F-408A-6700-2C2F6A5F7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6E30E-A2C4-5808-7E7B-E21ADD93BA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EF0A48-63F6-1508-23A9-EE7A9DF49D5E}"/>
              </a:ext>
            </a:extLst>
          </p:cNvPr>
          <p:cNvSpPr>
            <a:spLocks noGrp="1"/>
          </p:cNvSpPr>
          <p:nvPr>
            <p:ph type="sldNum" sz="quarter" idx="5"/>
          </p:nvPr>
        </p:nvSpPr>
        <p:spPr/>
        <p:txBody>
          <a:bodyPr/>
          <a:lstStyle/>
          <a:p>
            <a:fld id="{0C4ACA87-7AB4-7841-AC72-6CD8B35121C3}" type="slidenum">
              <a:t>25</a:t>
            </a:fld>
            <a:endParaRPr lang="en-US"/>
          </a:p>
        </p:txBody>
      </p:sp>
    </p:spTree>
    <p:extLst>
      <p:ext uri="{BB962C8B-B14F-4D97-AF65-F5344CB8AC3E}">
        <p14:creationId xmlns:p14="http://schemas.microsoft.com/office/powerpoint/2010/main" val="3438604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416F1-CCB1-3A06-5F44-89860DB8F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83E67-FE55-CBAB-B15E-49A711DC15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3DEB7-9F1A-0999-2347-5AF948D5C4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6AFB75-52C8-2FC5-68B0-6C5362A30775}"/>
              </a:ext>
            </a:extLst>
          </p:cNvPr>
          <p:cNvSpPr>
            <a:spLocks noGrp="1"/>
          </p:cNvSpPr>
          <p:nvPr>
            <p:ph type="sldNum" sz="quarter" idx="10"/>
          </p:nvPr>
        </p:nvSpPr>
        <p:spPr/>
        <p:txBody>
          <a:bodyPr/>
          <a:lstStyle/>
          <a:p>
            <a:fld id="{B8428316-86E4-0248-838B-5275ACAB1797}" type="slidenum">
              <a:t>26</a:t>
            </a:fld>
            <a:endParaRPr lang="en-US"/>
          </a:p>
        </p:txBody>
      </p:sp>
    </p:spTree>
    <p:extLst>
      <p:ext uri="{BB962C8B-B14F-4D97-AF65-F5344CB8AC3E}">
        <p14:creationId xmlns:p14="http://schemas.microsoft.com/office/powerpoint/2010/main" val="998135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3B624-80AE-8CCA-3314-161319F53F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0EDA1-6318-709A-7E0B-2C3E951FB6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076C21-25D0-6FA2-D540-643C4F6A6D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514A7F-4076-65BF-BBBB-0D54B0BDAF5A}"/>
              </a:ext>
            </a:extLst>
          </p:cNvPr>
          <p:cNvSpPr>
            <a:spLocks noGrp="1"/>
          </p:cNvSpPr>
          <p:nvPr>
            <p:ph type="sldNum" sz="quarter" idx="10"/>
          </p:nvPr>
        </p:nvSpPr>
        <p:spPr/>
        <p:txBody>
          <a:bodyPr/>
          <a:lstStyle/>
          <a:p>
            <a:fld id="{B8428316-86E4-0248-838B-5275ACAB1797}" type="slidenum">
              <a:t>27</a:t>
            </a:fld>
            <a:endParaRPr lang="en-US"/>
          </a:p>
        </p:txBody>
      </p:sp>
    </p:spTree>
    <p:extLst>
      <p:ext uri="{BB962C8B-B14F-4D97-AF65-F5344CB8AC3E}">
        <p14:creationId xmlns:p14="http://schemas.microsoft.com/office/powerpoint/2010/main" val="2777105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7124B-0257-1618-6195-B7C32A40B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F3B31-5D63-6D86-2801-777BB22A31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BFA1D-10FE-34FE-7F3A-2F64470497B4}"/>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CB8C02DA-ACED-8884-D4FE-3BE6E77D8A11}"/>
              </a:ext>
            </a:extLst>
          </p:cNvPr>
          <p:cNvSpPr>
            <a:spLocks noGrp="1"/>
          </p:cNvSpPr>
          <p:nvPr>
            <p:ph type="sldNum" sz="quarter" idx="10"/>
          </p:nvPr>
        </p:nvSpPr>
        <p:spPr/>
        <p:txBody>
          <a:bodyPr/>
          <a:lstStyle/>
          <a:p>
            <a:fld id="{08224639-3F12-B443-A1A5-B198490FF203}" type="slidenum">
              <a:t>28</a:t>
            </a:fld>
            <a:endParaRPr lang="en-US"/>
          </a:p>
        </p:txBody>
      </p:sp>
    </p:spTree>
    <p:extLst>
      <p:ext uri="{BB962C8B-B14F-4D97-AF65-F5344CB8AC3E}">
        <p14:creationId xmlns:p14="http://schemas.microsoft.com/office/powerpoint/2010/main" val="1304657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69298-A412-888A-B13D-300D3F0AC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E57DF-90CB-CBB2-A38D-CDBBBD520B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46F44-64BD-24D7-DF9F-209085BDB5A4}"/>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1D7E5036-3F96-C16E-6C5C-E52A2EF68A88}"/>
              </a:ext>
            </a:extLst>
          </p:cNvPr>
          <p:cNvSpPr>
            <a:spLocks noGrp="1"/>
          </p:cNvSpPr>
          <p:nvPr>
            <p:ph type="sldNum" sz="quarter" idx="10"/>
          </p:nvPr>
        </p:nvSpPr>
        <p:spPr/>
        <p:txBody>
          <a:bodyPr/>
          <a:lstStyle/>
          <a:p>
            <a:fld id="{08224639-3F12-B443-A1A5-B198490FF203}" type="slidenum">
              <a:t>29</a:t>
            </a:fld>
            <a:endParaRPr lang="en-US"/>
          </a:p>
        </p:txBody>
      </p:sp>
    </p:spTree>
    <p:extLst>
      <p:ext uri="{BB962C8B-B14F-4D97-AF65-F5344CB8AC3E}">
        <p14:creationId xmlns:p14="http://schemas.microsoft.com/office/powerpoint/2010/main" val="3068886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70725-0DF1-C192-0BA2-50F426011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D5FE1-41E8-93F6-6377-3F3D5EEBE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FACD0-1E21-0C24-4233-86C5B1C9C706}"/>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5F23E754-2FC1-72F5-E727-C3515B2A91FA}"/>
              </a:ext>
            </a:extLst>
          </p:cNvPr>
          <p:cNvSpPr>
            <a:spLocks noGrp="1"/>
          </p:cNvSpPr>
          <p:nvPr>
            <p:ph type="sldNum" sz="quarter" idx="10"/>
          </p:nvPr>
        </p:nvSpPr>
        <p:spPr/>
        <p:txBody>
          <a:bodyPr/>
          <a:lstStyle/>
          <a:p>
            <a:fld id="{08224639-3F12-B443-A1A5-B198490FF203}" type="slidenum">
              <a:t>30</a:t>
            </a:fld>
            <a:endParaRPr lang="en-US"/>
          </a:p>
        </p:txBody>
      </p:sp>
    </p:spTree>
    <p:extLst>
      <p:ext uri="{BB962C8B-B14F-4D97-AF65-F5344CB8AC3E}">
        <p14:creationId xmlns:p14="http://schemas.microsoft.com/office/powerpoint/2010/main" val="3052970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FB2EB-2CE4-F415-2029-205DA8377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4551D-2C2D-0E8F-E5F9-D347C6F71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39167-8BFE-18D3-4091-BB04BD9A7F0F}"/>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5046A504-0ED9-35D2-842D-1544B1185E76}"/>
              </a:ext>
            </a:extLst>
          </p:cNvPr>
          <p:cNvSpPr>
            <a:spLocks noGrp="1"/>
          </p:cNvSpPr>
          <p:nvPr>
            <p:ph type="sldNum" sz="quarter" idx="10"/>
          </p:nvPr>
        </p:nvSpPr>
        <p:spPr/>
        <p:txBody>
          <a:bodyPr/>
          <a:lstStyle/>
          <a:p>
            <a:fld id="{08224639-3F12-B443-A1A5-B198490FF203}" type="slidenum">
              <a:t>31</a:t>
            </a:fld>
            <a:endParaRPr lang="en-US"/>
          </a:p>
        </p:txBody>
      </p:sp>
    </p:spTree>
    <p:extLst>
      <p:ext uri="{BB962C8B-B14F-4D97-AF65-F5344CB8AC3E}">
        <p14:creationId xmlns:p14="http://schemas.microsoft.com/office/powerpoint/2010/main" val="22235641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3619A-1406-50FC-A859-FA24EC370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38B3BD-42EC-FE18-B504-4A58E2963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4C41AA-E74D-FDD2-8434-E37A0D31CA1F}"/>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8F7F244F-0638-1409-4EB5-969C01F9D8E0}"/>
              </a:ext>
            </a:extLst>
          </p:cNvPr>
          <p:cNvSpPr>
            <a:spLocks noGrp="1"/>
          </p:cNvSpPr>
          <p:nvPr>
            <p:ph type="sldNum" sz="quarter" idx="10"/>
          </p:nvPr>
        </p:nvSpPr>
        <p:spPr/>
        <p:txBody>
          <a:bodyPr/>
          <a:lstStyle/>
          <a:p>
            <a:fld id="{08224639-3F12-B443-A1A5-B198490FF203}" type="slidenum">
              <a:t>32</a:t>
            </a:fld>
            <a:endParaRPr lang="en-US"/>
          </a:p>
        </p:txBody>
      </p:sp>
    </p:spTree>
    <p:extLst>
      <p:ext uri="{BB962C8B-B14F-4D97-AF65-F5344CB8AC3E}">
        <p14:creationId xmlns:p14="http://schemas.microsoft.com/office/powerpoint/2010/main" val="28929031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B2F92-E02A-A57A-2E2B-D1BDD70BF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4D5A9-814A-C7D4-F0ED-43A3F1E65B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4C8788-286C-4528-A484-99263DEFCE74}"/>
              </a:ext>
            </a:extLst>
          </p:cNvPr>
          <p:cNvSpPr>
            <a:spLocks noGrp="1"/>
          </p:cNvSpPr>
          <p:nvPr>
            <p:ph type="body" idx="1"/>
          </p:nvPr>
        </p:nvSpPr>
        <p:spPr/>
        <p:txBody>
          <a:bodyPr/>
          <a:lstStyle/>
          <a:p>
            <a:r>
              <a:rPr lang="en-US"/>
              <a:t>Note</a:t>
            </a:r>
            <a:r>
              <a:rPr lang="en-US" baseline="0"/>
              <a:t> that it’s not that the network lacks the capacity to learn both tasks.</a:t>
            </a:r>
          </a:p>
          <a:p>
            <a:r>
              <a:rPr lang="en-US" baseline="0"/>
              <a:t>It’s easy to find a network paramaterisation that meets the objectives of both tasks A and B. </a:t>
            </a:r>
          </a:p>
          <a:p>
            <a:r>
              <a:rPr lang="en-US" baseline="0"/>
              <a:t> It can be found by training the network on an interleaved fashion, in which tasks A and B are mixed together.</a:t>
            </a:r>
          </a:p>
          <a:p>
            <a:r>
              <a:rPr lang="en-US" baseline="0"/>
              <a:t>However, life isn’t like that for humans. We usually perform tasks in an autocorrelated fashion. For example, I might play the violin in the morning and the piano in the afternoon, but rarely switch rapidly between them during a concert.</a:t>
            </a:r>
            <a:endParaRPr lang="en-US"/>
          </a:p>
        </p:txBody>
      </p:sp>
      <p:sp>
        <p:nvSpPr>
          <p:cNvPr id="4" name="Slide Number Placeholder 3">
            <a:extLst>
              <a:ext uri="{FF2B5EF4-FFF2-40B4-BE49-F238E27FC236}">
                <a16:creationId xmlns:a16="http://schemas.microsoft.com/office/drawing/2014/main" id="{217CB9E8-F8E7-3CA6-2837-7259F47F3B75}"/>
              </a:ext>
            </a:extLst>
          </p:cNvPr>
          <p:cNvSpPr>
            <a:spLocks noGrp="1"/>
          </p:cNvSpPr>
          <p:nvPr>
            <p:ph type="sldNum" sz="quarter" idx="10"/>
          </p:nvPr>
        </p:nvSpPr>
        <p:spPr/>
        <p:txBody>
          <a:bodyPr/>
          <a:lstStyle/>
          <a:p>
            <a:fld id="{08224639-3F12-B443-A1A5-B198490FF203}" type="slidenum">
              <a:t>33</a:t>
            </a:fld>
            <a:endParaRPr lang="en-US"/>
          </a:p>
        </p:txBody>
      </p:sp>
    </p:spTree>
    <p:extLst>
      <p:ext uri="{BB962C8B-B14F-4D97-AF65-F5344CB8AC3E}">
        <p14:creationId xmlns:p14="http://schemas.microsoft.com/office/powerpoint/2010/main" val="2563149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6DEB0-739C-DD1C-5FC7-93070AD92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B5B05-2C5F-44EF-30AA-07532D880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D7E68-4C77-A8B0-F7FA-266C3FB4DE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EAC7D6-4597-3334-1586-CFCC5E7B7B3D}"/>
              </a:ext>
            </a:extLst>
          </p:cNvPr>
          <p:cNvSpPr>
            <a:spLocks noGrp="1"/>
          </p:cNvSpPr>
          <p:nvPr>
            <p:ph type="sldNum" sz="quarter" idx="10"/>
          </p:nvPr>
        </p:nvSpPr>
        <p:spPr/>
        <p:txBody>
          <a:bodyPr/>
          <a:lstStyle/>
          <a:p>
            <a:fld id="{B8428316-86E4-0248-838B-5275ACAB1797}" type="slidenum">
              <a:t>34</a:t>
            </a:fld>
            <a:endParaRPr lang="en-US"/>
          </a:p>
        </p:txBody>
      </p:sp>
    </p:spTree>
    <p:extLst>
      <p:ext uri="{BB962C8B-B14F-4D97-AF65-F5344CB8AC3E}">
        <p14:creationId xmlns:p14="http://schemas.microsoft.com/office/powerpoint/2010/main" val="27576734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7195-D840-E1E8-936C-03EE26795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8487D-0838-AA10-B5FC-B256C3B32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4D2CD-5430-DA1E-A0D8-0EB3D82CD4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1618B4-1328-3B49-4C32-8F19F8A5E9ED}"/>
              </a:ext>
            </a:extLst>
          </p:cNvPr>
          <p:cNvSpPr>
            <a:spLocks noGrp="1"/>
          </p:cNvSpPr>
          <p:nvPr>
            <p:ph type="sldNum" sz="quarter" idx="10"/>
          </p:nvPr>
        </p:nvSpPr>
        <p:spPr/>
        <p:txBody>
          <a:bodyPr/>
          <a:lstStyle/>
          <a:p>
            <a:fld id="{B8428316-86E4-0248-838B-5275ACAB1797}" type="slidenum">
              <a:t>35</a:t>
            </a:fld>
            <a:endParaRPr lang="en-US"/>
          </a:p>
        </p:txBody>
      </p:sp>
    </p:spTree>
    <p:extLst>
      <p:ext uri="{BB962C8B-B14F-4D97-AF65-F5344CB8AC3E}">
        <p14:creationId xmlns:p14="http://schemas.microsoft.com/office/powerpoint/2010/main" val="399319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E600B-D35C-F166-8951-891D39A42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4C48A-29B0-B1F3-DF9B-9EB3A3F00B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AA745-9057-B5D5-7BD3-51DCA1FAB0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1EE186-3444-2144-457D-86D5E774E7CE}"/>
              </a:ext>
            </a:extLst>
          </p:cNvPr>
          <p:cNvSpPr>
            <a:spLocks noGrp="1"/>
          </p:cNvSpPr>
          <p:nvPr>
            <p:ph type="sldNum" sz="quarter" idx="5"/>
          </p:nvPr>
        </p:nvSpPr>
        <p:spPr/>
        <p:txBody>
          <a:bodyPr/>
          <a:lstStyle/>
          <a:p>
            <a:fld id="{0C4ACA87-7AB4-7841-AC72-6CD8B35121C3}" type="slidenum">
              <a:t>36</a:t>
            </a:fld>
            <a:endParaRPr lang="en-US"/>
          </a:p>
        </p:txBody>
      </p:sp>
    </p:spTree>
    <p:extLst>
      <p:ext uri="{BB962C8B-B14F-4D97-AF65-F5344CB8AC3E}">
        <p14:creationId xmlns:p14="http://schemas.microsoft.com/office/powerpoint/2010/main" val="4150278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BE9B-464F-4B4D-2E96-DE7FC9DDAED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BBEB0EF-0F2D-E256-8D03-CAB51A61D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93B84A-647E-257C-762C-86FD2C499AFB}"/>
              </a:ext>
            </a:extLst>
          </p:cNvPr>
          <p:cNvSpPr>
            <a:spLocks noGrp="1"/>
          </p:cNvSpPr>
          <p:nvPr>
            <p:ph type="dt" sz="half" idx="10"/>
          </p:nvPr>
        </p:nvSpPr>
        <p:spPr/>
        <p:txBody>
          <a:bodyPr/>
          <a:lstStyle/>
          <a:p>
            <a:fld id="{4C76A755-689E-B047-8705-1E699CA48749}" type="datetimeFigureOut">
              <a:t>10/6/26</a:t>
            </a:fld>
            <a:endParaRPr lang="en-US"/>
          </a:p>
        </p:txBody>
      </p:sp>
      <p:sp>
        <p:nvSpPr>
          <p:cNvPr id="5" name="Footer Placeholder 4">
            <a:extLst>
              <a:ext uri="{FF2B5EF4-FFF2-40B4-BE49-F238E27FC236}">
                <a16:creationId xmlns:a16="http://schemas.microsoft.com/office/drawing/2014/main" id="{A0465447-7505-064B-A5B5-A5AB13D244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D79C8-7356-4542-8E04-95E99947AFAD}"/>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4182416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1FB1-20E7-DBF6-D543-4678B701B99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4C228C6-C9DA-DAAD-7964-51AA792AF6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CE028F-FAE6-4577-DD7A-358DF23CFEEA}"/>
              </a:ext>
            </a:extLst>
          </p:cNvPr>
          <p:cNvSpPr>
            <a:spLocks noGrp="1"/>
          </p:cNvSpPr>
          <p:nvPr>
            <p:ph type="dt" sz="half" idx="10"/>
          </p:nvPr>
        </p:nvSpPr>
        <p:spPr/>
        <p:txBody>
          <a:bodyPr/>
          <a:lstStyle/>
          <a:p>
            <a:fld id="{4C76A755-689E-B047-8705-1E699CA48749}" type="datetimeFigureOut">
              <a:t>10/6/26</a:t>
            </a:fld>
            <a:endParaRPr lang="en-US"/>
          </a:p>
        </p:txBody>
      </p:sp>
      <p:sp>
        <p:nvSpPr>
          <p:cNvPr id="5" name="Footer Placeholder 4">
            <a:extLst>
              <a:ext uri="{FF2B5EF4-FFF2-40B4-BE49-F238E27FC236}">
                <a16:creationId xmlns:a16="http://schemas.microsoft.com/office/drawing/2014/main" id="{A3D997C2-B8E6-8F5D-ED6A-BDF56A749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972B0F-A12B-56E5-D7DD-3D0336AD6038}"/>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179223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B20B-5CC4-DEE4-E9A9-ADC62840E98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014C97E-067C-5A29-B20D-26DDBFCDFE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F9DB1F0-D073-066E-D3DD-282E8A1F97B9}"/>
              </a:ext>
            </a:extLst>
          </p:cNvPr>
          <p:cNvSpPr>
            <a:spLocks noGrp="1"/>
          </p:cNvSpPr>
          <p:nvPr>
            <p:ph type="dt" sz="half" idx="10"/>
          </p:nvPr>
        </p:nvSpPr>
        <p:spPr/>
        <p:txBody>
          <a:bodyPr/>
          <a:lstStyle/>
          <a:p>
            <a:fld id="{4C76A755-689E-B047-8705-1E699CA48749}" type="datetimeFigureOut">
              <a:t>10/6/26</a:t>
            </a:fld>
            <a:endParaRPr lang="en-US"/>
          </a:p>
        </p:txBody>
      </p:sp>
      <p:sp>
        <p:nvSpPr>
          <p:cNvPr id="5" name="Footer Placeholder 4">
            <a:extLst>
              <a:ext uri="{FF2B5EF4-FFF2-40B4-BE49-F238E27FC236}">
                <a16:creationId xmlns:a16="http://schemas.microsoft.com/office/drawing/2014/main" id="{8F0D7B04-8EF4-9BF2-5DCC-AE0FC53A3E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742D18-D319-A9A0-AB5C-1DCE6620A6F2}"/>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14859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4F7E-5B04-3547-D9CA-16A30BAECAD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189C10-4543-B2F4-891D-DD8B7EB1850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38FF9BF-D0A9-D867-F82A-8AD97104600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4911742-10EC-0ED3-5610-278A71590C3B}"/>
              </a:ext>
            </a:extLst>
          </p:cNvPr>
          <p:cNvSpPr>
            <a:spLocks noGrp="1"/>
          </p:cNvSpPr>
          <p:nvPr>
            <p:ph type="dt" sz="half" idx="10"/>
          </p:nvPr>
        </p:nvSpPr>
        <p:spPr/>
        <p:txBody>
          <a:bodyPr/>
          <a:lstStyle/>
          <a:p>
            <a:fld id="{4C76A755-689E-B047-8705-1E699CA48749}" type="datetimeFigureOut">
              <a:t>10/6/26</a:t>
            </a:fld>
            <a:endParaRPr lang="en-US"/>
          </a:p>
        </p:txBody>
      </p:sp>
      <p:sp>
        <p:nvSpPr>
          <p:cNvPr id="6" name="Footer Placeholder 5">
            <a:extLst>
              <a:ext uri="{FF2B5EF4-FFF2-40B4-BE49-F238E27FC236}">
                <a16:creationId xmlns:a16="http://schemas.microsoft.com/office/drawing/2014/main" id="{014F6553-ADEF-042D-E87B-353DD64B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C1B31C-8F65-0ECD-A240-743E2BCB3D5A}"/>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17235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A8C4-1034-410C-DD78-B71B75EE1A6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853C89-DED4-EC87-5F46-BE45FD056A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9FD365-D251-F824-F05F-78747F44553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19964DD-E662-070F-1F7D-5239A8DDF1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D684F6E-C3D7-900C-30B9-2846E8CEDD0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9529971-1FDB-0677-3D2F-4DE6810F4787}"/>
              </a:ext>
            </a:extLst>
          </p:cNvPr>
          <p:cNvSpPr>
            <a:spLocks noGrp="1"/>
          </p:cNvSpPr>
          <p:nvPr>
            <p:ph type="dt" sz="half" idx="10"/>
          </p:nvPr>
        </p:nvSpPr>
        <p:spPr/>
        <p:txBody>
          <a:bodyPr/>
          <a:lstStyle/>
          <a:p>
            <a:fld id="{4C76A755-689E-B047-8705-1E699CA48749}" type="datetimeFigureOut">
              <a:t>10/6/26</a:t>
            </a:fld>
            <a:endParaRPr lang="en-US"/>
          </a:p>
        </p:txBody>
      </p:sp>
      <p:sp>
        <p:nvSpPr>
          <p:cNvPr id="8" name="Footer Placeholder 7">
            <a:extLst>
              <a:ext uri="{FF2B5EF4-FFF2-40B4-BE49-F238E27FC236}">
                <a16:creationId xmlns:a16="http://schemas.microsoft.com/office/drawing/2014/main" id="{BAA9AF38-C751-B6D2-2A56-8BB4FA5F2B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698257-611B-4921-77E6-9163C97C1F4B}"/>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3774005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DCFD2-C974-4D30-8E70-42D22A95CE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FB982B0-68EE-5ECD-D013-81EA94DB3A92}"/>
              </a:ext>
            </a:extLst>
          </p:cNvPr>
          <p:cNvSpPr>
            <a:spLocks noGrp="1"/>
          </p:cNvSpPr>
          <p:nvPr>
            <p:ph type="dt" sz="half" idx="10"/>
          </p:nvPr>
        </p:nvSpPr>
        <p:spPr/>
        <p:txBody>
          <a:bodyPr/>
          <a:lstStyle/>
          <a:p>
            <a:fld id="{4C76A755-689E-B047-8705-1E699CA48749}" type="datetimeFigureOut">
              <a:t>10/6/26</a:t>
            </a:fld>
            <a:endParaRPr lang="en-US"/>
          </a:p>
        </p:txBody>
      </p:sp>
      <p:sp>
        <p:nvSpPr>
          <p:cNvPr id="4" name="Footer Placeholder 3">
            <a:extLst>
              <a:ext uri="{FF2B5EF4-FFF2-40B4-BE49-F238E27FC236}">
                <a16:creationId xmlns:a16="http://schemas.microsoft.com/office/drawing/2014/main" id="{43A1C593-2D11-28E6-970C-0FC8CCAD4D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022762-58F5-9069-55DB-CF79CE7CD2CC}"/>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1011034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436B61-70E5-A3B9-67E7-35DE17CB1A3F}"/>
              </a:ext>
            </a:extLst>
          </p:cNvPr>
          <p:cNvSpPr>
            <a:spLocks noGrp="1"/>
          </p:cNvSpPr>
          <p:nvPr>
            <p:ph type="dt" sz="half" idx="10"/>
          </p:nvPr>
        </p:nvSpPr>
        <p:spPr/>
        <p:txBody>
          <a:bodyPr/>
          <a:lstStyle/>
          <a:p>
            <a:fld id="{4C76A755-689E-B047-8705-1E699CA48749}" type="datetimeFigureOut">
              <a:t>10/6/26</a:t>
            </a:fld>
            <a:endParaRPr lang="en-US"/>
          </a:p>
        </p:txBody>
      </p:sp>
      <p:sp>
        <p:nvSpPr>
          <p:cNvPr id="3" name="Footer Placeholder 2">
            <a:extLst>
              <a:ext uri="{FF2B5EF4-FFF2-40B4-BE49-F238E27FC236}">
                <a16:creationId xmlns:a16="http://schemas.microsoft.com/office/drawing/2014/main" id="{C2313745-2B16-9495-A7C7-CB00020EA9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544E13-B5EA-1DEC-687F-FC4BA577EC95}"/>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16117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5A85-B606-8543-A5BE-CD78D6401E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DDB5072-5C81-B999-B4EF-C2C1522841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768D29A-3586-BBC9-DF1A-D3DC710C22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88124E-CEB1-8B6F-9E59-EFB03DFF7D17}"/>
              </a:ext>
            </a:extLst>
          </p:cNvPr>
          <p:cNvSpPr>
            <a:spLocks noGrp="1"/>
          </p:cNvSpPr>
          <p:nvPr>
            <p:ph type="dt" sz="half" idx="10"/>
          </p:nvPr>
        </p:nvSpPr>
        <p:spPr/>
        <p:txBody>
          <a:bodyPr/>
          <a:lstStyle/>
          <a:p>
            <a:fld id="{4C76A755-689E-B047-8705-1E699CA48749}" type="datetimeFigureOut">
              <a:t>10/6/26</a:t>
            </a:fld>
            <a:endParaRPr lang="en-US"/>
          </a:p>
        </p:txBody>
      </p:sp>
      <p:sp>
        <p:nvSpPr>
          <p:cNvPr id="6" name="Footer Placeholder 5">
            <a:extLst>
              <a:ext uri="{FF2B5EF4-FFF2-40B4-BE49-F238E27FC236}">
                <a16:creationId xmlns:a16="http://schemas.microsoft.com/office/drawing/2014/main" id="{C20871FF-8F54-5089-B3DC-CA7B3B154F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D605B2-6868-B01C-EE54-462EDC1774F5}"/>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400495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C765-F093-CBD1-2120-037506E216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F9B6FEB-52C5-A9C6-C6E0-A6BA9B38D2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5C2EE7-1B1E-ECBF-B323-34B7D4AE7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3AA5BDA-F027-D49E-4E7F-0E721656AD4C}"/>
              </a:ext>
            </a:extLst>
          </p:cNvPr>
          <p:cNvSpPr>
            <a:spLocks noGrp="1"/>
          </p:cNvSpPr>
          <p:nvPr>
            <p:ph type="dt" sz="half" idx="10"/>
          </p:nvPr>
        </p:nvSpPr>
        <p:spPr/>
        <p:txBody>
          <a:bodyPr/>
          <a:lstStyle/>
          <a:p>
            <a:fld id="{4C76A755-689E-B047-8705-1E699CA48749}" type="datetimeFigureOut">
              <a:t>10/6/26</a:t>
            </a:fld>
            <a:endParaRPr lang="en-US"/>
          </a:p>
        </p:txBody>
      </p:sp>
      <p:sp>
        <p:nvSpPr>
          <p:cNvPr id="6" name="Footer Placeholder 5">
            <a:extLst>
              <a:ext uri="{FF2B5EF4-FFF2-40B4-BE49-F238E27FC236}">
                <a16:creationId xmlns:a16="http://schemas.microsoft.com/office/drawing/2014/main" id="{D276BB18-2E36-60D9-B44D-8B28312D0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7348E-DFC4-AB63-4142-398BC5E86AAF}"/>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081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DDF3-7236-D03C-4649-14012CC88CF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A92C3EE-F6C7-F14E-7203-C15ABD3EA5A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079577-A86A-B6D3-BE81-5A5B7DA57D8D}"/>
              </a:ext>
            </a:extLst>
          </p:cNvPr>
          <p:cNvSpPr>
            <a:spLocks noGrp="1"/>
          </p:cNvSpPr>
          <p:nvPr>
            <p:ph type="dt" sz="half" idx="10"/>
          </p:nvPr>
        </p:nvSpPr>
        <p:spPr/>
        <p:txBody>
          <a:bodyPr/>
          <a:lstStyle/>
          <a:p>
            <a:fld id="{4C76A755-689E-B047-8705-1E699CA48749}" type="datetimeFigureOut">
              <a:t>10/6/26</a:t>
            </a:fld>
            <a:endParaRPr lang="en-US"/>
          </a:p>
        </p:txBody>
      </p:sp>
      <p:sp>
        <p:nvSpPr>
          <p:cNvPr id="5" name="Footer Placeholder 4">
            <a:extLst>
              <a:ext uri="{FF2B5EF4-FFF2-40B4-BE49-F238E27FC236}">
                <a16:creationId xmlns:a16="http://schemas.microsoft.com/office/drawing/2014/main" id="{B4CE5E03-19CB-9681-ABB3-733E960DE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09443B-396D-A07D-674E-1665258EFE42}"/>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121193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FE5F04-07A6-FBE8-8FE1-9636FF44E9E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7C1CA9-F76D-C5A1-82C9-931EFC963D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AAAC54-B8E7-1830-0A05-E0A40BC36DB4}"/>
              </a:ext>
            </a:extLst>
          </p:cNvPr>
          <p:cNvSpPr>
            <a:spLocks noGrp="1"/>
          </p:cNvSpPr>
          <p:nvPr>
            <p:ph type="dt" sz="half" idx="10"/>
          </p:nvPr>
        </p:nvSpPr>
        <p:spPr/>
        <p:txBody>
          <a:bodyPr/>
          <a:lstStyle/>
          <a:p>
            <a:fld id="{4C76A755-689E-B047-8705-1E699CA48749}" type="datetimeFigureOut">
              <a:t>10/6/26</a:t>
            </a:fld>
            <a:endParaRPr lang="en-US"/>
          </a:p>
        </p:txBody>
      </p:sp>
      <p:sp>
        <p:nvSpPr>
          <p:cNvPr id="5" name="Footer Placeholder 4">
            <a:extLst>
              <a:ext uri="{FF2B5EF4-FFF2-40B4-BE49-F238E27FC236}">
                <a16:creationId xmlns:a16="http://schemas.microsoft.com/office/drawing/2014/main" id="{8336406C-E85E-E542-92F7-CE2E00DD6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2CCDD-D72F-4C81-F120-10F017AB95C4}"/>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3491164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51E103-44A4-1901-3143-2DFE563051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CCAA2FF-8EA7-D1B7-7E57-85FDB60931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A8A396-6FFE-F70A-0FE4-C35D53D7C9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76A755-689E-B047-8705-1E699CA48749}" type="datetimeFigureOut">
              <a:t>10/6/26</a:t>
            </a:fld>
            <a:endParaRPr lang="en-US"/>
          </a:p>
        </p:txBody>
      </p:sp>
      <p:sp>
        <p:nvSpPr>
          <p:cNvPr id="5" name="Footer Placeholder 4">
            <a:extLst>
              <a:ext uri="{FF2B5EF4-FFF2-40B4-BE49-F238E27FC236}">
                <a16:creationId xmlns:a16="http://schemas.microsoft.com/office/drawing/2014/main" id="{D995B961-4175-30FA-DE85-A033F6E486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93D0AC5-116D-EDB4-2743-10C664BB89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FE6A81-DB68-524B-85EE-A4265FCA214B}" type="slidenum">
              <a:t>‹#›</a:t>
            </a:fld>
            <a:endParaRPr lang="en-US"/>
          </a:p>
        </p:txBody>
      </p:sp>
    </p:spTree>
    <p:extLst>
      <p:ext uri="{BB962C8B-B14F-4D97-AF65-F5344CB8AC3E}">
        <p14:creationId xmlns:p14="http://schemas.microsoft.com/office/powerpoint/2010/main" val="2554920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6.png"/><Relationship Id="rId7" Type="http://schemas.openxmlformats.org/officeDocument/2006/relationships/image" Target="../media/image100.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2.jpe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200.png"/><Relationship Id="rId4" Type="http://schemas.openxmlformats.org/officeDocument/2006/relationships/image" Target="../media/image190.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6.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6.png"/><Relationship Id="rId7" Type="http://schemas.openxmlformats.org/officeDocument/2006/relationships/image" Target="../media/image48.png"/><Relationship Id="rId12" Type="http://schemas.microsoft.com/office/2007/relationships/hdphoto" Target="../media/hdphoto5.wdp"/><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50.png"/><Relationship Id="rId5" Type="http://schemas.openxmlformats.org/officeDocument/2006/relationships/image" Target="../media/image47.png"/><Relationship Id="rId10" Type="http://schemas.microsoft.com/office/2007/relationships/hdphoto" Target="../media/hdphoto4.wdp"/><Relationship Id="rId4" Type="http://schemas.openxmlformats.org/officeDocument/2006/relationships/image" Target="../media/image40.jpe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6.png"/><Relationship Id="rId7"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6.png"/><Relationship Id="rId7"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1.png"/><Relationship Id="rId5" Type="http://schemas.microsoft.com/office/2007/relationships/hdphoto" Target="../media/hdphoto6.wdp"/><Relationship Id="rId4" Type="http://schemas.openxmlformats.org/officeDocument/2006/relationships/image" Target="../media/image60.png"/><Relationship Id="rId9" Type="http://schemas.openxmlformats.org/officeDocument/2006/relationships/image" Target="../media/image64.png"/></Relationships>
</file>

<file path=ppt/slides/_rels/slide2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png"/><Relationship Id="rId7"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70.png"/><Relationship Id="rId5" Type="http://schemas.openxmlformats.org/officeDocument/2006/relationships/image" Target="../media/image460.png"/><Relationship Id="rId10" Type="http://schemas.openxmlformats.org/officeDocument/2006/relationships/image" Target="../media/image68.png"/><Relationship Id="rId4" Type="http://schemas.openxmlformats.org/officeDocument/2006/relationships/image" Target="../media/image32.jpeg"/><Relationship Id="rId9"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18" Type="http://schemas.openxmlformats.org/officeDocument/2006/relationships/image" Target="../media/image78.png"/><Relationship Id="rId3" Type="http://schemas.openxmlformats.org/officeDocument/2006/relationships/image" Target="../media/image6.png"/><Relationship Id="rId7" Type="http://schemas.openxmlformats.org/officeDocument/2006/relationships/image" Target="../media/image32.jpeg"/><Relationship Id="rId12" Type="http://schemas.openxmlformats.org/officeDocument/2006/relationships/image" Target="../media/image73.png"/><Relationship Id="rId17" Type="http://schemas.openxmlformats.org/officeDocument/2006/relationships/image" Target="../media/image77.png"/><Relationship Id="rId2" Type="http://schemas.openxmlformats.org/officeDocument/2006/relationships/notesSlide" Target="../notesSlides/notesSlide24.xml"/><Relationship Id="rId16" Type="http://schemas.openxmlformats.org/officeDocument/2006/relationships/image" Target="../media/image76.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72.png"/><Relationship Id="rId5" Type="http://schemas.openxmlformats.org/officeDocument/2006/relationships/image" Target="../media/image31.png"/><Relationship Id="rId15" Type="http://schemas.openxmlformats.org/officeDocument/2006/relationships/image" Target="../media/image65.png"/><Relationship Id="rId10" Type="http://schemas.openxmlformats.org/officeDocument/2006/relationships/image" Target="../media/image71.png"/><Relationship Id="rId4" Type="http://schemas.openxmlformats.org/officeDocument/2006/relationships/image" Target="../media/image18.png"/><Relationship Id="rId9" Type="http://schemas.openxmlformats.org/officeDocument/2006/relationships/image" Target="../media/image70.png"/><Relationship Id="rId14" Type="http://schemas.openxmlformats.org/officeDocument/2006/relationships/image" Target="../media/image75.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jpeg"/></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3.jpeg"/><Relationship Id="rId9" Type="http://schemas.openxmlformats.org/officeDocument/2006/relationships/image" Target="../media/image89.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2.xml.rels><?xml version="1.0" encoding="UTF-8" standalone="yes"?>
<Relationships xmlns="http://schemas.openxmlformats.org/package/2006/relationships"><Relationship Id="rId8" Type="http://schemas.openxmlformats.org/officeDocument/2006/relationships/image" Target="../media/image94.png"/><Relationship Id="rId3" Type="http://schemas.microsoft.com/office/2007/relationships/media" Target="../media/media2.mov"/><Relationship Id="rId7" Type="http://schemas.openxmlformats.org/officeDocument/2006/relationships/image" Target="../media/image6.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notesSlide" Target="../notesSlides/notesSlide32.xml"/><Relationship Id="rId5" Type="http://schemas.openxmlformats.org/officeDocument/2006/relationships/slideLayout" Target="../slideLayouts/slideLayout1.xml"/><Relationship Id="rId4" Type="http://schemas.openxmlformats.org/officeDocument/2006/relationships/video" Target="../media/media2.mov"/><Relationship Id="rId9" Type="http://schemas.openxmlformats.org/officeDocument/2006/relationships/image" Target="../media/image95.png"/></Relationships>
</file>

<file path=ppt/slides/_rels/slide33.xml.rels><?xml version="1.0" encoding="UTF-8" standalone="yes"?>
<Relationships xmlns="http://schemas.openxmlformats.org/package/2006/relationships"><Relationship Id="rId8" Type="http://schemas.openxmlformats.org/officeDocument/2006/relationships/image" Target="../media/image96.png"/><Relationship Id="rId3" Type="http://schemas.microsoft.com/office/2007/relationships/media" Target="../media/media4.mov"/><Relationship Id="rId7" Type="http://schemas.openxmlformats.org/officeDocument/2006/relationships/image" Target="../media/image6.pn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notesSlide" Target="../notesSlides/notesSlide33.xml"/><Relationship Id="rId5" Type="http://schemas.openxmlformats.org/officeDocument/2006/relationships/slideLayout" Target="../slideLayouts/slideLayout1.xml"/><Relationship Id="rId4" Type="http://schemas.openxmlformats.org/officeDocument/2006/relationships/video" Target="../media/media4.mov"/><Relationship Id="rId9" Type="http://schemas.openxmlformats.org/officeDocument/2006/relationships/image" Target="../media/image9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01.png"/><Relationship Id="rId4" Type="http://schemas.openxmlformats.org/officeDocument/2006/relationships/image" Target="../media/image99.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8609" y="752705"/>
            <a:ext cx="10215770" cy="1656446"/>
          </a:xfrm>
        </p:spPr>
        <p:txBody>
          <a:bodyPr>
            <a:noAutofit/>
          </a:bodyPr>
          <a:lstStyle/>
          <a:p>
            <a:r>
              <a:rPr lang="en-US" sz="5600" dirty="0"/>
              <a:t>AI, Cognition and Society</a:t>
            </a:r>
            <a:br>
              <a:rPr lang="en-US" sz="5600" dirty="0"/>
            </a:br>
            <a:r>
              <a:rPr lang="en-US" sz="4200" dirty="0"/>
              <a:t>3. How to build Frontier AI</a:t>
            </a:r>
          </a:p>
        </p:txBody>
      </p:sp>
      <p:pic>
        <p:nvPicPr>
          <p:cNvPr id="6" name="Picture 4"/>
          <p:cNvPicPr>
            <a:picLocks noChangeAspect="1" noChangeArrowheads="1"/>
          </p:cNvPicPr>
          <p:nvPr/>
        </p:nvPicPr>
        <p:blipFill>
          <a:blip r:embed="rId3" cstate="screen">
            <a:grayscl/>
            <a:biLevel thresh="50000"/>
            <a:extLst>
              <a:ext uri="{28A0092B-C50C-407E-A947-70E740481C1C}">
                <a14:useLocalDpi xmlns:a14="http://schemas.microsoft.com/office/drawing/2010/main"/>
              </a:ext>
            </a:extLst>
          </a:blip>
          <a:srcRect/>
          <a:stretch>
            <a:fillRect/>
          </a:stretch>
        </p:blipFill>
        <p:spPr bwMode="auto">
          <a:xfrm>
            <a:off x="10465562" y="5203627"/>
            <a:ext cx="1630362" cy="1611404"/>
          </a:xfrm>
          <a:prstGeom prst="rect">
            <a:avLst/>
          </a:prstGeom>
          <a:noFill/>
        </p:spPr>
      </p:pic>
      <p:sp>
        <p:nvSpPr>
          <p:cNvPr id="8" name="TextBox 7"/>
          <p:cNvSpPr txBox="1"/>
          <p:nvPr/>
        </p:nvSpPr>
        <p:spPr>
          <a:xfrm>
            <a:off x="152324" y="4793234"/>
            <a:ext cx="3592522" cy="369332"/>
          </a:xfrm>
          <a:prstGeom prst="rect">
            <a:avLst/>
          </a:prstGeom>
          <a:noFill/>
        </p:spPr>
        <p:txBody>
          <a:bodyPr wrap="none" rtlCol="0">
            <a:spAutoFit/>
          </a:bodyPr>
          <a:lstStyle/>
          <a:p>
            <a:r>
              <a:rPr lang="en-US" b="1" dirty="0">
                <a:solidFill>
                  <a:schemeClr val="bg1">
                    <a:lumMod val="50000"/>
                  </a:schemeClr>
                </a:solidFill>
              </a:rPr>
              <a:t>funding gratefully acknowledged</a:t>
            </a:r>
          </a:p>
        </p:txBody>
      </p:sp>
      <p:cxnSp>
        <p:nvCxnSpPr>
          <p:cNvPr id="9" name="Straight Connector 8"/>
          <p:cNvCxnSpPr>
            <a:cxnSpLocks/>
          </p:cNvCxnSpPr>
          <p:nvPr/>
        </p:nvCxnSpPr>
        <p:spPr>
          <a:xfrm>
            <a:off x="396607" y="5183096"/>
            <a:ext cx="11468559"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2" name="Subtitle 2"/>
          <p:cNvSpPr txBox="1">
            <a:spLocks/>
          </p:cNvSpPr>
          <p:nvPr/>
        </p:nvSpPr>
        <p:spPr>
          <a:xfrm>
            <a:off x="1585887" y="3064481"/>
            <a:ext cx="8879675" cy="156115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latin typeface="+mj-lt"/>
              </a:rPr>
              <a:t>Prof. Christopher Summerfield</a:t>
            </a:r>
          </a:p>
          <a:p>
            <a:r>
              <a:rPr lang="en-US" dirty="0">
                <a:latin typeface="+mj-lt"/>
              </a:rPr>
              <a:t>University of Oxford </a:t>
            </a:r>
          </a:p>
        </p:txBody>
      </p:sp>
      <p:pic>
        <p:nvPicPr>
          <p:cNvPr id="1026" name="Picture 2" descr="Image result for wellcome trust image">
            <a:extLst>
              <a:ext uri="{FF2B5EF4-FFF2-40B4-BE49-F238E27FC236}">
                <a16:creationId xmlns:a16="http://schemas.microsoft.com/office/drawing/2014/main" id="{FBBF155B-6D61-B440-A93E-1ADB02CF3FB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20408" y="5320744"/>
            <a:ext cx="1183761" cy="11837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background with white text&#10;&#10;Description automatically generated">
            <a:extLst>
              <a:ext uri="{FF2B5EF4-FFF2-40B4-BE49-F238E27FC236}">
                <a16:creationId xmlns:a16="http://schemas.microsoft.com/office/drawing/2014/main" id="{2B19FE76-6037-74BB-E217-05FA580E32BC}"/>
              </a:ext>
            </a:extLst>
          </p:cNvPr>
          <p:cNvPicPr>
            <a:picLocks noChangeAspect="1"/>
          </p:cNvPicPr>
          <p:nvPr/>
        </p:nvPicPr>
        <p:blipFill>
          <a:blip r:embed="rId5"/>
          <a:stretch>
            <a:fillRect/>
          </a:stretch>
        </p:blipFill>
        <p:spPr>
          <a:xfrm>
            <a:off x="2882731" y="5436463"/>
            <a:ext cx="3437387" cy="902748"/>
          </a:xfrm>
          <a:prstGeom prst="rect">
            <a:avLst/>
          </a:prstGeom>
        </p:spPr>
      </p:pic>
      <p:pic>
        <p:nvPicPr>
          <p:cNvPr id="23554" name="Picture 2" descr="Cooperative AI Foundation - EA Forum">
            <a:extLst>
              <a:ext uri="{FF2B5EF4-FFF2-40B4-BE49-F238E27FC236}">
                <a16:creationId xmlns:a16="http://schemas.microsoft.com/office/drawing/2014/main" id="{784A4A12-4F41-7F2A-5CC9-DCD78DBA2BC2}"/>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a:off x="273659" y="5436462"/>
            <a:ext cx="2523330" cy="8914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creen shot 2014-01-22 at 10.10.11.png">
            <a:extLst>
              <a:ext uri="{FF2B5EF4-FFF2-40B4-BE49-F238E27FC236}">
                <a16:creationId xmlns:a16="http://schemas.microsoft.com/office/drawing/2014/main" id="{29505B3D-2855-3880-1D7E-10726C2C0A9D}"/>
              </a:ext>
            </a:extLst>
          </p:cNvPr>
          <p:cNvPicPr>
            <a:picLocks noChangeAspect="1"/>
          </p:cNvPicPr>
          <p:nvPr/>
        </p:nvPicPr>
        <p:blipFill>
          <a:blip r:embed="rId7"/>
          <a:stretch>
            <a:fillRect/>
          </a:stretch>
        </p:blipFill>
        <p:spPr>
          <a:xfrm>
            <a:off x="7885615" y="5383195"/>
            <a:ext cx="2479497" cy="1121301"/>
          </a:xfrm>
          <a:prstGeom prst="rect">
            <a:avLst/>
          </a:prstGeom>
        </p:spPr>
      </p:pic>
    </p:spTree>
    <p:extLst>
      <p:ext uri="{BB962C8B-B14F-4D97-AF65-F5344CB8AC3E}">
        <p14:creationId xmlns:p14="http://schemas.microsoft.com/office/powerpoint/2010/main" val="271641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DBAB-4CA4-04E6-5E40-F85396D5439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2004B751-C98D-EAA7-32F7-6559AEDC02A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E1931E2-9032-72F0-FDA7-58BF39744EF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Questions</a:t>
            </a:r>
          </a:p>
        </p:txBody>
      </p:sp>
      <p:sp>
        <p:nvSpPr>
          <p:cNvPr id="4" name="TextBox 3">
            <a:extLst>
              <a:ext uri="{FF2B5EF4-FFF2-40B4-BE49-F238E27FC236}">
                <a16:creationId xmlns:a16="http://schemas.microsoft.com/office/drawing/2014/main" id="{13747B33-DE92-2C8F-76C3-55F7D7946C57}"/>
              </a:ext>
            </a:extLst>
          </p:cNvPr>
          <p:cNvSpPr txBox="1"/>
          <p:nvPr/>
        </p:nvSpPr>
        <p:spPr>
          <a:xfrm>
            <a:off x="877185" y="1309447"/>
            <a:ext cx="10563448" cy="1077218"/>
          </a:xfrm>
          <a:prstGeom prst="rect">
            <a:avLst/>
          </a:prstGeom>
          <a:noFill/>
        </p:spPr>
        <p:txBody>
          <a:bodyPr wrap="square" rtlCol="0">
            <a:spAutoFit/>
          </a:bodyPr>
          <a:lstStyle/>
          <a:p>
            <a:r>
              <a:rPr lang="en-US" sz="3200"/>
              <a:t>1. How does a modern frontier AI system work, and does it resemble the human brain?</a:t>
            </a:r>
          </a:p>
        </p:txBody>
      </p:sp>
      <p:sp>
        <p:nvSpPr>
          <p:cNvPr id="12" name="TextBox 11">
            <a:extLst>
              <a:ext uri="{FF2B5EF4-FFF2-40B4-BE49-F238E27FC236}">
                <a16:creationId xmlns:a16="http://schemas.microsoft.com/office/drawing/2014/main" id="{D51B9D87-1EFB-A1FD-6E10-940AD82CC2D3}"/>
              </a:ext>
            </a:extLst>
          </p:cNvPr>
          <p:cNvSpPr txBox="1"/>
          <p:nvPr/>
        </p:nvSpPr>
        <p:spPr>
          <a:xfrm>
            <a:off x="877185" y="2798662"/>
            <a:ext cx="10563448" cy="1077218"/>
          </a:xfrm>
          <a:prstGeom prst="rect">
            <a:avLst/>
          </a:prstGeom>
          <a:noFill/>
        </p:spPr>
        <p:txBody>
          <a:bodyPr wrap="square">
            <a:spAutoFit/>
          </a:bodyPr>
          <a:lstStyle/>
          <a:p>
            <a:r>
              <a:rPr lang="en-US" sz="3200"/>
              <a:t>2. What cognitive functionality has yet to be implemente in AI? What have we not solved yet?</a:t>
            </a:r>
          </a:p>
        </p:txBody>
      </p:sp>
      <p:sp>
        <p:nvSpPr>
          <p:cNvPr id="15" name="TextBox 14">
            <a:extLst>
              <a:ext uri="{FF2B5EF4-FFF2-40B4-BE49-F238E27FC236}">
                <a16:creationId xmlns:a16="http://schemas.microsoft.com/office/drawing/2014/main" id="{BAFB7982-9B87-40A1-3A3B-104257AA6E52}"/>
              </a:ext>
            </a:extLst>
          </p:cNvPr>
          <p:cNvSpPr txBox="1"/>
          <p:nvPr/>
        </p:nvSpPr>
        <p:spPr>
          <a:xfrm>
            <a:off x="877185" y="4125537"/>
            <a:ext cx="10712303" cy="1200329"/>
          </a:xfrm>
          <a:prstGeom prst="rect">
            <a:avLst/>
          </a:prstGeom>
          <a:noFill/>
        </p:spPr>
        <p:txBody>
          <a:bodyPr wrap="square">
            <a:spAutoFit/>
          </a:bodyPr>
          <a:lstStyle/>
          <a:p>
            <a:endParaRPr lang="en-US" sz="800"/>
          </a:p>
          <a:p>
            <a:r>
              <a:rPr lang="en-GB" sz="3200">
                <a:cs typeface="Times New Roman" panose="02020603050405020304" pitchFamily="18" charset="0"/>
              </a:rPr>
              <a:t>3. Have modern AI systems reached human-level competence? If not, what is missing?</a:t>
            </a:r>
            <a:endParaRPr lang="en-US" sz="3200">
              <a:cs typeface="Times New Roman" panose="02020603050405020304" pitchFamily="18" charset="0"/>
            </a:endParaRPr>
          </a:p>
        </p:txBody>
      </p:sp>
    </p:spTree>
    <p:extLst>
      <p:ext uri="{BB962C8B-B14F-4D97-AF65-F5344CB8AC3E}">
        <p14:creationId xmlns:p14="http://schemas.microsoft.com/office/powerpoint/2010/main" val="220789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80270-46FA-9D42-76CD-765EDBC300E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84B0F1B-E605-1076-FCE7-C65CAAD920E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D1FC0A44-195C-AF07-2A29-1D81992A2B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3928B069-762F-BA4C-332F-AA43FA62BC6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 potted history of now</a:t>
            </a:r>
          </a:p>
        </p:txBody>
      </p:sp>
      <p:cxnSp>
        <p:nvCxnSpPr>
          <p:cNvPr id="3" name="Straight Connector 2">
            <a:extLst>
              <a:ext uri="{FF2B5EF4-FFF2-40B4-BE49-F238E27FC236}">
                <a16:creationId xmlns:a16="http://schemas.microsoft.com/office/drawing/2014/main" id="{E690C1FA-9997-785C-63DF-D20CC1BD54EE}"/>
              </a:ext>
            </a:extLst>
          </p:cNvPr>
          <p:cNvCxnSpPr>
            <a:cxnSpLocks/>
          </p:cNvCxnSpPr>
          <p:nvPr/>
        </p:nvCxnSpPr>
        <p:spPr>
          <a:xfrm>
            <a:off x="1675972" y="3868213"/>
            <a:ext cx="10168019" cy="0"/>
          </a:xfrm>
          <a:prstGeom prst="line">
            <a:avLst/>
          </a:prstGeom>
          <a:ln w="508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F382CA92-64D6-2D56-A100-8F978AB9BD20}"/>
              </a:ext>
            </a:extLst>
          </p:cNvPr>
          <p:cNvSpPr/>
          <p:nvPr/>
        </p:nvSpPr>
        <p:spPr>
          <a:xfrm>
            <a:off x="668383" y="3598213"/>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93BA8D7-40E1-7978-D494-E538A73481E6}"/>
              </a:ext>
            </a:extLst>
          </p:cNvPr>
          <p:cNvSpPr/>
          <p:nvPr/>
        </p:nvSpPr>
        <p:spPr>
          <a:xfrm>
            <a:off x="2380641" y="3598213"/>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A946BB5-0BF0-5C7B-45A0-3778194D32C3}"/>
              </a:ext>
            </a:extLst>
          </p:cNvPr>
          <p:cNvSpPr/>
          <p:nvPr/>
        </p:nvSpPr>
        <p:spPr>
          <a:xfrm>
            <a:off x="3867866" y="3598213"/>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CB694FC-01C5-4920-9DD8-ABED91871FB8}"/>
              </a:ext>
            </a:extLst>
          </p:cNvPr>
          <p:cNvSpPr/>
          <p:nvPr/>
        </p:nvSpPr>
        <p:spPr>
          <a:xfrm>
            <a:off x="5355091" y="3598213"/>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B4FFD84-8ED2-156C-8126-D6D27C2A66BC}"/>
              </a:ext>
            </a:extLst>
          </p:cNvPr>
          <p:cNvSpPr/>
          <p:nvPr/>
        </p:nvSpPr>
        <p:spPr>
          <a:xfrm>
            <a:off x="6842316" y="3598213"/>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653781F-8216-26BD-14F7-ACF02374C82E}"/>
              </a:ext>
            </a:extLst>
          </p:cNvPr>
          <p:cNvSpPr/>
          <p:nvPr/>
        </p:nvSpPr>
        <p:spPr>
          <a:xfrm>
            <a:off x="8329541" y="3598213"/>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4745D88-8B27-F465-6B46-C11FE9243D4D}"/>
              </a:ext>
            </a:extLst>
          </p:cNvPr>
          <p:cNvSpPr/>
          <p:nvPr/>
        </p:nvSpPr>
        <p:spPr>
          <a:xfrm>
            <a:off x="9816766" y="3588392"/>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F09FAE3-DE08-C620-03B0-6D80A0E5AFD7}"/>
              </a:ext>
            </a:extLst>
          </p:cNvPr>
          <p:cNvCxnSpPr>
            <a:cxnSpLocks/>
          </p:cNvCxnSpPr>
          <p:nvPr/>
        </p:nvCxnSpPr>
        <p:spPr>
          <a:xfrm flipH="1">
            <a:off x="1453854" y="3666507"/>
            <a:ext cx="139437" cy="471706"/>
          </a:xfrm>
          <a:prstGeom prst="line">
            <a:avLst/>
          </a:prstGeom>
          <a:ln w="508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0397F2E-80CA-04D0-A2BA-7A786D769ABB}"/>
              </a:ext>
            </a:extLst>
          </p:cNvPr>
          <p:cNvCxnSpPr>
            <a:cxnSpLocks/>
          </p:cNvCxnSpPr>
          <p:nvPr/>
        </p:nvCxnSpPr>
        <p:spPr>
          <a:xfrm flipH="1">
            <a:off x="1606254" y="3666507"/>
            <a:ext cx="139437" cy="471706"/>
          </a:xfrm>
          <a:prstGeom prst="line">
            <a:avLst/>
          </a:prstGeom>
          <a:ln w="508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6A6E78E6-28A7-29F6-09A4-B29B5CBFB005}"/>
              </a:ext>
            </a:extLst>
          </p:cNvPr>
          <p:cNvCxnSpPr>
            <a:cxnSpLocks/>
          </p:cNvCxnSpPr>
          <p:nvPr/>
        </p:nvCxnSpPr>
        <p:spPr>
          <a:xfrm>
            <a:off x="418431" y="3875466"/>
            <a:ext cx="1105141" cy="0"/>
          </a:xfrm>
          <a:prstGeom prst="line">
            <a:avLst/>
          </a:prstGeom>
          <a:ln w="508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026" name="Picture 2" descr="AlphaGo, Lee Sedol, and the Reassuring Future of Humans and Machines | The  New Yorker">
            <a:extLst>
              <a:ext uri="{FF2B5EF4-FFF2-40B4-BE49-F238E27FC236}">
                <a16:creationId xmlns:a16="http://schemas.microsoft.com/office/drawing/2014/main" id="{8CBBCA77-538C-C64D-1A03-4BAD6B9BAB1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2510" y="1245642"/>
            <a:ext cx="2870177" cy="1858388"/>
          </a:xfrm>
          <a:prstGeom prst="roundRect">
            <a:avLst/>
          </a:prstGeom>
          <a:noFill/>
          <a:ln w="381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79D5126-1570-319E-4E1C-3A2689761DBE}"/>
              </a:ext>
            </a:extLst>
          </p:cNvPr>
          <p:cNvSpPr txBox="1"/>
          <p:nvPr/>
        </p:nvSpPr>
        <p:spPr>
          <a:xfrm>
            <a:off x="463370" y="1285566"/>
            <a:ext cx="1018227" cy="369332"/>
          </a:xfrm>
          <a:prstGeom prst="rect">
            <a:avLst/>
          </a:prstGeom>
          <a:noFill/>
          <a:ln>
            <a:noFill/>
          </a:ln>
        </p:spPr>
        <p:txBody>
          <a:bodyPr wrap="none" rtlCol="0">
            <a:spAutoFit/>
          </a:bodyPr>
          <a:lstStyle/>
          <a:p>
            <a:r>
              <a:rPr lang="en-US">
                <a:solidFill>
                  <a:schemeClr val="bg1"/>
                </a:solidFill>
              </a:rPr>
              <a:t>Deep RL</a:t>
            </a:r>
          </a:p>
        </p:txBody>
      </p:sp>
      <p:cxnSp>
        <p:nvCxnSpPr>
          <p:cNvPr id="26" name="Straight Connector 25">
            <a:extLst>
              <a:ext uri="{FF2B5EF4-FFF2-40B4-BE49-F238E27FC236}">
                <a16:creationId xmlns:a16="http://schemas.microsoft.com/office/drawing/2014/main" id="{A50C4099-32D7-E2FB-A452-2151094E3A6C}"/>
              </a:ext>
            </a:extLst>
          </p:cNvPr>
          <p:cNvCxnSpPr>
            <a:cxnSpLocks/>
            <a:stCxn id="7" idx="7"/>
            <a:endCxn id="1026" idx="2"/>
          </p:cNvCxnSpPr>
          <p:nvPr/>
        </p:nvCxnSpPr>
        <p:spPr>
          <a:xfrm flipV="1">
            <a:off x="1129302" y="3104030"/>
            <a:ext cx="638297" cy="573264"/>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9B7E4634-0BFF-FD91-2245-DC9664B24324}"/>
              </a:ext>
            </a:extLst>
          </p:cNvPr>
          <p:cNvSpPr txBox="1"/>
          <p:nvPr/>
        </p:nvSpPr>
        <p:spPr>
          <a:xfrm>
            <a:off x="384631" y="4112872"/>
            <a:ext cx="1079976" cy="338554"/>
          </a:xfrm>
          <a:prstGeom prst="rect">
            <a:avLst/>
          </a:prstGeom>
          <a:noFill/>
        </p:spPr>
        <p:txBody>
          <a:bodyPr wrap="none" rtlCol="0">
            <a:spAutoFit/>
          </a:bodyPr>
          <a:lstStyle/>
          <a:p>
            <a:r>
              <a:rPr lang="en-US" sz="1600"/>
              <a:t>Prehistory</a:t>
            </a:r>
          </a:p>
        </p:txBody>
      </p:sp>
      <p:sp>
        <p:nvSpPr>
          <p:cNvPr id="31" name="TextBox 30">
            <a:extLst>
              <a:ext uri="{FF2B5EF4-FFF2-40B4-BE49-F238E27FC236}">
                <a16:creationId xmlns:a16="http://schemas.microsoft.com/office/drawing/2014/main" id="{778C398E-4614-4F2D-E033-57B933D5CDEE}"/>
              </a:ext>
            </a:extLst>
          </p:cNvPr>
          <p:cNvSpPr txBox="1"/>
          <p:nvPr/>
        </p:nvSpPr>
        <p:spPr>
          <a:xfrm>
            <a:off x="2354803" y="3698936"/>
            <a:ext cx="620683" cy="338554"/>
          </a:xfrm>
          <a:prstGeom prst="rect">
            <a:avLst/>
          </a:prstGeom>
          <a:noFill/>
        </p:spPr>
        <p:txBody>
          <a:bodyPr wrap="none" rtlCol="0">
            <a:spAutoFit/>
          </a:bodyPr>
          <a:lstStyle/>
          <a:p>
            <a:r>
              <a:rPr lang="en-US" sz="1600"/>
              <a:t>2020</a:t>
            </a:r>
          </a:p>
        </p:txBody>
      </p:sp>
      <p:sp>
        <p:nvSpPr>
          <p:cNvPr id="33" name="TextBox 32">
            <a:extLst>
              <a:ext uri="{FF2B5EF4-FFF2-40B4-BE49-F238E27FC236}">
                <a16:creationId xmlns:a16="http://schemas.microsoft.com/office/drawing/2014/main" id="{C445362C-C9B1-1EEF-64CB-99E9AD1F72AC}"/>
              </a:ext>
            </a:extLst>
          </p:cNvPr>
          <p:cNvSpPr txBox="1"/>
          <p:nvPr/>
        </p:nvSpPr>
        <p:spPr>
          <a:xfrm>
            <a:off x="3852080" y="3692742"/>
            <a:ext cx="620683" cy="338554"/>
          </a:xfrm>
          <a:prstGeom prst="rect">
            <a:avLst/>
          </a:prstGeom>
          <a:noFill/>
        </p:spPr>
        <p:txBody>
          <a:bodyPr wrap="none" rtlCol="0">
            <a:spAutoFit/>
          </a:bodyPr>
          <a:lstStyle/>
          <a:p>
            <a:r>
              <a:rPr lang="en-US" sz="1600"/>
              <a:t>2021</a:t>
            </a:r>
          </a:p>
        </p:txBody>
      </p:sp>
      <p:sp>
        <p:nvSpPr>
          <p:cNvPr id="34" name="TextBox 33">
            <a:extLst>
              <a:ext uri="{FF2B5EF4-FFF2-40B4-BE49-F238E27FC236}">
                <a16:creationId xmlns:a16="http://schemas.microsoft.com/office/drawing/2014/main" id="{EEDBDAC6-45A0-7B1B-3279-A60FF4E953A3}"/>
              </a:ext>
            </a:extLst>
          </p:cNvPr>
          <p:cNvSpPr txBox="1"/>
          <p:nvPr/>
        </p:nvSpPr>
        <p:spPr>
          <a:xfrm>
            <a:off x="5325935" y="3698936"/>
            <a:ext cx="620683" cy="338554"/>
          </a:xfrm>
          <a:prstGeom prst="rect">
            <a:avLst/>
          </a:prstGeom>
          <a:noFill/>
        </p:spPr>
        <p:txBody>
          <a:bodyPr wrap="none" rtlCol="0">
            <a:spAutoFit/>
          </a:bodyPr>
          <a:lstStyle/>
          <a:p>
            <a:r>
              <a:rPr lang="en-US" sz="1600"/>
              <a:t>2022</a:t>
            </a:r>
          </a:p>
        </p:txBody>
      </p:sp>
      <p:sp>
        <p:nvSpPr>
          <p:cNvPr id="35" name="TextBox 34">
            <a:extLst>
              <a:ext uri="{FF2B5EF4-FFF2-40B4-BE49-F238E27FC236}">
                <a16:creationId xmlns:a16="http://schemas.microsoft.com/office/drawing/2014/main" id="{15AEA8DD-8A74-2E27-D4E0-E46EC4B2CAF6}"/>
              </a:ext>
            </a:extLst>
          </p:cNvPr>
          <p:cNvSpPr txBox="1"/>
          <p:nvPr/>
        </p:nvSpPr>
        <p:spPr>
          <a:xfrm>
            <a:off x="6802052" y="3692742"/>
            <a:ext cx="620683" cy="338554"/>
          </a:xfrm>
          <a:prstGeom prst="rect">
            <a:avLst/>
          </a:prstGeom>
          <a:noFill/>
        </p:spPr>
        <p:txBody>
          <a:bodyPr wrap="none" rtlCol="0">
            <a:spAutoFit/>
          </a:bodyPr>
          <a:lstStyle/>
          <a:p>
            <a:r>
              <a:rPr lang="en-US" sz="1600"/>
              <a:t>2023</a:t>
            </a:r>
          </a:p>
        </p:txBody>
      </p:sp>
      <p:sp>
        <p:nvSpPr>
          <p:cNvPr id="37" name="Oval 36">
            <a:extLst>
              <a:ext uri="{FF2B5EF4-FFF2-40B4-BE49-F238E27FC236}">
                <a16:creationId xmlns:a16="http://schemas.microsoft.com/office/drawing/2014/main" id="{1DD3F616-44A3-5237-4203-89BA520A76CC}"/>
              </a:ext>
            </a:extLst>
          </p:cNvPr>
          <p:cNvSpPr/>
          <p:nvPr/>
        </p:nvSpPr>
        <p:spPr>
          <a:xfrm>
            <a:off x="11303991" y="3588392"/>
            <a:ext cx="540000" cy="540000"/>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05898FF-55C0-7420-7C89-F5A0B60C3171}"/>
              </a:ext>
            </a:extLst>
          </p:cNvPr>
          <p:cNvSpPr txBox="1"/>
          <p:nvPr/>
        </p:nvSpPr>
        <p:spPr>
          <a:xfrm>
            <a:off x="8301033" y="3698936"/>
            <a:ext cx="620683" cy="338554"/>
          </a:xfrm>
          <a:prstGeom prst="rect">
            <a:avLst/>
          </a:prstGeom>
          <a:noFill/>
        </p:spPr>
        <p:txBody>
          <a:bodyPr wrap="none" rtlCol="0">
            <a:spAutoFit/>
          </a:bodyPr>
          <a:lstStyle/>
          <a:p>
            <a:r>
              <a:rPr lang="en-US" sz="1600"/>
              <a:t>2024</a:t>
            </a:r>
          </a:p>
        </p:txBody>
      </p:sp>
      <p:sp>
        <p:nvSpPr>
          <p:cNvPr id="40" name="TextBox 39">
            <a:extLst>
              <a:ext uri="{FF2B5EF4-FFF2-40B4-BE49-F238E27FC236}">
                <a16:creationId xmlns:a16="http://schemas.microsoft.com/office/drawing/2014/main" id="{4DE8233E-07F7-9FF3-78A6-75290151C3B2}"/>
              </a:ext>
            </a:extLst>
          </p:cNvPr>
          <p:cNvSpPr txBox="1"/>
          <p:nvPr/>
        </p:nvSpPr>
        <p:spPr>
          <a:xfrm>
            <a:off x="9800000" y="3702562"/>
            <a:ext cx="620683" cy="338554"/>
          </a:xfrm>
          <a:prstGeom prst="rect">
            <a:avLst/>
          </a:prstGeom>
          <a:noFill/>
        </p:spPr>
        <p:txBody>
          <a:bodyPr wrap="none" rtlCol="0">
            <a:spAutoFit/>
          </a:bodyPr>
          <a:lstStyle/>
          <a:p>
            <a:r>
              <a:rPr lang="en-US" sz="1600"/>
              <a:t>2025</a:t>
            </a:r>
          </a:p>
        </p:txBody>
      </p:sp>
      <p:sp>
        <p:nvSpPr>
          <p:cNvPr id="42" name="TextBox 41">
            <a:extLst>
              <a:ext uri="{FF2B5EF4-FFF2-40B4-BE49-F238E27FC236}">
                <a16:creationId xmlns:a16="http://schemas.microsoft.com/office/drawing/2014/main" id="{85288CEC-69E9-43BE-4145-17086BE53407}"/>
              </a:ext>
            </a:extLst>
          </p:cNvPr>
          <p:cNvSpPr txBox="1"/>
          <p:nvPr/>
        </p:nvSpPr>
        <p:spPr>
          <a:xfrm>
            <a:off x="11273032" y="3694367"/>
            <a:ext cx="620683" cy="338554"/>
          </a:xfrm>
          <a:prstGeom prst="rect">
            <a:avLst/>
          </a:prstGeom>
          <a:noFill/>
        </p:spPr>
        <p:txBody>
          <a:bodyPr wrap="none" rtlCol="0">
            <a:spAutoFit/>
          </a:bodyPr>
          <a:lstStyle/>
          <a:p>
            <a:r>
              <a:rPr lang="en-US" sz="1600"/>
              <a:t>2026</a:t>
            </a:r>
          </a:p>
        </p:txBody>
      </p:sp>
      <p:grpSp>
        <p:nvGrpSpPr>
          <p:cNvPr id="1059" name="Group 1058">
            <a:extLst>
              <a:ext uri="{FF2B5EF4-FFF2-40B4-BE49-F238E27FC236}">
                <a16:creationId xmlns:a16="http://schemas.microsoft.com/office/drawing/2014/main" id="{CA32173D-5240-10DF-7C02-AA7C748A6B28}"/>
              </a:ext>
            </a:extLst>
          </p:cNvPr>
          <p:cNvGrpSpPr/>
          <p:nvPr/>
        </p:nvGrpSpPr>
        <p:grpSpPr>
          <a:xfrm>
            <a:off x="3531352" y="1241360"/>
            <a:ext cx="2281471" cy="2356853"/>
            <a:chOff x="4128723" y="1294194"/>
            <a:chExt cx="1826603" cy="2045895"/>
          </a:xfrm>
        </p:grpSpPr>
        <p:pic>
          <p:nvPicPr>
            <p:cNvPr id="1028" name="Picture 4" descr="A photo of an astronaut riding a horse&quot; - Three years apart : r/singularity">
              <a:extLst>
                <a:ext uri="{FF2B5EF4-FFF2-40B4-BE49-F238E27FC236}">
                  <a16:creationId xmlns:a16="http://schemas.microsoft.com/office/drawing/2014/main" id="{3A987D3D-ADB3-0719-EE92-D9E97F77943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4128723" y="1294194"/>
              <a:ext cx="1826603" cy="1599911"/>
            </a:xfrm>
            <a:prstGeom prst="roundRect">
              <a:avLst/>
            </a:prstGeom>
            <a:noFill/>
            <a:ln w="381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4DBA9A72-7B7F-4330-820C-ECCA043E9A87}"/>
                </a:ext>
              </a:extLst>
            </p:cNvPr>
            <p:cNvSpPr txBox="1"/>
            <p:nvPr/>
          </p:nvSpPr>
          <p:spPr>
            <a:xfrm>
              <a:off x="4172389" y="1311301"/>
              <a:ext cx="729687" cy="369332"/>
            </a:xfrm>
            <a:prstGeom prst="rect">
              <a:avLst/>
            </a:prstGeom>
            <a:noFill/>
          </p:spPr>
          <p:txBody>
            <a:bodyPr wrap="none" rtlCol="0">
              <a:spAutoFit/>
            </a:bodyPr>
            <a:lstStyle/>
            <a:p>
              <a:r>
                <a:rPr lang="en-US">
                  <a:solidFill>
                    <a:schemeClr val="bg1"/>
                  </a:solidFill>
                </a:rPr>
                <a:t>VLMs</a:t>
              </a:r>
            </a:p>
          </p:txBody>
        </p:sp>
        <p:cxnSp>
          <p:nvCxnSpPr>
            <p:cNvPr id="44" name="Straight Connector 43">
              <a:extLst>
                <a:ext uri="{FF2B5EF4-FFF2-40B4-BE49-F238E27FC236}">
                  <a16:creationId xmlns:a16="http://schemas.microsoft.com/office/drawing/2014/main" id="{38CE897A-244E-97CF-58E8-7A43424D3F20}"/>
                </a:ext>
              </a:extLst>
            </p:cNvPr>
            <p:cNvCxnSpPr>
              <a:cxnSpLocks/>
              <a:stCxn id="9" idx="0"/>
              <a:endCxn id="1028" idx="2"/>
            </p:cNvCxnSpPr>
            <p:nvPr/>
          </p:nvCxnSpPr>
          <p:spPr>
            <a:xfrm flipV="1">
              <a:off x="4614313" y="2894105"/>
              <a:ext cx="427712" cy="445984"/>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058" name="Group 1057">
            <a:extLst>
              <a:ext uri="{FF2B5EF4-FFF2-40B4-BE49-F238E27FC236}">
                <a16:creationId xmlns:a16="http://schemas.microsoft.com/office/drawing/2014/main" id="{BD3D9B33-F9F7-D8BC-4957-8B7977B42C36}"/>
              </a:ext>
            </a:extLst>
          </p:cNvPr>
          <p:cNvGrpSpPr/>
          <p:nvPr/>
        </p:nvGrpSpPr>
        <p:grpSpPr>
          <a:xfrm>
            <a:off x="187498" y="4059132"/>
            <a:ext cx="3664536" cy="2650427"/>
            <a:chOff x="1639027" y="3821625"/>
            <a:chExt cx="3664536" cy="2650427"/>
          </a:xfrm>
        </p:grpSpPr>
        <p:sp>
          <p:nvSpPr>
            <p:cNvPr id="51" name="Rounded Rectangle 50">
              <a:extLst>
                <a:ext uri="{FF2B5EF4-FFF2-40B4-BE49-F238E27FC236}">
                  <a16:creationId xmlns:a16="http://schemas.microsoft.com/office/drawing/2014/main" id="{42D59A6C-BC60-D12A-7610-B29F56C7C0F0}"/>
                </a:ext>
              </a:extLst>
            </p:cNvPr>
            <p:cNvSpPr/>
            <p:nvPr/>
          </p:nvSpPr>
          <p:spPr>
            <a:xfrm>
              <a:off x="1639027" y="4564166"/>
              <a:ext cx="3664536" cy="1907886"/>
            </a:xfrm>
            <a:prstGeom prst="roundRect">
              <a:avLst/>
            </a:prstGeom>
            <a:solidFill>
              <a:schemeClr val="bg1">
                <a:lumMod val="95000"/>
              </a:schemeClr>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7C62E0DC-DDDD-5DD9-4476-61E79219BC9A}"/>
                </a:ext>
              </a:extLst>
            </p:cNvPr>
            <p:cNvCxnSpPr>
              <a:cxnSpLocks/>
              <a:stCxn id="51" idx="0"/>
              <a:endCxn id="8" idx="3"/>
            </p:cNvCxnSpPr>
            <p:nvPr/>
          </p:nvCxnSpPr>
          <p:spPr>
            <a:xfrm flipV="1">
              <a:off x="3471295" y="3821625"/>
              <a:ext cx="439956" cy="742541"/>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50" name="Picture 49" descr="A screenshot of a phone&#10;&#10;AI-generated content may be incorrect.">
              <a:extLst>
                <a:ext uri="{FF2B5EF4-FFF2-40B4-BE49-F238E27FC236}">
                  <a16:creationId xmlns:a16="http://schemas.microsoft.com/office/drawing/2014/main" id="{C233272B-5363-DC25-2186-86666DBA3C1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759960" y="5025085"/>
              <a:ext cx="3487897" cy="1330900"/>
            </a:xfrm>
            <a:prstGeom prst="rect">
              <a:avLst/>
            </a:prstGeom>
          </p:spPr>
        </p:pic>
        <p:sp>
          <p:nvSpPr>
            <p:cNvPr id="52" name="TextBox 51">
              <a:extLst>
                <a:ext uri="{FF2B5EF4-FFF2-40B4-BE49-F238E27FC236}">
                  <a16:creationId xmlns:a16="http://schemas.microsoft.com/office/drawing/2014/main" id="{E13AB821-7546-076B-619C-D33EFEB5DBB2}"/>
                </a:ext>
              </a:extLst>
            </p:cNvPr>
            <p:cNvSpPr txBox="1"/>
            <p:nvPr/>
          </p:nvSpPr>
          <p:spPr>
            <a:xfrm>
              <a:off x="1793751" y="4606032"/>
              <a:ext cx="710451" cy="369332"/>
            </a:xfrm>
            <a:prstGeom prst="rect">
              <a:avLst/>
            </a:prstGeom>
            <a:noFill/>
          </p:spPr>
          <p:txBody>
            <a:bodyPr wrap="none" rtlCol="0">
              <a:spAutoFit/>
            </a:bodyPr>
            <a:lstStyle/>
            <a:p>
              <a:r>
                <a:rPr lang="en-US">
                  <a:solidFill>
                    <a:schemeClr val="tx1"/>
                  </a:solidFill>
                </a:rPr>
                <a:t>LLMs</a:t>
              </a:r>
            </a:p>
          </p:txBody>
        </p:sp>
      </p:grpSp>
      <p:grpSp>
        <p:nvGrpSpPr>
          <p:cNvPr id="1060" name="Group 1059">
            <a:extLst>
              <a:ext uri="{FF2B5EF4-FFF2-40B4-BE49-F238E27FC236}">
                <a16:creationId xmlns:a16="http://schemas.microsoft.com/office/drawing/2014/main" id="{CFDAC23F-9787-A551-FA0A-90DB08577FC2}"/>
              </a:ext>
            </a:extLst>
          </p:cNvPr>
          <p:cNvGrpSpPr/>
          <p:nvPr/>
        </p:nvGrpSpPr>
        <p:grpSpPr>
          <a:xfrm>
            <a:off x="6673385" y="4138213"/>
            <a:ext cx="2454603" cy="2571346"/>
            <a:chOff x="5675857" y="3900706"/>
            <a:chExt cx="2454603" cy="2571346"/>
          </a:xfrm>
        </p:grpSpPr>
        <p:sp>
          <p:nvSpPr>
            <p:cNvPr id="53" name="Rounded Rectangle 52">
              <a:extLst>
                <a:ext uri="{FF2B5EF4-FFF2-40B4-BE49-F238E27FC236}">
                  <a16:creationId xmlns:a16="http://schemas.microsoft.com/office/drawing/2014/main" id="{3B9D1FA4-3CB5-4B18-50FD-70A19693B8BB}"/>
                </a:ext>
              </a:extLst>
            </p:cNvPr>
            <p:cNvSpPr/>
            <p:nvPr/>
          </p:nvSpPr>
          <p:spPr>
            <a:xfrm>
              <a:off x="5675857" y="4564166"/>
              <a:ext cx="2454603" cy="1907886"/>
            </a:xfrm>
            <a:prstGeom prst="roundRect">
              <a:avLst/>
            </a:prstGeom>
            <a:solidFill>
              <a:schemeClr val="bg1">
                <a:lumMod val="95000"/>
              </a:schemeClr>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E9FC91F5-6948-EA73-C667-E5A73E9E8527}"/>
                </a:ext>
              </a:extLst>
            </p:cNvPr>
            <p:cNvCxnSpPr>
              <a:cxnSpLocks/>
              <a:stCxn id="12" idx="4"/>
              <a:endCxn id="53" idx="0"/>
            </p:cNvCxnSpPr>
            <p:nvPr/>
          </p:nvCxnSpPr>
          <p:spPr>
            <a:xfrm flipH="1">
              <a:off x="6903159" y="3900706"/>
              <a:ext cx="698854" cy="663460"/>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4DFAEBD5-B1E5-7282-EACB-2928F4E95879}"/>
                </a:ext>
              </a:extLst>
            </p:cNvPr>
            <p:cNvSpPr txBox="1"/>
            <p:nvPr/>
          </p:nvSpPr>
          <p:spPr>
            <a:xfrm>
              <a:off x="5806660" y="4577932"/>
              <a:ext cx="2021707" cy="369332"/>
            </a:xfrm>
            <a:prstGeom prst="rect">
              <a:avLst/>
            </a:prstGeom>
            <a:noFill/>
          </p:spPr>
          <p:txBody>
            <a:bodyPr wrap="none" rtlCol="0">
              <a:spAutoFit/>
            </a:bodyPr>
            <a:lstStyle/>
            <a:p>
              <a:r>
                <a:rPr lang="en-US"/>
                <a:t>Reasoning models</a:t>
              </a:r>
              <a:endParaRPr lang="en-US">
                <a:solidFill>
                  <a:schemeClr val="tx1"/>
                </a:solidFill>
              </a:endParaRP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F950F157-4048-EC32-D844-9EE3955EDBE7}"/>
                    </a:ext>
                  </a:extLst>
                </p:cNvPr>
                <p:cNvSpPr txBox="1"/>
                <p:nvPr/>
              </p:nvSpPr>
              <p:spPr>
                <a:xfrm>
                  <a:off x="5762808" y="5489147"/>
                  <a:ext cx="1863908" cy="61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b="0" i="1">
                                <a:solidFill>
                                  <a:schemeClr val="tx2">
                                    <a:lumMod val="90000"/>
                                    <a:lumOff val="10000"/>
                                  </a:schemeClr>
                                </a:solidFill>
                                <a:latin typeface="Cambria Math" panose="02040503050406030204" pitchFamily="18" charset="0"/>
                              </a:rPr>
                            </m:ctrlPr>
                          </m:fPr>
                          <m:num>
                            <m:r>
                              <a:rPr lang="en-GB" b="0" i="1">
                                <a:solidFill>
                                  <a:schemeClr val="tx2">
                                    <a:lumMod val="90000"/>
                                    <a:lumOff val="10000"/>
                                  </a:schemeClr>
                                </a:solidFill>
                                <a:latin typeface="Cambria Math" panose="02040503050406030204" pitchFamily="18" charset="0"/>
                              </a:rPr>
                              <m:t>𝑑</m:t>
                            </m:r>
                          </m:num>
                          <m:den>
                            <m:r>
                              <a:rPr lang="en-GB" b="0" i="1">
                                <a:solidFill>
                                  <a:schemeClr val="tx2">
                                    <a:lumMod val="90000"/>
                                    <a:lumOff val="10000"/>
                                  </a:schemeClr>
                                </a:solidFill>
                                <a:latin typeface="Cambria Math" panose="02040503050406030204" pitchFamily="18" charset="0"/>
                              </a:rPr>
                              <m:t>𝑑𝑡</m:t>
                            </m:r>
                          </m:den>
                        </m:f>
                        <m:r>
                          <a:rPr lang="en-GB" b="0" i="1">
                            <a:solidFill>
                              <a:schemeClr val="tx2">
                                <a:lumMod val="90000"/>
                                <a:lumOff val="10000"/>
                              </a:schemeClr>
                            </a:solidFill>
                            <a:latin typeface="Cambria Math" panose="02040503050406030204" pitchFamily="18" charset="0"/>
                          </a:rPr>
                          <m:t>𝑔</m:t>
                        </m:r>
                        <m:d>
                          <m:dPr>
                            <m:ctrlPr>
                              <a:rPr lang="en-GB" b="0" i="1">
                                <a:solidFill>
                                  <a:schemeClr val="tx2">
                                    <a:lumMod val="90000"/>
                                    <a:lumOff val="10000"/>
                                  </a:schemeClr>
                                </a:solidFill>
                                <a:latin typeface="Cambria Math" panose="02040503050406030204" pitchFamily="18" charset="0"/>
                              </a:rPr>
                            </m:ctrlPr>
                          </m:dPr>
                          <m:e>
                            <m:r>
                              <a:rPr lang="en-GB" b="0" i="1">
                                <a:solidFill>
                                  <a:schemeClr val="tx2">
                                    <a:lumMod val="90000"/>
                                    <a:lumOff val="10000"/>
                                  </a:schemeClr>
                                </a:solidFill>
                                <a:latin typeface="Cambria Math" panose="02040503050406030204" pitchFamily="18" charset="0"/>
                              </a:rPr>
                              <m:t>𝑡</m:t>
                            </m:r>
                          </m:e>
                        </m:d>
                        <m:r>
                          <a:rPr lang="en-GB" b="0" i="1">
                            <a:solidFill>
                              <a:schemeClr val="tx2">
                                <a:lumMod val="90000"/>
                                <a:lumOff val="10000"/>
                              </a:schemeClr>
                            </a:solidFill>
                            <a:latin typeface="Cambria Math" panose="02040503050406030204" pitchFamily="18" charset="0"/>
                          </a:rPr>
                          <m:t>=2</m:t>
                        </m:r>
                        <m:r>
                          <a:rPr lang="en-GB" b="0" i="1">
                            <a:solidFill>
                              <a:schemeClr val="tx2">
                                <a:lumMod val="90000"/>
                                <a:lumOff val="10000"/>
                              </a:schemeClr>
                            </a:solidFill>
                            <a:latin typeface="Cambria Math" panose="02040503050406030204" pitchFamily="18" charset="0"/>
                          </a:rPr>
                          <m:t>𝑡</m:t>
                        </m:r>
                        <m:r>
                          <a:rPr lang="en-GB" b="0" i="1">
                            <a:solidFill>
                              <a:schemeClr val="tx2">
                                <a:lumMod val="90000"/>
                                <a:lumOff val="10000"/>
                              </a:schemeClr>
                            </a:solidFill>
                            <a:latin typeface="Cambria Math" panose="02040503050406030204" pitchFamily="18" charset="0"/>
                          </a:rPr>
                          <m:t>+3</m:t>
                        </m:r>
                      </m:oMath>
                    </m:oMathPara>
                  </a14:m>
                  <a:endParaRPr lang="en-GB" b="0">
                    <a:solidFill>
                      <a:schemeClr val="tx2">
                        <a:lumMod val="90000"/>
                        <a:lumOff val="10000"/>
                      </a:schemeClr>
                    </a:solidFill>
                  </a:endParaRPr>
                </a:p>
              </p:txBody>
            </p:sp>
          </mc:Choice>
          <mc:Fallback xmlns="">
            <p:sp>
              <p:nvSpPr>
                <p:cNvPr id="58" name="TextBox 57">
                  <a:extLst>
                    <a:ext uri="{FF2B5EF4-FFF2-40B4-BE49-F238E27FC236}">
                      <a16:creationId xmlns:a16="http://schemas.microsoft.com/office/drawing/2014/main" id="{F950F157-4048-EC32-D844-9EE3955EDBE7}"/>
                    </a:ext>
                  </a:extLst>
                </p:cNvPr>
                <p:cNvSpPr txBox="1">
                  <a:spLocks noRot="1" noChangeAspect="1" noMove="1" noResize="1" noEditPoints="1" noAdjustHandles="1" noChangeArrowheads="1" noChangeShapeType="1" noTextEdit="1"/>
                </p:cNvSpPr>
                <p:nvPr/>
              </p:nvSpPr>
              <p:spPr>
                <a:xfrm>
                  <a:off x="5762808" y="5489147"/>
                  <a:ext cx="1863908" cy="618246"/>
                </a:xfrm>
                <a:prstGeom prst="rect">
                  <a:avLst/>
                </a:prstGeom>
                <a:blipFill>
                  <a:blip r:embed="rId7"/>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AEF1D6B5-6E04-4621-5F4D-EE3950E53286}"/>
                    </a:ext>
                  </a:extLst>
                </p:cNvPr>
                <p:cNvSpPr txBox="1"/>
                <p:nvPr/>
              </p:nvSpPr>
              <p:spPr>
                <a:xfrm>
                  <a:off x="5866035" y="5045139"/>
                  <a:ext cx="20827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a:solidFill>
                              <a:schemeClr val="tx2">
                                <a:lumMod val="90000"/>
                                <a:lumOff val="10000"/>
                              </a:schemeClr>
                            </a:solidFill>
                            <a:latin typeface="Cambria Math" panose="02040503050406030204" pitchFamily="18" charset="0"/>
                          </a:rPr>
                          <m:t>𝑔</m:t>
                        </m:r>
                        <m:d>
                          <m:dPr>
                            <m:ctrlPr>
                              <a:rPr lang="en-GB" b="0" i="1">
                                <a:solidFill>
                                  <a:schemeClr val="tx2">
                                    <a:lumMod val="90000"/>
                                    <a:lumOff val="10000"/>
                                  </a:schemeClr>
                                </a:solidFill>
                                <a:latin typeface="Cambria Math" panose="02040503050406030204" pitchFamily="18" charset="0"/>
                              </a:rPr>
                            </m:ctrlPr>
                          </m:dPr>
                          <m:e>
                            <m:r>
                              <a:rPr lang="en-GB" b="0" i="1">
                                <a:solidFill>
                                  <a:schemeClr val="tx2">
                                    <a:lumMod val="90000"/>
                                    <a:lumOff val="10000"/>
                                  </a:schemeClr>
                                </a:solidFill>
                                <a:latin typeface="Cambria Math" panose="02040503050406030204" pitchFamily="18" charset="0"/>
                              </a:rPr>
                              <m:t>𝑡</m:t>
                            </m:r>
                          </m:e>
                        </m:d>
                        <m:r>
                          <a:rPr lang="en-GB" b="0" i="1">
                            <a:solidFill>
                              <a:schemeClr val="tx2">
                                <a:lumMod val="90000"/>
                                <a:lumOff val="10000"/>
                              </a:schemeClr>
                            </a:solidFill>
                            <a:latin typeface="Cambria Math" panose="02040503050406030204" pitchFamily="18" charset="0"/>
                          </a:rPr>
                          <m:t>=</m:t>
                        </m:r>
                        <m:sSup>
                          <m:sSupPr>
                            <m:ctrlPr>
                              <a:rPr lang="en-GB" b="0" i="1">
                                <a:solidFill>
                                  <a:schemeClr val="tx2">
                                    <a:lumMod val="90000"/>
                                    <a:lumOff val="10000"/>
                                  </a:schemeClr>
                                </a:solidFill>
                                <a:latin typeface="Cambria Math" panose="02040503050406030204" pitchFamily="18" charset="0"/>
                              </a:rPr>
                            </m:ctrlPr>
                          </m:sSupPr>
                          <m:e>
                            <m:r>
                              <a:rPr lang="en-GB" b="0" i="1">
                                <a:solidFill>
                                  <a:schemeClr val="tx2">
                                    <a:lumMod val="90000"/>
                                    <a:lumOff val="10000"/>
                                  </a:schemeClr>
                                </a:solidFill>
                                <a:latin typeface="Cambria Math" panose="02040503050406030204" pitchFamily="18" charset="0"/>
                              </a:rPr>
                              <m:t>𝑡</m:t>
                            </m:r>
                          </m:e>
                          <m:sup>
                            <m:r>
                              <a:rPr lang="en-GB" b="0" i="1">
                                <a:solidFill>
                                  <a:schemeClr val="tx2">
                                    <a:lumMod val="90000"/>
                                    <a:lumOff val="10000"/>
                                  </a:schemeClr>
                                </a:solidFill>
                                <a:latin typeface="Cambria Math" panose="02040503050406030204" pitchFamily="18" charset="0"/>
                              </a:rPr>
                              <m:t>2</m:t>
                            </m:r>
                          </m:sup>
                        </m:sSup>
                        <m:r>
                          <a:rPr lang="en-GB" b="0" i="1">
                            <a:solidFill>
                              <a:schemeClr val="tx2">
                                <a:lumMod val="90000"/>
                                <a:lumOff val="10000"/>
                              </a:schemeClr>
                            </a:solidFill>
                            <a:latin typeface="Cambria Math" panose="02040503050406030204" pitchFamily="18" charset="0"/>
                          </a:rPr>
                          <m:t>+3</m:t>
                        </m:r>
                        <m:r>
                          <a:rPr lang="en-GB" b="0" i="1">
                            <a:solidFill>
                              <a:schemeClr val="tx2">
                                <a:lumMod val="90000"/>
                                <a:lumOff val="10000"/>
                              </a:schemeClr>
                            </a:solidFill>
                            <a:latin typeface="Cambria Math" panose="02040503050406030204" pitchFamily="18" charset="0"/>
                          </a:rPr>
                          <m:t>𝑡</m:t>
                        </m:r>
                        <m:r>
                          <a:rPr lang="en-GB" b="0" i="1">
                            <a:solidFill>
                              <a:schemeClr val="tx2">
                                <a:lumMod val="90000"/>
                                <a:lumOff val="10000"/>
                              </a:schemeClr>
                            </a:solidFill>
                            <a:latin typeface="Cambria Math" panose="02040503050406030204" pitchFamily="18" charset="0"/>
                          </a:rPr>
                          <m:t>+1</m:t>
                        </m:r>
                      </m:oMath>
                    </m:oMathPara>
                  </a14:m>
                  <a:endParaRPr lang="en-GB" b="0">
                    <a:solidFill>
                      <a:schemeClr val="tx2">
                        <a:lumMod val="90000"/>
                        <a:lumOff val="10000"/>
                      </a:schemeClr>
                    </a:solidFill>
                  </a:endParaRPr>
                </a:p>
              </p:txBody>
            </p:sp>
          </mc:Choice>
          <mc:Fallback xmlns="">
            <p:sp>
              <p:nvSpPr>
                <p:cNvPr id="59" name="TextBox 58">
                  <a:extLst>
                    <a:ext uri="{FF2B5EF4-FFF2-40B4-BE49-F238E27FC236}">
                      <a16:creationId xmlns:a16="http://schemas.microsoft.com/office/drawing/2014/main" id="{AEF1D6B5-6E04-4621-5F4D-EE3950E53286}"/>
                    </a:ext>
                  </a:extLst>
                </p:cNvPr>
                <p:cNvSpPr txBox="1">
                  <a:spLocks noRot="1" noChangeAspect="1" noMove="1" noResize="1" noEditPoints="1" noAdjustHandles="1" noChangeArrowheads="1" noChangeShapeType="1" noTextEdit="1"/>
                </p:cNvSpPr>
                <p:nvPr/>
              </p:nvSpPr>
              <p:spPr>
                <a:xfrm>
                  <a:off x="5866035" y="5045139"/>
                  <a:ext cx="2082750" cy="369332"/>
                </a:xfrm>
                <a:prstGeom prst="rect">
                  <a:avLst/>
                </a:prstGeom>
                <a:blipFill>
                  <a:blip r:embed="rId8"/>
                  <a:stretch>
                    <a:fillRect b="-10345"/>
                  </a:stretch>
                </a:blipFill>
              </p:spPr>
              <p:txBody>
                <a:bodyPr/>
                <a:lstStyle/>
                <a:p>
                  <a:r>
                    <a:rPr lang="en-US">
                      <a:noFill/>
                    </a:rPr>
                    <a:t> </a:t>
                  </a:r>
                </a:p>
              </p:txBody>
            </p:sp>
          </mc:Fallback>
        </mc:AlternateContent>
      </p:grpSp>
      <p:grpSp>
        <p:nvGrpSpPr>
          <p:cNvPr id="1066" name="Group 1065">
            <a:extLst>
              <a:ext uri="{FF2B5EF4-FFF2-40B4-BE49-F238E27FC236}">
                <a16:creationId xmlns:a16="http://schemas.microsoft.com/office/drawing/2014/main" id="{8AD11FCF-FB08-930B-56A7-33C5B5A6F779}"/>
              </a:ext>
            </a:extLst>
          </p:cNvPr>
          <p:cNvGrpSpPr/>
          <p:nvPr/>
        </p:nvGrpSpPr>
        <p:grpSpPr>
          <a:xfrm>
            <a:off x="7916860" y="1237380"/>
            <a:ext cx="3990119" cy="2351012"/>
            <a:chOff x="7108814" y="1273206"/>
            <a:chExt cx="3551256" cy="2086574"/>
          </a:xfrm>
        </p:grpSpPr>
        <p:cxnSp>
          <p:nvCxnSpPr>
            <p:cNvPr id="61" name="Straight Connector 60">
              <a:extLst>
                <a:ext uri="{FF2B5EF4-FFF2-40B4-BE49-F238E27FC236}">
                  <a16:creationId xmlns:a16="http://schemas.microsoft.com/office/drawing/2014/main" id="{8A80F491-915A-A788-8F32-CB8FD8E8DA2E}"/>
                </a:ext>
              </a:extLst>
            </p:cNvPr>
            <p:cNvCxnSpPr>
              <a:cxnSpLocks/>
              <a:stCxn id="13" idx="0"/>
              <a:endCxn id="1030" idx="2"/>
            </p:cNvCxnSpPr>
            <p:nvPr/>
          </p:nvCxnSpPr>
          <p:spPr>
            <a:xfrm flipH="1" flipV="1">
              <a:off x="8884442" y="2923394"/>
              <a:ext cx="155615" cy="436386"/>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029" name="Picture 1028" descr="A computer with a website on the screen&#10;&#10;AI-generated content may be incorrect.">
              <a:extLst>
                <a:ext uri="{FF2B5EF4-FFF2-40B4-BE49-F238E27FC236}">
                  <a16:creationId xmlns:a16="http://schemas.microsoft.com/office/drawing/2014/main" id="{062672B6-9E24-B415-615A-C3C0998E30D2}"/>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367629" y="1499749"/>
              <a:ext cx="3033825" cy="1388013"/>
            </a:xfrm>
            <a:prstGeom prst="rect">
              <a:avLst/>
            </a:prstGeom>
          </p:spPr>
        </p:pic>
        <p:sp>
          <p:nvSpPr>
            <p:cNvPr id="1030" name="Rounded Rectangle 1029">
              <a:extLst>
                <a:ext uri="{FF2B5EF4-FFF2-40B4-BE49-F238E27FC236}">
                  <a16:creationId xmlns:a16="http://schemas.microsoft.com/office/drawing/2014/main" id="{F7750A97-0F8D-C56E-31C8-49798634566A}"/>
                </a:ext>
              </a:extLst>
            </p:cNvPr>
            <p:cNvSpPr/>
            <p:nvPr/>
          </p:nvSpPr>
          <p:spPr>
            <a:xfrm>
              <a:off x="7108814" y="1294194"/>
              <a:ext cx="3551256" cy="1629199"/>
            </a:xfrm>
            <a:prstGeom prst="roundRect">
              <a:avLst/>
            </a:prstGeom>
            <a:no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TextBox 1030">
              <a:extLst>
                <a:ext uri="{FF2B5EF4-FFF2-40B4-BE49-F238E27FC236}">
                  <a16:creationId xmlns:a16="http://schemas.microsoft.com/office/drawing/2014/main" id="{CB10BF2E-FA2A-2878-5393-B4D7B38C6499}"/>
                </a:ext>
              </a:extLst>
            </p:cNvPr>
            <p:cNvSpPr txBox="1"/>
            <p:nvPr/>
          </p:nvSpPr>
          <p:spPr>
            <a:xfrm>
              <a:off x="7185540" y="1273206"/>
              <a:ext cx="1095813" cy="369332"/>
            </a:xfrm>
            <a:prstGeom prst="rect">
              <a:avLst/>
            </a:prstGeom>
            <a:noFill/>
          </p:spPr>
          <p:txBody>
            <a:bodyPr wrap="none" rtlCol="0">
              <a:spAutoFit/>
            </a:bodyPr>
            <a:lstStyle/>
            <a:p>
              <a:r>
                <a:rPr lang="en-US"/>
                <a:t>AI agents</a:t>
              </a:r>
            </a:p>
          </p:txBody>
        </p:sp>
      </p:grpSp>
      <p:grpSp>
        <p:nvGrpSpPr>
          <p:cNvPr id="1062" name="Group 1061">
            <a:extLst>
              <a:ext uri="{FF2B5EF4-FFF2-40B4-BE49-F238E27FC236}">
                <a16:creationId xmlns:a16="http://schemas.microsoft.com/office/drawing/2014/main" id="{4AB434F6-EC07-FF8E-2DEF-F6B6FA3B653E}"/>
              </a:ext>
            </a:extLst>
          </p:cNvPr>
          <p:cNvGrpSpPr/>
          <p:nvPr/>
        </p:nvGrpSpPr>
        <p:grpSpPr>
          <a:xfrm>
            <a:off x="9554211" y="4128392"/>
            <a:ext cx="2269422" cy="2549968"/>
            <a:chOff x="8722939" y="3890885"/>
            <a:chExt cx="1856423" cy="2549968"/>
          </a:xfrm>
        </p:grpSpPr>
        <p:cxnSp>
          <p:nvCxnSpPr>
            <p:cNvPr id="1034" name="Straight Connector 1033">
              <a:extLst>
                <a:ext uri="{FF2B5EF4-FFF2-40B4-BE49-F238E27FC236}">
                  <a16:creationId xmlns:a16="http://schemas.microsoft.com/office/drawing/2014/main" id="{6A57BCE6-421D-1194-BFE5-AB32027E6D89}"/>
                </a:ext>
              </a:extLst>
            </p:cNvPr>
            <p:cNvCxnSpPr>
              <a:cxnSpLocks/>
              <a:stCxn id="37" idx="4"/>
              <a:endCxn id="1041" idx="0"/>
            </p:cNvCxnSpPr>
            <p:nvPr/>
          </p:nvCxnSpPr>
          <p:spPr>
            <a:xfrm flipH="1">
              <a:off x="9577490" y="3890885"/>
              <a:ext cx="797661" cy="684532"/>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pic>
          <p:nvPicPr>
            <p:cNvPr id="1041" name="Picture 1040">
              <a:extLst>
                <a:ext uri="{FF2B5EF4-FFF2-40B4-BE49-F238E27FC236}">
                  <a16:creationId xmlns:a16="http://schemas.microsoft.com/office/drawing/2014/main" id="{87FFFF66-8934-6DEA-F75A-3FCDA79D3FD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722939" y="4575417"/>
              <a:ext cx="1709101" cy="1865436"/>
            </a:xfrm>
            <a:prstGeom prst="roundRect">
              <a:avLst/>
            </a:prstGeom>
            <a:ln w="38100">
              <a:solidFill>
                <a:schemeClr val="bg1">
                  <a:lumMod val="75000"/>
                </a:schemeClr>
              </a:solidFill>
            </a:ln>
          </p:spPr>
        </p:pic>
        <p:sp>
          <p:nvSpPr>
            <p:cNvPr id="1048" name="TextBox 1047">
              <a:extLst>
                <a:ext uri="{FF2B5EF4-FFF2-40B4-BE49-F238E27FC236}">
                  <a16:creationId xmlns:a16="http://schemas.microsoft.com/office/drawing/2014/main" id="{5E628A81-A20D-6042-DE95-B9ABC14087C2}"/>
                </a:ext>
              </a:extLst>
            </p:cNvPr>
            <p:cNvSpPr txBox="1"/>
            <p:nvPr/>
          </p:nvSpPr>
          <p:spPr>
            <a:xfrm>
              <a:off x="8863828" y="6061382"/>
              <a:ext cx="1715534" cy="369332"/>
            </a:xfrm>
            <a:prstGeom prst="rect">
              <a:avLst/>
            </a:prstGeom>
            <a:noFill/>
          </p:spPr>
          <p:txBody>
            <a:bodyPr wrap="none" rtlCol="0">
              <a:spAutoFit/>
            </a:bodyPr>
            <a:lstStyle/>
            <a:p>
              <a:r>
                <a:rPr lang="en-US">
                  <a:solidFill>
                    <a:schemeClr val="bg1"/>
                  </a:solidFill>
                </a:rPr>
                <a:t>Superhuman AI</a:t>
              </a:r>
            </a:p>
          </p:txBody>
        </p:sp>
      </p:grpSp>
      <p:grpSp>
        <p:nvGrpSpPr>
          <p:cNvPr id="1104" name="Group 1103">
            <a:extLst>
              <a:ext uri="{FF2B5EF4-FFF2-40B4-BE49-F238E27FC236}">
                <a16:creationId xmlns:a16="http://schemas.microsoft.com/office/drawing/2014/main" id="{903AFFA2-8F0E-D3A4-1B94-7426DB04B0B8}"/>
              </a:ext>
            </a:extLst>
          </p:cNvPr>
          <p:cNvGrpSpPr/>
          <p:nvPr/>
        </p:nvGrpSpPr>
        <p:grpSpPr>
          <a:xfrm>
            <a:off x="6125209" y="1265842"/>
            <a:ext cx="1476707" cy="2332371"/>
            <a:chOff x="6125209" y="1265842"/>
            <a:chExt cx="1476707" cy="2332371"/>
          </a:xfrm>
        </p:grpSpPr>
        <p:grpSp>
          <p:nvGrpSpPr>
            <p:cNvPr id="1102" name="Group 1101">
              <a:extLst>
                <a:ext uri="{FF2B5EF4-FFF2-40B4-BE49-F238E27FC236}">
                  <a16:creationId xmlns:a16="http://schemas.microsoft.com/office/drawing/2014/main" id="{2D9162E2-F079-E21F-81E5-C58233EDBAE4}"/>
                </a:ext>
              </a:extLst>
            </p:cNvPr>
            <p:cNvGrpSpPr/>
            <p:nvPr/>
          </p:nvGrpSpPr>
          <p:grpSpPr>
            <a:xfrm>
              <a:off x="6125209" y="1265842"/>
              <a:ext cx="1476707" cy="2332371"/>
              <a:chOff x="6125209" y="1265842"/>
              <a:chExt cx="1476707" cy="2332371"/>
            </a:xfrm>
          </p:grpSpPr>
          <p:pic>
            <p:nvPicPr>
              <p:cNvPr id="1098" name="Picture 1097" descr="A person pouring yellow liquid onto a tall building&#10;&#10;AI-generated content may be incorrect.">
                <a:extLst>
                  <a:ext uri="{FF2B5EF4-FFF2-40B4-BE49-F238E27FC236}">
                    <a16:creationId xmlns:a16="http://schemas.microsoft.com/office/drawing/2014/main" id="{9D04F8A5-6CA0-1314-F5D8-684DC40C6CD6}"/>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6125209" y="1265842"/>
                <a:ext cx="1476707" cy="1795184"/>
              </a:xfrm>
              <a:prstGeom prst="roundRect">
                <a:avLst/>
              </a:prstGeom>
              <a:ln w="38100">
                <a:solidFill>
                  <a:schemeClr val="bg1">
                    <a:lumMod val="75000"/>
                  </a:schemeClr>
                </a:solidFill>
              </a:ln>
            </p:spPr>
          </p:pic>
          <p:cxnSp>
            <p:nvCxnSpPr>
              <p:cNvPr id="1099" name="Straight Connector 1098">
                <a:extLst>
                  <a:ext uri="{FF2B5EF4-FFF2-40B4-BE49-F238E27FC236}">
                    <a16:creationId xmlns:a16="http://schemas.microsoft.com/office/drawing/2014/main" id="{9580868B-8CD0-6B61-06D7-C721046646A1}"/>
                  </a:ext>
                </a:extLst>
              </p:cNvPr>
              <p:cNvCxnSpPr>
                <a:cxnSpLocks/>
                <a:stCxn id="11" idx="0"/>
                <a:endCxn id="1098" idx="2"/>
              </p:cNvCxnSpPr>
              <p:nvPr/>
            </p:nvCxnSpPr>
            <p:spPr>
              <a:xfrm flipH="1" flipV="1">
                <a:off x="6863563" y="3061026"/>
                <a:ext cx="248753" cy="537187"/>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1103" name="TextBox 1102">
              <a:extLst>
                <a:ext uri="{FF2B5EF4-FFF2-40B4-BE49-F238E27FC236}">
                  <a16:creationId xmlns:a16="http://schemas.microsoft.com/office/drawing/2014/main" id="{E56760BB-DB02-AE06-2BFF-5ADD072B3CCF}"/>
                </a:ext>
              </a:extLst>
            </p:cNvPr>
            <p:cNvSpPr txBox="1"/>
            <p:nvPr/>
          </p:nvSpPr>
          <p:spPr>
            <a:xfrm>
              <a:off x="6161004" y="2684492"/>
              <a:ext cx="963725" cy="369332"/>
            </a:xfrm>
            <a:prstGeom prst="rect">
              <a:avLst/>
            </a:prstGeom>
            <a:noFill/>
          </p:spPr>
          <p:txBody>
            <a:bodyPr wrap="none" rtlCol="0">
              <a:spAutoFit/>
            </a:bodyPr>
            <a:lstStyle/>
            <a:p>
              <a:r>
                <a:rPr lang="en-US">
                  <a:solidFill>
                    <a:schemeClr val="bg1"/>
                  </a:solidFill>
                </a:rPr>
                <a:t>AI video</a:t>
              </a:r>
            </a:p>
          </p:txBody>
        </p:sp>
      </p:grpSp>
      <p:grpSp>
        <p:nvGrpSpPr>
          <p:cNvPr id="19" name="Group 18">
            <a:extLst>
              <a:ext uri="{FF2B5EF4-FFF2-40B4-BE49-F238E27FC236}">
                <a16:creationId xmlns:a16="http://schemas.microsoft.com/office/drawing/2014/main" id="{FBFE3DC6-247C-8122-B96A-F68E233DAD6B}"/>
              </a:ext>
            </a:extLst>
          </p:cNvPr>
          <p:cNvGrpSpPr/>
          <p:nvPr/>
        </p:nvGrpSpPr>
        <p:grpSpPr>
          <a:xfrm>
            <a:off x="4098130" y="4138213"/>
            <a:ext cx="2305255" cy="2571346"/>
            <a:chOff x="4098130" y="4138213"/>
            <a:chExt cx="2305255" cy="2571346"/>
          </a:xfrm>
        </p:grpSpPr>
        <p:grpSp>
          <p:nvGrpSpPr>
            <p:cNvPr id="1093" name="Group 1092">
              <a:extLst>
                <a:ext uri="{FF2B5EF4-FFF2-40B4-BE49-F238E27FC236}">
                  <a16:creationId xmlns:a16="http://schemas.microsoft.com/office/drawing/2014/main" id="{D0DCC489-4962-9F95-4E7D-64F479B201D8}"/>
                </a:ext>
              </a:extLst>
            </p:cNvPr>
            <p:cNvGrpSpPr/>
            <p:nvPr/>
          </p:nvGrpSpPr>
          <p:grpSpPr>
            <a:xfrm>
              <a:off x="4098130" y="4138213"/>
              <a:ext cx="2305255" cy="2571346"/>
              <a:chOff x="4289117" y="4138213"/>
              <a:chExt cx="2114268" cy="2571346"/>
            </a:xfrm>
          </p:grpSpPr>
          <p:sp>
            <p:nvSpPr>
              <p:cNvPr id="1075" name="Rounded Rectangle 1074">
                <a:extLst>
                  <a:ext uri="{FF2B5EF4-FFF2-40B4-BE49-F238E27FC236}">
                    <a16:creationId xmlns:a16="http://schemas.microsoft.com/office/drawing/2014/main" id="{180D0FC6-D5CB-92CC-99A2-D6E6D04C0A26}"/>
                  </a:ext>
                </a:extLst>
              </p:cNvPr>
              <p:cNvSpPr/>
              <p:nvPr/>
            </p:nvSpPr>
            <p:spPr>
              <a:xfrm>
                <a:off x="4289117" y="4801673"/>
                <a:ext cx="2114268" cy="1907886"/>
              </a:xfrm>
              <a:prstGeom prst="roundRect">
                <a:avLst/>
              </a:prstGeom>
              <a:solidFill>
                <a:schemeClr val="bg1">
                  <a:lumMod val="95000"/>
                </a:schemeClr>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6" name="Straight Connector 1075">
                <a:extLst>
                  <a:ext uri="{FF2B5EF4-FFF2-40B4-BE49-F238E27FC236}">
                    <a16:creationId xmlns:a16="http://schemas.microsoft.com/office/drawing/2014/main" id="{FA75369D-E900-270B-1EDF-63712F3915A6}"/>
                  </a:ext>
                </a:extLst>
              </p:cNvPr>
              <p:cNvCxnSpPr>
                <a:cxnSpLocks/>
                <a:stCxn id="1075" idx="0"/>
              </p:cNvCxnSpPr>
              <p:nvPr/>
            </p:nvCxnSpPr>
            <p:spPr>
              <a:xfrm flipV="1">
                <a:off x="5346251" y="4138213"/>
                <a:ext cx="259633" cy="663460"/>
              </a:xfrm>
              <a:prstGeom prst="line">
                <a:avLst/>
              </a:prstGeom>
              <a:ln w="381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78" name="TextBox 1077">
                <a:extLst>
                  <a:ext uri="{FF2B5EF4-FFF2-40B4-BE49-F238E27FC236}">
                    <a16:creationId xmlns:a16="http://schemas.microsoft.com/office/drawing/2014/main" id="{6AAC00AF-5690-D2C9-F6D6-22C307BF14BA}"/>
                  </a:ext>
                </a:extLst>
              </p:cNvPr>
              <p:cNvSpPr txBox="1"/>
              <p:nvPr/>
            </p:nvSpPr>
            <p:spPr>
              <a:xfrm>
                <a:off x="4378386" y="4843539"/>
                <a:ext cx="1642501" cy="369332"/>
              </a:xfrm>
              <a:prstGeom prst="rect">
                <a:avLst/>
              </a:prstGeom>
              <a:noFill/>
            </p:spPr>
            <p:txBody>
              <a:bodyPr wrap="none" rtlCol="0">
                <a:spAutoFit/>
              </a:bodyPr>
              <a:lstStyle/>
              <a:p>
                <a:r>
                  <a:rPr lang="en-US">
                    <a:solidFill>
                      <a:schemeClr val="tx1"/>
                    </a:solidFill>
                  </a:rPr>
                  <a:t>Post-trained AI</a:t>
                </a:r>
              </a:p>
            </p:txBody>
          </p:sp>
        </p:grpSp>
        <p:pic>
          <p:nvPicPr>
            <p:cNvPr id="16" name="Picture 15" descr="A screenshot of a chat&#10;&#10;AI-generated content may be incorrect.">
              <a:extLst>
                <a:ext uri="{FF2B5EF4-FFF2-40B4-BE49-F238E27FC236}">
                  <a16:creationId xmlns:a16="http://schemas.microsoft.com/office/drawing/2014/main" id="{C6226BB1-54EA-9EAD-5B35-F87D44BAEF6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234377" y="5321748"/>
              <a:ext cx="2032761" cy="1174924"/>
            </a:xfrm>
            <a:prstGeom prst="rect">
              <a:avLst/>
            </a:prstGeom>
          </p:spPr>
        </p:pic>
      </p:grpSp>
    </p:spTree>
    <p:extLst>
      <p:ext uri="{BB962C8B-B14F-4D97-AF65-F5344CB8AC3E}">
        <p14:creationId xmlns:p14="http://schemas.microsoft.com/office/powerpoint/2010/main" val="414771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58"/>
                                        </p:tgtEl>
                                        <p:attrNameLst>
                                          <p:attrName>style.visibility</p:attrName>
                                        </p:attrNameLst>
                                      </p:cBhvr>
                                      <p:to>
                                        <p:strVal val="visible"/>
                                      </p:to>
                                    </p:set>
                                    <p:animEffect transition="in" filter="dissolve">
                                      <p:cBhvr>
                                        <p:cTn id="7" dur="500"/>
                                        <p:tgtEl>
                                          <p:spTgt spid="10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59"/>
                                        </p:tgtEl>
                                        <p:attrNameLst>
                                          <p:attrName>style.visibility</p:attrName>
                                        </p:attrNameLst>
                                      </p:cBhvr>
                                      <p:to>
                                        <p:strVal val="visible"/>
                                      </p:to>
                                    </p:set>
                                    <p:animEffect transition="in" filter="dissolve">
                                      <p:cBhvr>
                                        <p:cTn id="12" dur="500"/>
                                        <p:tgtEl>
                                          <p:spTgt spid="105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04"/>
                                        </p:tgtEl>
                                        <p:attrNameLst>
                                          <p:attrName>style.visibility</p:attrName>
                                        </p:attrNameLst>
                                      </p:cBhvr>
                                      <p:to>
                                        <p:strVal val="visible"/>
                                      </p:to>
                                    </p:set>
                                    <p:animEffect transition="in" filter="dissolve">
                                      <p:cBhvr>
                                        <p:cTn id="22" dur="500"/>
                                        <p:tgtEl>
                                          <p:spTgt spid="110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60"/>
                                        </p:tgtEl>
                                        <p:attrNameLst>
                                          <p:attrName>style.visibility</p:attrName>
                                        </p:attrNameLst>
                                      </p:cBhvr>
                                      <p:to>
                                        <p:strVal val="visible"/>
                                      </p:to>
                                    </p:set>
                                    <p:animEffect transition="in" filter="dissolve">
                                      <p:cBhvr>
                                        <p:cTn id="27" dur="500"/>
                                        <p:tgtEl>
                                          <p:spTgt spid="106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66"/>
                                        </p:tgtEl>
                                        <p:attrNameLst>
                                          <p:attrName>style.visibility</p:attrName>
                                        </p:attrNameLst>
                                      </p:cBhvr>
                                      <p:to>
                                        <p:strVal val="visible"/>
                                      </p:to>
                                    </p:set>
                                    <p:animEffect transition="in" filter="dissolve">
                                      <p:cBhvr>
                                        <p:cTn id="32" dur="500"/>
                                        <p:tgtEl>
                                          <p:spTgt spid="106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062"/>
                                        </p:tgtEl>
                                        <p:attrNameLst>
                                          <p:attrName>style.visibility</p:attrName>
                                        </p:attrNameLst>
                                      </p:cBhvr>
                                      <p:to>
                                        <p:strVal val="visible"/>
                                      </p:to>
                                    </p:set>
                                    <p:animEffect transition="in" filter="dissolve">
                                      <p:cBhvr>
                                        <p:cTn id="37" dur="500"/>
                                        <p:tgtEl>
                                          <p:spTgt spid="1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0160C-BA98-95B2-8938-9A5E0BAB176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D39BFBF3-D898-BDE5-0192-9AC4026C310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7BE3F09D-5828-46B1-C52A-FCE6BB0B79D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grpSp>
        <p:nvGrpSpPr>
          <p:cNvPr id="42" name="Group 41">
            <a:extLst>
              <a:ext uri="{FF2B5EF4-FFF2-40B4-BE49-F238E27FC236}">
                <a16:creationId xmlns:a16="http://schemas.microsoft.com/office/drawing/2014/main" id="{82BA5E75-4B19-75FF-64CC-52DDF19BD6ED}"/>
              </a:ext>
            </a:extLst>
          </p:cNvPr>
          <p:cNvGrpSpPr/>
          <p:nvPr/>
        </p:nvGrpSpPr>
        <p:grpSpPr>
          <a:xfrm>
            <a:off x="640252" y="4518342"/>
            <a:ext cx="12310198" cy="1023056"/>
            <a:chOff x="640252" y="4518342"/>
            <a:chExt cx="12310198" cy="1023056"/>
          </a:xfrm>
        </p:grpSpPr>
        <p:sp>
          <p:nvSpPr>
            <p:cNvPr id="2" name="TextBox 1">
              <a:extLst>
                <a:ext uri="{FF2B5EF4-FFF2-40B4-BE49-F238E27FC236}">
                  <a16:creationId xmlns:a16="http://schemas.microsoft.com/office/drawing/2014/main" id="{5E51A338-5565-2F7E-A5D6-8D645E497C24}"/>
                </a:ext>
              </a:extLst>
            </p:cNvPr>
            <p:cNvSpPr txBox="1"/>
            <p:nvPr/>
          </p:nvSpPr>
          <p:spPr>
            <a:xfrm>
              <a:off x="2238147" y="4518342"/>
              <a:ext cx="10712303" cy="707886"/>
            </a:xfrm>
            <a:prstGeom prst="rect">
              <a:avLst/>
            </a:prstGeom>
            <a:noFill/>
          </p:spPr>
          <p:txBody>
            <a:bodyPr wrap="square">
              <a:spAutoFit/>
            </a:bodyPr>
            <a:lstStyle/>
            <a:p>
              <a:endParaRPr lang="en-US" sz="800"/>
            </a:p>
            <a:p>
              <a:r>
                <a:rPr lang="en-GB" sz="3200">
                  <a:cs typeface="Times New Roman" panose="02020603050405020304" pitchFamily="18" charset="0"/>
                </a:rPr>
                <a:t>Agents – moving from words to actions</a:t>
              </a:r>
              <a:endParaRPr lang="en-US" sz="3200">
                <a:cs typeface="Times New Roman" panose="02020603050405020304" pitchFamily="18" charset="0"/>
              </a:endParaRPr>
            </a:p>
          </p:txBody>
        </p:sp>
        <p:pic>
          <p:nvPicPr>
            <p:cNvPr id="10" name="Picture 9" descr="A diagram of a brain&#10;&#10;AI-generated content may be incorrect.">
              <a:extLst>
                <a:ext uri="{FF2B5EF4-FFF2-40B4-BE49-F238E27FC236}">
                  <a16:creationId xmlns:a16="http://schemas.microsoft.com/office/drawing/2014/main" id="{AA9CDF32-BDB3-B653-CE8E-3349AAF93DC4}"/>
                </a:ext>
              </a:extLst>
            </p:cNvPr>
            <p:cNvPicPr>
              <a:picLocks noChangeAspect="1"/>
            </p:cNvPicPr>
            <p:nvPr/>
          </p:nvPicPr>
          <p:blipFill>
            <a:blip r:embed="rId3"/>
            <a:stretch>
              <a:fillRect/>
            </a:stretch>
          </p:blipFill>
          <p:spPr>
            <a:xfrm>
              <a:off x="640252" y="4518342"/>
              <a:ext cx="1337328" cy="1023056"/>
            </a:xfrm>
            <a:prstGeom prst="rect">
              <a:avLst/>
            </a:prstGeom>
          </p:spPr>
        </p:pic>
      </p:grpSp>
      <p:grpSp>
        <p:nvGrpSpPr>
          <p:cNvPr id="40" name="Group 39">
            <a:extLst>
              <a:ext uri="{FF2B5EF4-FFF2-40B4-BE49-F238E27FC236}">
                <a16:creationId xmlns:a16="http://schemas.microsoft.com/office/drawing/2014/main" id="{48F65A97-2D66-B6B7-0859-15CB6DCD6F02}"/>
              </a:ext>
            </a:extLst>
          </p:cNvPr>
          <p:cNvGrpSpPr/>
          <p:nvPr/>
        </p:nvGrpSpPr>
        <p:grpSpPr>
          <a:xfrm>
            <a:off x="663001" y="2233697"/>
            <a:ext cx="12138595" cy="1088815"/>
            <a:chOff x="663001" y="2233697"/>
            <a:chExt cx="12138595" cy="1088815"/>
          </a:xfrm>
        </p:grpSpPr>
        <p:sp>
          <p:nvSpPr>
            <p:cNvPr id="12" name="TextBox 11">
              <a:extLst>
                <a:ext uri="{FF2B5EF4-FFF2-40B4-BE49-F238E27FC236}">
                  <a16:creationId xmlns:a16="http://schemas.microsoft.com/office/drawing/2014/main" id="{A1B01CD6-A861-6A44-C56F-F8FC8082BDBB}"/>
                </a:ext>
              </a:extLst>
            </p:cNvPr>
            <p:cNvSpPr txBox="1"/>
            <p:nvPr/>
          </p:nvSpPr>
          <p:spPr>
            <a:xfrm>
              <a:off x="2238148" y="2332706"/>
              <a:ext cx="10563448" cy="584775"/>
            </a:xfrm>
            <a:prstGeom prst="rect">
              <a:avLst/>
            </a:prstGeom>
            <a:noFill/>
          </p:spPr>
          <p:txBody>
            <a:bodyPr wrap="square">
              <a:spAutoFit/>
            </a:bodyPr>
            <a:lstStyle/>
            <a:p>
              <a:r>
                <a:rPr lang="en-US" sz="3200"/>
                <a:t>Memory – allowing the past to influence the present</a:t>
              </a:r>
            </a:p>
          </p:txBody>
        </p:sp>
        <p:grpSp>
          <p:nvGrpSpPr>
            <p:cNvPr id="11" name="Group 10">
              <a:extLst>
                <a:ext uri="{FF2B5EF4-FFF2-40B4-BE49-F238E27FC236}">
                  <a16:creationId xmlns:a16="http://schemas.microsoft.com/office/drawing/2014/main" id="{117968DE-013F-803F-7893-EB4E28F0A978}"/>
                </a:ext>
              </a:extLst>
            </p:cNvPr>
            <p:cNvGrpSpPr/>
            <p:nvPr/>
          </p:nvGrpSpPr>
          <p:grpSpPr>
            <a:xfrm>
              <a:off x="663001" y="2233697"/>
              <a:ext cx="1123459" cy="1088815"/>
              <a:chOff x="6043861" y="1288111"/>
              <a:chExt cx="2470575" cy="2672788"/>
            </a:xfrm>
          </p:grpSpPr>
          <p:grpSp>
            <p:nvGrpSpPr>
              <p:cNvPr id="13" name="Group 12">
                <a:extLst>
                  <a:ext uri="{FF2B5EF4-FFF2-40B4-BE49-F238E27FC236}">
                    <a16:creationId xmlns:a16="http://schemas.microsoft.com/office/drawing/2014/main" id="{51FE2CC4-B123-5994-2735-2C557C480380}"/>
                  </a:ext>
                </a:extLst>
              </p:cNvPr>
              <p:cNvGrpSpPr/>
              <p:nvPr/>
            </p:nvGrpSpPr>
            <p:grpSpPr>
              <a:xfrm>
                <a:off x="6043861" y="1288111"/>
                <a:ext cx="2470575" cy="2672788"/>
                <a:chOff x="4933443" y="2209737"/>
                <a:chExt cx="3733800" cy="3810000"/>
              </a:xfrm>
            </p:grpSpPr>
            <p:pic>
              <p:nvPicPr>
                <p:cNvPr id="30" name="Picture 6" descr="Related image">
                  <a:extLst>
                    <a:ext uri="{FF2B5EF4-FFF2-40B4-BE49-F238E27FC236}">
                      <a16:creationId xmlns:a16="http://schemas.microsoft.com/office/drawing/2014/main" id="{E6084729-5912-0DF9-698D-F93D6A45B270}"/>
                    </a:ext>
                  </a:extLst>
                </p:cNvPr>
                <p:cNvPicPr>
                  <a:picLocks noChangeAspect="1" noChangeArrowheads="1"/>
                </p:cNvPicPr>
                <p:nvPr/>
              </p:nvPicPr>
              <p:blipFill>
                <a:blip r:embed="rId4">
                  <a:extLst>
                    <a:ext uri="{BEBA8EAE-BF5A-486C-A8C5-ECC9F3942E4B}">
                      <a14:imgProps xmlns:a14="http://schemas.microsoft.com/office/drawing/2010/main">
                        <a14:imgLayer>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4933443" y="2209737"/>
                  <a:ext cx="3733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30">
                  <a:extLst>
                    <a:ext uri="{FF2B5EF4-FFF2-40B4-BE49-F238E27FC236}">
                      <a16:creationId xmlns:a16="http://schemas.microsoft.com/office/drawing/2014/main" id="{7DE24C2A-B796-D619-F8FB-7E6991E1C9F4}"/>
                    </a:ext>
                  </a:extLst>
                </p:cNvPr>
                <p:cNvSpPr/>
                <p:nvPr/>
              </p:nvSpPr>
              <p:spPr>
                <a:xfrm flipH="1">
                  <a:off x="6077003" y="3794699"/>
                  <a:ext cx="1253050" cy="714217"/>
                </a:xfrm>
                <a:custGeom>
                  <a:avLst/>
                  <a:gdLst>
                    <a:gd name="connsiteX0" fmla="*/ 0 w 975858"/>
                    <a:gd name="connsiteY0" fmla="*/ 11484 h 714217"/>
                    <a:gd name="connsiteX1" fmla="*/ 0 w 975858"/>
                    <a:gd name="connsiteY1" fmla="*/ 11484 h 714217"/>
                    <a:gd name="connsiteX2" fmla="*/ 4234 w 975858"/>
                    <a:gd name="connsiteY2" fmla="*/ 117317 h 714217"/>
                    <a:gd name="connsiteX3" fmla="*/ 21167 w 975858"/>
                    <a:gd name="connsiteY3" fmla="*/ 142717 h 714217"/>
                    <a:gd name="connsiteX4" fmla="*/ 42334 w 975858"/>
                    <a:gd name="connsiteY4" fmla="*/ 163884 h 714217"/>
                    <a:gd name="connsiteX5" fmla="*/ 63500 w 975858"/>
                    <a:gd name="connsiteY5" fmla="*/ 201984 h 714217"/>
                    <a:gd name="connsiteX6" fmla="*/ 71967 w 975858"/>
                    <a:gd name="connsiteY6" fmla="*/ 214684 h 714217"/>
                    <a:gd name="connsiteX7" fmla="*/ 80434 w 975858"/>
                    <a:gd name="connsiteY7" fmla="*/ 227384 h 714217"/>
                    <a:gd name="connsiteX8" fmla="*/ 93134 w 975858"/>
                    <a:gd name="connsiteY8" fmla="*/ 252784 h 714217"/>
                    <a:gd name="connsiteX9" fmla="*/ 101600 w 975858"/>
                    <a:gd name="connsiteY9" fmla="*/ 278184 h 714217"/>
                    <a:gd name="connsiteX10" fmla="*/ 105834 w 975858"/>
                    <a:gd name="connsiteY10" fmla="*/ 290884 h 714217"/>
                    <a:gd name="connsiteX11" fmla="*/ 114300 w 975858"/>
                    <a:gd name="connsiteY11" fmla="*/ 303584 h 714217"/>
                    <a:gd name="connsiteX12" fmla="*/ 118534 w 975858"/>
                    <a:gd name="connsiteY12" fmla="*/ 316284 h 714217"/>
                    <a:gd name="connsiteX13" fmla="*/ 131234 w 975858"/>
                    <a:gd name="connsiteY13" fmla="*/ 328984 h 714217"/>
                    <a:gd name="connsiteX14" fmla="*/ 152400 w 975858"/>
                    <a:gd name="connsiteY14" fmla="*/ 350151 h 714217"/>
                    <a:gd name="connsiteX15" fmla="*/ 182034 w 975858"/>
                    <a:gd name="connsiteY15" fmla="*/ 384017 h 714217"/>
                    <a:gd name="connsiteX16" fmla="*/ 190500 w 975858"/>
                    <a:gd name="connsiteY16" fmla="*/ 396717 h 714217"/>
                    <a:gd name="connsiteX17" fmla="*/ 215900 w 975858"/>
                    <a:gd name="connsiteY17" fmla="*/ 417884 h 714217"/>
                    <a:gd name="connsiteX18" fmla="*/ 228600 w 975858"/>
                    <a:gd name="connsiteY18" fmla="*/ 422117 h 714217"/>
                    <a:gd name="connsiteX19" fmla="*/ 254000 w 975858"/>
                    <a:gd name="connsiteY19" fmla="*/ 439051 h 714217"/>
                    <a:gd name="connsiteX20" fmla="*/ 266700 w 975858"/>
                    <a:gd name="connsiteY20" fmla="*/ 447517 h 714217"/>
                    <a:gd name="connsiteX21" fmla="*/ 292100 w 975858"/>
                    <a:gd name="connsiteY21" fmla="*/ 455984 h 714217"/>
                    <a:gd name="connsiteX22" fmla="*/ 317500 w 975858"/>
                    <a:gd name="connsiteY22" fmla="*/ 451751 h 714217"/>
                    <a:gd name="connsiteX23" fmla="*/ 313267 w 975858"/>
                    <a:gd name="connsiteY23" fmla="*/ 464451 h 714217"/>
                    <a:gd name="connsiteX24" fmla="*/ 342900 w 975858"/>
                    <a:gd name="connsiteY24" fmla="*/ 498317 h 714217"/>
                    <a:gd name="connsiteX25" fmla="*/ 376767 w 975858"/>
                    <a:gd name="connsiteY25" fmla="*/ 527951 h 714217"/>
                    <a:gd name="connsiteX26" fmla="*/ 402167 w 975858"/>
                    <a:gd name="connsiteY26" fmla="*/ 544884 h 714217"/>
                    <a:gd name="connsiteX27" fmla="*/ 427567 w 975858"/>
                    <a:gd name="connsiteY27" fmla="*/ 561817 h 714217"/>
                    <a:gd name="connsiteX28" fmla="*/ 452967 w 975858"/>
                    <a:gd name="connsiteY28" fmla="*/ 570284 h 714217"/>
                    <a:gd name="connsiteX29" fmla="*/ 474134 w 975858"/>
                    <a:gd name="connsiteY29" fmla="*/ 574517 h 714217"/>
                    <a:gd name="connsiteX30" fmla="*/ 508000 w 975858"/>
                    <a:gd name="connsiteY30" fmla="*/ 582984 h 714217"/>
                    <a:gd name="connsiteX31" fmla="*/ 520700 w 975858"/>
                    <a:gd name="connsiteY31" fmla="*/ 612617 h 714217"/>
                    <a:gd name="connsiteX32" fmla="*/ 533400 w 975858"/>
                    <a:gd name="connsiteY32" fmla="*/ 616851 h 714217"/>
                    <a:gd name="connsiteX33" fmla="*/ 563034 w 975858"/>
                    <a:gd name="connsiteY33" fmla="*/ 654951 h 714217"/>
                    <a:gd name="connsiteX34" fmla="*/ 571500 w 975858"/>
                    <a:gd name="connsiteY34" fmla="*/ 667651 h 714217"/>
                    <a:gd name="connsiteX35" fmla="*/ 584200 w 975858"/>
                    <a:gd name="connsiteY35" fmla="*/ 671884 h 714217"/>
                    <a:gd name="connsiteX36" fmla="*/ 651934 w 975858"/>
                    <a:gd name="connsiteY36" fmla="*/ 680351 h 714217"/>
                    <a:gd name="connsiteX37" fmla="*/ 677334 w 975858"/>
                    <a:gd name="connsiteY37" fmla="*/ 688817 h 714217"/>
                    <a:gd name="connsiteX38" fmla="*/ 690034 w 975858"/>
                    <a:gd name="connsiteY38" fmla="*/ 693051 h 714217"/>
                    <a:gd name="connsiteX39" fmla="*/ 740834 w 975858"/>
                    <a:gd name="connsiteY39" fmla="*/ 701517 h 714217"/>
                    <a:gd name="connsiteX40" fmla="*/ 778934 w 975858"/>
                    <a:gd name="connsiteY40" fmla="*/ 705751 h 714217"/>
                    <a:gd name="connsiteX41" fmla="*/ 804334 w 975858"/>
                    <a:gd name="connsiteY41" fmla="*/ 709984 h 714217"/>
                    <a:gd name="connsiteX42" fmla="*/ 833967 w 975858"/>
                    <a:gd name="connsiteY42" fmla="*/ 714217 h 714217"/>
                    <a:gd name="connsiteX43" fmla="*/ 884767 w 975858"/>
                    <a:gd name="connsiteY43" fmla="*/ 709984 h 714217"/>
                    <a:gd name="connsiteX44" fmla="*/ 897467 w 975858"/>
                    <a:gd name="connsiteY44" fmla="*/ 697284 h 714217"/>
                    <a:gd name="connsiteX45" fmla="*/ 922867 w 975858"/>
                    <a:gd name="connsiteY45" fmla="*/ 676117 h 714217"/>
                    <a:gd name="connsiteX46" fmla="*/ 948267 w 975858"/>
                    <a:gd name="connsiteY46" fmla="*/ 633784 h 714217"/>
                    <a:gd name="connsiteX47" fmla="*/ 969434 w 975858"/>
                    <a:gd name="connsiteY47" fmla="*/ 595684 h 714217"/>
                    <a:gd name="connsiteX48" fmla="*/ 969434 w 975858"/>
                    <a:gd name="connsiteY48" fmla="*/ 460217 h 714217"/>
                    <a:gd name="connsiteX49" fmla="*/ 956734 w 975858"/>
                    <a:gd name="connsiteY49" fmla="*/ 451751 h 714217"/>
                    <a:gd name="connsiteX50" fmla="*/ 939800 w 975858"/>
                    <a:gd name="connsiteY50" fmla="*/ 426351 h 714217"/>
                    <a:gd name="connsiteX51" fmla="*/ 935567 w 975858"/>
                    <a:gd name="connsiteY51" fmla="*/ 413651 h 714217"/>
                    <a:gd name="connsiteX52" fmla="*/ 922867 w 975858"/>
                    <a:gd name="connsiteY52" fmla="*/ 405184 h 714217"/>
                    <a:gd name="connsiteX53" fmla="*/ 905934 w 975858"/>
                    <a:gd name="connsiteY53" fmla="*/ 379784 h 714217"/>
                    <a:gd name="connsiteX54" fmla="*/ 884767 w 975858"/>
                    <a:gd name="connsiteY54" fmla="*/ 354384 h 714217"/>
                    <a:gd name="connsiteX55" fmla="*/ 880534 w 975858"/>
                    <a:gd name="connsiteY55" fmla="*/ 341684 h 714217"/>
                    <a:gd name="connsiteX56" fmla="*/ 850900 w 975858"/>
                    <a:gd name="connsiteY56" fmla="*/ 324751 h 714217"/>
                    <a:gd name="connsiteX57" fmla="*/ 838200 w 975858"/>
                    <a:gd name="connsiteY57" fmla="*/ 316284 h 714217"/>
                    <a:gd name="connsiteX58" fmla="*/ 829734 w 975858"/>
                    <a:gd name="connsiteY58" fmla="*/ 303584 h 714217"/>
                    <a:gd name="connsiteX59" fmla="*/ 817034 w 975858"/>
                    <a:gd name="connsiteY59" fmla="*/ 299351 h 714217"/>
                    <a:gd name="connsiteX60" fmla="*/ 791634 w 975858"/>
                    <a:gd name="connsiteY60" fmla="*/ 282417 h 714217"/>
                    <a:gd name="connsiteX61" fmla="*/ 778934 w 975858"/>
                    <a:gd name="connsiteY61" fmla="*/ 273951 h 714217"/>
                    <a:gd name="connsiteX62" fmla="*/ 715434 w 975858"/>
                    <a:gd name="connsiteY62" fmla="*/ 265484 h 714217"/>
                    <a:gd name="connsiteX63" fmla="*/ 681567 w 975858"/>
                    <a:gd name="connsiteY63" fmla="*/ 252784 h 714217"/>
                    <a:gd name="connsiteX64" fmla="*/ 668867 w 975858"/>
                    <a:gd name="connsiteY64" fmla="*/ 248551 h 714217"/>
                    <a:gd name="connsiteX65" fmla="*/ 605367 w 975858"/>
                    <a:gd name="connsiteY65" fmla="*/ 252784 h 714217"/>
                    <a:gd name="connsiteX66" fmla="*/ 588434 w 975858"/>
                    <a:gd name="connsiteY66" fmla="*/ 257017 h 714217"/>
                    <a:gd name="connsiteX67" fmla="*/ 563034 w 975858"/>
                    <a:gd name="connsiteY67" fmla="*/ 282417 h 714217"/>
                    <a:gd name="connsiteX68" fmla="*/ 550334 w 975858"/>
                    <a:gd name="connsiteY68" fmla="*/ 320517 h 714217"/>
                    <a:gd name="connsiteX69" fmla="*/ 546100 w 975858"/>
                    <a:gd name="connsiteY69" fmla="*/ 333217 h 714217"/>
                    <a:gd name="connsiteX70" fmla="*/ 541867 w 975858"/>
                    <a:gd name="connsiteY70" fmla="*/ 345917 h 714217"/>
                    <a:gd name="connsiteX71" fmla="*/ 537634 w 975858"/>
                    <a:gd name="connsiteY71" fmla="*/ 400951 h 714217"/>
                    <a:gd name="connsiteX72" fmla="*/ 520700 w 975858"/>
                    <a:gd name="connsiteY72" fmla="*/ 388251 h 714217"/>
                    <a:gd name="connsiteX73" fmla="*/ 491067 w 975858"/>
                    <a:gd name="connsiteY73" fmla="*/ 358617 h 714217"/>
                    <a:gd name="connsiteX74" fmla="*/ 474134 w 975858"/>
                    <a:gd name="connsiteY74" fmla="*/ 345917 h 714217"/>
                    <a:gd name="connsiteX75" fmla="*/ 436034 w 975858"/>
                    <a:gd name="connsiteY75" fmla="*/ 337451 h 714217"/>
                    <a:gd name="connsiteX76" fmla="*/ 397934 w 975858"/>
                    <a:gd name="connsiteY76" fmla="*/ 324751 h 714217"/>
                    <a:gd name="connsiteX77" fmla="*/ 385234 w 975858"/>
                    <a:gd name="connsiteY77" fmla="*/ 320517 h 714217"/>
                    <a:gd name="connsiteX78" fmla="*/ 359834 w 975858"/>
                    <a:gd name="connsiteY78" fmla="*/ 307817 h 714217"/>
                    <a:gd name="connsiteX79" fmla="*/ 347134 w 975858"/>
                    <a:gd name="connsiteY79" fmla="*/ 312051 h 714217"/>
                    <a:gd name="connsiteX80" fmla="*/ 338667 w 975858"/>
                    <a:gd name="connsiteY80" fmla="*/ 295117 h 714217"/>
                    <a:gd name="connsiteX81" fmla="*/ 330200 w 975858"/>
                    <a:gd name="connsiteY81" fmla="*/ 282417 h 714217"/>
                    <a:gd name="connsiteX82" fmla="*/ 300567 w 975858"/>
                    <a:gd name="connsiteY82" fmla="*/ 231617 h 714217"/>
                    <a:gd name="connsiteX83" fmla="*/ 287867 w 975858"/>
                    <a:gd name="connsiteY83" fmla="*/ 201984 h 714217"/>
                    <a:gd name="connsiteX84" fmla="*/ 262467 w 975858"/>
                    <a:gd name="connsiteY84" fmla="*/ 193517 h 714217"/>
                    <a:gd name="connsiteX85" fmla="*/ 224367 w 975858"/>
                    <a:gd name="connsiteY85" fmla="*/ 172351 h 714217"/>
                    <a:gd name="connsiteX86" fmla="*/ 186267 w 975858"/>
                    <a:gd name="connsiteY86" fmla="*/ 168117 h 714217"/>
                    <a:gd name="connsiteX87" fmla="*/ 169334 w 975858"/>
                    <a:gd name="connsiteY87" fmla="*/ 163884 h 714217"/>
                    <a:gd name="connsiteX88" fmla="*/ 156634 w 975858"/>
                    <a:gd name="connsiteY88" fmla="*/ 159651 h 714217"/>
                    <a:gd name="connsiteX89" fmla="*/ 143934 w 975858"/>
                    <a:gd name="connsiteY89" fmla="*/ 121551 h 714217"/>
                    <a:gd name="connsiteX90" fmla="*/ 131234 w 975858"/>
                    <a:gd name="connsiteY90" fmla="*/ 108851 h 714217"/>
                    <a:gd name="connsiteX91" fmla="*/ 114300 w 975858"/>
                    <a:gd name="connsiteY91" fmla="*/ 83451 h 714217"/>
                    <a:gd name="connsiteX92" fmla="*/ 97367 w 975858"/>
                    <a:gd name="connsiteY92" fmla="*/ 62284 h 714217"/>
                    <a:gd name="connsiteX93" fmla="*/ 88900 w 975858"/>
                    <a:gd name="connsiteY93" fmla="*/ 45351 h 714217"/>
                    <a:gd name="connsiteX94" fmla="*/ 76200 w 975858"/>
                    <a:gd name="connsiteY94" fmla="*/ 32651 h 714217"/>
                    <a:gd name="connsiteX95" fmla="*/ 71967 w 975858"/>
                    <a:gd name="connsiteY95" fmla="*/ 19951 h 714217"/>
                    <a:gd name="connsiteX96" fmla="*/ 50800 w 975858"/>
                    <a:gd name="connsiteY96" fmla="*/ 15717 h 714217"/>
                    <a:gd name="connsiteX97" fmla="*/ 38100 w 975858"/>
                    <a:gd name="connsiteY97" fmla="*/ 11484 h 714217"/>
                    <a:gd name="connsiteX98" fmla="*/ 25400 w 975858"/>
                    <a:gd name="connsiteY98" fmla="*/ 3017 h 714217"/>
                    <a:gd name="connsiteX99" fmla="*/ 0 w 975858"/>
                    <a:gd name="connsiteY99" fmla="*/ 11484 h 7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75858" h="714217">
                      <a:moveTo>
                        <a:pt x="0" y="11484"/>
                      </a:moveTo>
                      <a:lnTo>
                        <a:pt x="0" y="11484"/>
                      </a:lnTo>
                      <a:cubicBezTo>
                        <a:pt x="1411" y="46762"/>
                        <a:pt x="-1388" y="82462"/>
                        <a:pt x="4234" y="117317"/>
                      </a:cubicBezTo>
                      <a:cubicBezTo>
                        <a:pt x="5854" y="127363"/>
                        <a:pt x="15523" y="134250"/>
                        <a:pt x="21167" y="142717"/>
                      </a:cubicBezTo>
                      <a:cubicBezTo>
                        <a:pt x="32456" y="159650"/>
                        <a:pt x="25401" y="152595"/>
                        <a:pt x="42334" y="163884"/>
                      </a:cubicBezTo>
                      <a:cubicBezTo>
                        <a:pt x="49784" y="186237"/>
                        <a:pt x="44092" y="172872"/>
                        <a:pt x="63500" y="201984"/>
                      </a:cubicBezTo>
                      <a:lnTo>
                        <a:pt x="71967" y="214684"/>
                      </a:lnTo>
                      <a:lnTo>
                        <a:pt x="80434" y="227384"/>
                      </a:lnTo>
                      <a:cubicBezTo>
                        <a:pt x="95872" y="273700"/>
                        <a:pt x="71251" y="203546"/>
                        <a:pt x="93134" y="252784"/>
                      </a:cubicBezTo>
                      <a:cubicBezTo>
                        <a:pt x="96759" y="260939"/>
                        <a:pt x="98778" y="269717"/>
                        <a:pt x="101600" y="278184"/>
                      </a:cubicBezTo>
                      <a:cubicBezTo>
                        <a:pt x="103011" y="282417"/>
                        <a:pt x="103359" y="287171"/>
                        <a:pt x="105834" y="290884"/>
                      </a:cubicBezTo>
                      <a:cubicBezTo>
                        <a:pt x="108656" y="295117"/>
                        <a:pt x="112025" y="299033"/>
                        <a:pt x="114300" y="303584"/>
                      </a:cubicBezTo>
                      <a:cubicBezTo>
                        <a:pt x="116296" y="307575"/>
                        <a:pt x="116059" y="312571"/>
                        <a:pt x="118534" y="316284"/>
                      </a:cubicBezTo>
                      <a:cubicBezTo>
                        <a:pt x="121855" y="321265"/>
                        <a:pt x="127401" y="324385"/>
                        <a:pt x="131234" y="328984"/>
                      </a:cubicBezTo>
                      <a:cubicBezTo>
                        <a:pt x="148873" y="350152"/>
                        <a:pt x="129115" y="334627"/>
                        <a:pt x="152400" y="350151"/>
                      </a:cubicBezTo>
                      <a:cubicBezTo>
                        <a:pt x="172156" y="379784"/>
                        <a:pt x="160867" y="369907"/>
                        <a:pt x="182034" y="384017"/>
                      </a:cubicBezTo>
                      <a:cubicBezTo>
                        <a:pt x="184856" y="388250"/>
                        <a:pt x="187243" y="392808"/>
                        <a:pt x="190500" y="396717"/>
                      </a:cubicBezTo>
                      <a:cubicBezTo>
                        <a:pt x="197186" y="404741"/>
                        <a:pt x="206387" y="413127"/>
                        <a:pt x="215900" y="417884"/>
                      </a:cubicBezTo>
                      <a:cubicBezTo>
                        <a:pt x="219891" y="419880"/>
                        <a:pt x="224367" y="420706"/>
                        <a:pt x="228600" y="422117"/>
                      </a:cubicBezTo>
                      <a:lnTo>
                        <a:pt x="254000" y="439051"/>
                      </a:lnTo>
                      <a:cubicBezTo>
                        <a:pt x="258233" y="441873"/>
                        <a:pt x="261873" y="445908"/>
                        <a:pt x="266700" y="447517"/>
                      </a:cubicBezTo>
                      <a:lnTo>
                        <a:pt x="292100" y="455984"/>
                      </a:lnTo>
                      <a:cubicBezTo>
                        <a:pt x="300567" y="454573"/>
                        <a:pt x="309531" y="448563"/>
                        <a:pt x="317500" y="451751"/>
                      </a:cubicBezTo>
                      <a:cubicBezTo>
                        <a:pt x="321643" y="453408"/>
                        <a:pt x="311856" y="460218"/>
                        <a:pt x="313267" y="464451"/>
                      </a:cubicBezTo>
                      <a:cubicBezTo>
                        <a:pt x="320323" y="485619"/>
                        <a:pt x="328083" y="488440"/>
                        <a:pt x="342900" y="498317"/>
                      </a:cubicBezTo>
                      <a:cubicBezTo>
                        <a:pt x="357011" y="519483"/>
                        <a:pt x="347135" y="508196"/>
                        <a:pt x="376767" y="527951"/>
                      </a:cubicBezTo>
                      <a:lnTo>
                        <a:pt x="402167" y="544884"/>
                      </a:lnTo>
                      <a:lnTo>
                        <a:pt x="427567" y="561817"/>
                      </a:lnTo>
                      <a:cubicBezTo>
                        <a:pt x="436034" y="564639"/>
                        <a:pt x="444216" y="568534"/>
                        <a:pt x="452967" y="570284"/>
                      </a:cubicBezTo>
                      <a:cubicBezTo>
                        <a:pt x="460023" y="571695"/>
                        <a:pt x="467123" y="572899"/>
                        <a:pt x="474134" y="574517"/>
                      </a:cubicBezTo>
                      <a:cubicBezTo>
                        <a:pt x="485472" y="577134"/>
                        <a:pt x="508000" y="582984"/>
                        <a:pt x="508000" y="582984"/>
                      </a:cubicBezTo>
                      <a:cubicBezTo>
                        <a:pt x="510542" y="593151"/>
                        <a:pt x="511566" y="605309"/>
                        <a:pt x="520700" y="612617"/>
                      </a:cubicBezTo>
                      <a:cubicBezTo>
                        <a:pt x="524184" y="615405"/>
                        <a:pt x="529167" y="615440"/>
                        <a:pt x="533400" y="616851"/>
                      </a:cubicBezTo>
                      <a:cubicBezTo>
                        <a:pt x="544971" y="651557"/>
                        <a:pt x="524954" y="597827"/>
                        <a:pt x="563034" y="654951"/>
                      </a:cubicBezTo>
                      <a:cubicBezTo>
                        <a:pt x="565856" y="659184"/>
                        <a:pt x="567527" y="664473"/>
                        <a:pt x="571500" y="667651"/>
                      </a:cubicBezTo>
                      <a:cubicBezTo>
                        <a:pt x="574984" y="670439"/>
                        <a:pt x="579909" y="670658"/>
                        <a:pt x="584200" y="671884"/>
                      </a:cubicBezTo>
                      <a:cubicBezTo>
                        <a:pt x="611720" y="679746"/>
                        <a:pt x="612563" y="677070"/>
                        <a:pt x="651934" y="680351"/>
                      </a:cubicBezTo>
                      <a:lnTo>
                        <a:pt x="677334" y="688817"/>
                      </a:lnTo>
                      <a:cubicBezTo>
                        <a:pt x="681567" y="690228"/>
                        <a:pt x="685658" y="692176"/>
                        <a:pt x="690034" y="693051"/>
                      </a:cubicBezTo>
                      <a:cubicBezTo>
                        <a:pt x="714679" y="697980"/>
                        <a:pt x="712821" y="698015"/>
                        <a:pt x="740834" y="701517"/>
                      </a:cubicBezTo>
                      <a:cubicBezTo>
                        <a:pt x="753513" y="703102"/>
                        <a:pt x="766268" y="704062"/>
                        <a:pt x="778934" y="705751"/>
                      </a:cubicBezTo>
                      <a:cubicBezTo>
                        <a:pt x="787442" y="706885"/>
                        <a:pt x="795850" y="708679"/>
                        <a:pt x="804334" y="709984"/>
                      </a:cubicBezTo>
                      <a:cubicBezTo>
                        <a:pt x="814196" y="711501"/>
                        <a:pt x="824089" y="712806"/>
                        <a:pt x="833967" y="714217"/>
                      </a:cubicBezTo>
                      <a:cubicBezTo>
                        <a:pt x="850900" y="712806"/>
                        <a:pt x="868349" y="714362"/>
                        <a:pt x="884767" y="709984"/>
                      </a:cubicBezTo>
                      <a:cubicBezTo>
                        <a:pt x="890552" y="708441"/>
                        <a:pt x="892868" y="701117"/>
                        <a:pt x="897467" y="697284"/>
                      </a:cubicBezTo>
                      <a:cubicBezTo>
                        <a:pt x="912914" y="684411"/>
                        <a:pt x="909199" y="693691"/>
                        <a:pt x="922867" y="676117"/>
                      </a:cubicBezTo>
                      <a:cubicBezTo>
                        <a:pt x="950167" y="641016"/>
                        <a:pt x="930990" y="662578"/>
                        <a:pt x="948267" y="633784"/>
                      </a:cubicBezTo>
                      <a:cubicBezTo>
                        <a:pt x="970102" y="597393"/>
                        <a:pt x="960918" y="621229"/>
                        <a:pt x="969434" y="595684"/>
                      </a:cubicBezTo>
                      <a:cubicBezTo>
                        <a:pt x="975964" y="543437"/>
                        <a:pt x="979821" y="527735"/>
                        <a:pt x="969434" y="460217"/>
                      </a:cubicBezTo>
                      <a:cubicBezTo>
                        <a:pt x="968660" y="455188"/>
                        <a:pt x="960967" y="454573"/>
                        <a:pt x="956734" y="451751"/>
                      </a:cubicBezTo>
                      <a:cubicBezTo>
                        <a:pt x="951089" y="443284"/>
                        <a:pt x="943018" y="436005"/>
                        <a:pt x="939800" y="426351"/>
                      </a:cubicBezTo>
                      <a:cubicBezTo>
                        <a:pt x="938389" y="422118"/>
                        <a:pt x="938355" y="417136"/>
                        <a:pt x="935567" y="413651"/>
                      </a:cubicBezTo>
                      <a:cubicBezTo>
                        <a:pt x="932389" y="409678"/>
                        <a:pt x="927100" y="408006"/>
                        <a:pt x="922867" y="405184"/>
                      </a:cubicBezTo>
                      <a:cubicBezTo>
                        <a:pt x="915428" y="382866"/>
                        <a:pt x="923551" y="400924"/>
                        <a:pt x="905934" y="379784"/>
                      </a:cubicBezTo>
                      <a:cubicBezTo>
                        <a:pt x="876465" y="344421"/>
                        <a:pt x="921870" y="391487"/>
                        <a:pt x="884767" y="354384"/>
                      </a:cubicBezTo>
                      <a:cubicBezTo>
                        <a:pt x="883356" y="350151"/>
                        <a:pt x="883391" y="345112"/>
                        <a:pt x="880534" y="341684"/>
                      </a:cubicBezTo>
                      <a:cubicBezTo>
                        <a:pt x="870677" y="329855"/>
                        <a:pt x="863561" y="328971"/>
                        <a:pt x="850900" y="324751"/>
                      </a:cubicBezTo>
                      <a:cubicBezTo>
                        <a:pt x="846667" y="321929"/>
                        <a:pt x="841798" y="319882"/>
                        <a:pt x="838200" y="316284"/>
                      </a:cubicBezTo>
                      <a:cubicBezTo>
                        <a:pt x="834603" y="312686"/>
                        <a:pt x="833707" y="306762"/>
                        <a:pt x="829734" y="303584"/>
                      </a:cubicBezTo>
                      <a:cubicBezTo>
                        <a:pt x="826250" y="300796"/>
                        <a:pt x="821267" y="300762"/>
                        <a:pt x="817034" y="299351"/>
                      </a:cubicBezTo>
                      <a:lnTo>
                        <a:pt x="791634" y="282417"/>
                      </a:lnTo>
                      <a:cubicBezTo>
                        <a:pt x="787401" y="279595"/>
                        <a:pt x="783982" y="274582"/>
                        <a:pt x="778934" y="273951"/>
                      </a:cubicBezTo>
                      <a:cubicBezTo>
                        <a:pt x="735166" y="268479"/>
                        <a:pt x="756330" y="271326"/>
                        <a:pt x="715434" y="265484"/>
                      </a:cubicBezTo>
                      <a:cubicBezTo>
                        <a:pt x="686608" y="255876"/>
                        <a:pt x="722063" y="267970"/>
                        <a:pt x="681567" y="252784"/>
                      </a:cubicBezTo>
                      <a:cubicBezTo>
                        <a:pt x="677389" y="251217"/>
                        <a:pt x="673100" y="249962"/>
                        <a:pt x="668867" y="248551"/>
                      </a:cubicBezTo>
                      <a:cubicBezTo>
                        <a:pt x="647700" y="249962"/>
                        <a:pt x="626464" y="250563"/>
                        <a:pt x="605367" y="252784"/>
                      </a:cubicBezTo>
                      <a:cubicBezTo>
                        <a:pt x="599581" y="253393"/>
                        <a:pt x="593200" y="253681"/>
                        <a:pt x="588434" y="257017"/>
                      </a:cubicBezTo>
                      <a:cubicBezTo>
                        <a:pt x="578625" y="263883"/>
                        <a:pt x="563034" y="282417"/>
                        <a:pt x="563034" y="282417"/>
                      </a:cubicBezTo>
                      <a:lnTo>
                        <a:pt x="550334" y="320517"/>
                      </a:lnTo>
                      <a:lnTo>
                        <a:pt x="546100" y="333217"/>
                      </a:lnTo>
                      <a:lnTo>
                        <a:pt x="541867" y="345917"/>
                      </a:lnTo>
                      <a:cubicBezTo>
                        <a:pt x="540456" y="364262"/>
                        <a:pt x="545862" y="384495"/>
                        <a:pt x="537634" y="400951"/>
                      </a:cubicBezTo>
                      <a:cubicBezTo>
                        <a:pt x="534479" y="407262"/>
                        <a:pt x="525921" y="392997"/>
                        <a:pt x="520700" y="388251"/>
                      </a:cubicBezTo>
                      <a:cubicBezTo>
                        <a:pt x="510364" y="378854"/>
                        <a:pt x="502242" y="366999"/>
                        <a:pt x="491067" y="358617"/>
                      </a:cubicBezTo>
                      <a:cubicBezTo>
                        <a:pt x="485423" y="354384"/>
                        <a:pt x="480260" y="349417"/>
                        <a:pt x="474134" y="345917"/>
                      </a:cubicBezTo>
                      <a:cubicBezTo>
                        <a:pt x="465552" y="341013"/>
                        <a:pt x="442250" y="338487"/>
                        <a:pt x="436034" y="337451"/>
                      </a:cubicBezTo>
                      <a:lnTo>
                        <a:pt x="397934" y="324751"/>
                      </a:lnTo>
                      <a:cubicBezTo>
                        <a:pt x="393701" y="323340"/>
                        <a:pt x="388947" y="322992"/>
                        <a:pt x="385234" y="320517"/>
                      </a:cubicBezTo>
                      <a:cubicBezTo>
                        <a:pt x="368821" y="309576"/>
                        <a:pt x="377361" y="313660"/>
                        <a:pt x="359834" y="307817"/>
                      </a:cubicBezTo>
                      <a:cubicBezTo>
                        <a:pt x="355601" y="309228"/>
                        <a:pt x="350960" y="314347"/>
                        <a:pt x="347134" y="312051"/>
                      </a:cubicBezTo>
                      <a:cubicBezTo>
                        <a:pt x="341722" y="308804"/>
                        <a:pt x="341798" y="300596"/>
                        <a:pt x="338667" y="295117"/>
                      </a:cubicBezTo>
                      <a:cubicBezTo>
                        <a:pt x="336143" y="290699"/>
                        <a:pt x="332636" y="286884"/>
                        <a:pt x="330200" y="282417"/>
                      </a:cubicBezTo>
                      <a:cubicBezTo>
                        <a:pt x="303413" y="233309"/>
                        <a:pt x="324584" y="263641"/>
                        <a:pt x="300567" y="231617"/>
                      </a:cubicBezTo>
                      <a:cubicBezTo>
                        <a:pt x="298567" y="223615"/>
                        <a:pt x="296530" y="207398"/>
                        <a:pt x="287867" y="201984"/>
                      </a:cubicBezTo>
                      <a:cubicBezTo>
                        <a:pt x="280299" y="197254"/>
                        <a:pt x="269893" y="198467"/>
                        <a:pt x="262467" y="193517"/>
                      </a:cubicBezTo>
                      <a:cubicBezTo>
                        <a:pt x="250343" y="185434"/>
                        <a:pt x="239271" y="174835"/>
                        <a:pt x="224367" y="172351"/>
                      </a:cubicBezTo>
                      <a:cubicBezTo>
                        <a:pt x="211763" y="170250"/>
                        <a:pt x="198967" y="169528"/>
                        <a:pt x="186267" y="168117"/>
                      </a:cubicBezTo>
                      <a:cubicBezTo>
                        <a:pt x="180623" y="166706"/>
                        <a:pt x="174928" y="165482"/>
                        <a:pt x="169334" y="163884"/>
                      </a:cubicBezTo>
                      <a:cubicBezTo>
                        <a:pt x="165043" y="162658"/>
                        <a:pt x="158930" y="163477"/>
                        <a:pt x="156634" y="159651"/>
                      </a:cubicBezTo>
                      <a:cubicBezTo>
                        <a:pt x="149746" y="148172"/>
                        <a:pt x="153400" y="131017"/>
                        <a:pt x="143934" y="121551"/>
                      </a:cubicBezTo>
                      <a:cubicBezTo>
                        <a:pt x="139701" y="117318"/>
                        <a:pt x="134910" y="113577"/>
                        <a:pt x="131234" y="108851"/>
                      </a:cubicBezTo>
                      <a:cubicBezTo>
                        <a:pt x="124987" y="100819"/>
                        <a:pt x="114300" y="83451"/>
                        <a:pt x="114300" y="83451"/>
                      </a:cubicBezTo>
                      <a:cubicBezTo>
                        <a:pt x="103707" y="41073"/>
                        <a:pt x="119635" y="84551"/>
                        <a:pt x="97367" y="62284"/>
                      </a:cubicBezTo>
                      <a:cubicBezTo>
                        <a:pt x="92905" y="57822"/>
                        <a:pt x="92568" y="50486"/>
                        <a:pt x="88900" y="45351"/>
                      </a:cubicBezTo>
                      <a:cubicBezTo>
                        <a:pt x="85420" y="40479"/>
                        <a:pt x="80433" y="36884"/>
                        <a:pt x="76200" y="32651"/>
                      </a:cubicBezTo>
                      <a:cubicBezTo>
                        <a:pt x="74789" y="28418"/>
                        <a:pt x="75680" y="22426"/>
                        <a:pt x="71967" y="19951"/>
                      </a:cubicBezTo>
                      <a:cubicBezTo>
                        <a:pt x="65980" y="15960"/>
                        <a:pt x="57781" y="17462"/>
                        <a:pt x="50800" y="15717"/>
                      </a:cubicBezTo>
                      <a:cubicBezTo>
                        <a:pt x="46471" y="14635"/>
                        <a:pt x="42333" y="12895"/>
                        <a:pt x="38100" y="11484"/>
                      </a:cubicBezTo>
                      <a:cubicBezTo>
                        <a:pt x="33867" y="8662"/>
                        <a:pt x="29951" y="5292"/>
                        <a:pt x="25400" y="3017"/>
                      </a:cubicBezTo>
                      <a:cubicBezTo>
                        <a:pt x="5942" y="-6712"/>
                        <a:pt x="4233" y="10073"/>
                        <a:pt x="0" y="11484"/>
                      </a:cubicBezTo>
                      <a:close/>
                    </a:path>
                  </a:pathLst>
                </a:custGeom>
                <a:solidFill>
                  <a:srgbClr val="FF40FF">
                    <a:alpha val="50000"/>
                  </a:srgbClr>
                </a:solidFill>
                <a:ln w="254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Oval 13">
                <a:extLst>
                  <a:ext uri="{FF2B5EF4-FFF2-40B4-BE49-F238E27FC236}">
                    <a16:creationId xmlns:a16="http://schemas.microsoft.com/office/drawing/2014/main" id="{EA191217-8CDB-50B1-156B-438769E93B58}"/>
                  </a:ext>
                </a:extLst>
              </p:cNvPr>
              <p:cNvSpPr/>
              <p:nvPr/>
            </p:nvSpPr>
            <p:spPr>
              <a:xfrm>
                <a:off x="7795843" y="1781303"/>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0A33ACE-3529-DBCD-15E4-6650A0679574}"/>
                  </a:ext>
                </a:extLst>
              </p:cNvPr>
              <p:cNvSpPr/>
              <p:nvPr/>
            </p:nvSpPr>
            <p:spPr>
              <a:xfrm>
                <a:off x="6247651" y="2021224"/>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7DC1DA5-2575-7D04-DC3C-63085A703BF0}"/>
                  </a:ext>
                </a:extLst>
              </p:cNvPr>
              <p:cNvSpPr/>
              <p:nvPr/>
            </p:nvSpPr>
            <p:spPr>
              <a:xfrm>
                <a:off x="6483685" y="1676447"/>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E38F235-E2F8-102D-384D-F6DEF25AA1BA}"/>
                  </a:ext>
                </a:extLst>
              </p:cNvPr>
              <p:cNvSpPr/>
              <p:nvPr/>
            </p:nvSpPr>
            <p:spPr>
              <a:xfrm>
                <a:off x="6905602" y="2639358"/>
                <a:ext cx="144966" cy="150541"/>
              </a:xfrm>
              <a:prstGeom prst="ellipse">
                <a:avLst/>
              </a:prstGeom>
              <a:solidFill>
                <a:srgbClr val="FF40FF">
                  <a:alpha val="50000"/>
                </a:srgbClr>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45E14D2-DFF7-4470-CA12-502F7D4348CB}"/>
                  </a:ext>
                </a:extLst>
              </p:cNvPr>
              <p:cNvSpPr/>
              <p:nvPr/>
            </p:nvSpPr>
            <p:spPr>
              <a:xfrm>
                <a:off x="7991409" y="2157946"/>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Neuron - Free healthcare and medical icons">
                <a:extLst>
                  <a:ext uri="{FF2B5EF4-FFF2-40B4-BE49-F238E27FC236}">
                    <a16:creationId xmlns:a16="http://schemas.microsoft.com/office/drawing/2014/main" id="{11867C95-AD12-882A-1E78-1B7045F3DBCD}"/>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248105" y="2019658"/>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Neuron - Free healthcare and medical icons">
                <a:extLst>
                  <a:ext uri="{FF2B5EF4-FFF2-40B4-BE49-F238E27FC236}">
                    <a16:creationId xmlns:a16="http://schemas.microsoft.com/office/drawing/2014/main" id="{7EC82904-432E-5727-ADF7-8C47DFAED8F4}"/>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903438" y="2641952"/>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Neuron - Free healthcare and medical icons">
                <a:extLst>
                  <a:ext uri="{FF2B5EF4-FFF2-40B4-BE49-F238E27FC236}">
                    <a16:creationId xmlns:a16="http://schemas.microsoft.com/office/drawing/2014/main" id="{FE18DDB3-C9BA-D317-F096-712C35F6EB0A}"/>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480845" y="1679669"/>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Neuron - Free healthcare and medical icons">
                <a:extLst>
                  <a:ext uri="{FF2B5EF4-FFF2-40B4-BE49-F238E27FC236}">
                    <a16:creationId xmlns:a16="http://schemas.microsoft.com/office/drawing/2014/main" id="{67480DD7-FA5D-4C84-8209-3F3CE4596C58}"/>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7792668" y="1780915"/>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Neuron - Free healthcare and medical icons">
                <a:extLst>
                  <a:ext uri="{FF2B5EF4-FFF2-40B4-BE49-F238E27FC236}">
                    <a16:creationId xmlns:a16="http://schemas.microsoft.com/office/drawing/2014/main" id="{FF01A2C2-F430-0669-29FA-EBD39C98C7F2}"/>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7991409" y="2157946"/>
                <a:ext cx="144966" cy="144966"/>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B13EAEAC-1931-FE87-ECAB-65EB0B3C787B}"/>
                  </a:ext>
                </a:extLst>
              </p:cNvPr>
              <p:cNvGrpSpPr/>
              <p:nvPr/>
            </p:nvGrpSpPr>
            <p:grpSpPr>
              <a:xfrm>
                <a:off x="6333893" y="1803400"/>
                <a:ext cx="1721082" cy="987914"/>
                <a:chOff x="6333893" y="1803400"/>
                <a:chExt cx="1721082" cy="987914"/>
              </a:xfrm>
            </p:grpSpPr>
            <p:sp>
              <p:nvSpPr>
                <p:cNvPr id="26" name="Freeform 25">
                  <a:extLst>
                    <a:ext uri="{FF2B5EF4-FFF2-40B4-BE49-F238E27FC236}">
                      <a16:creationId xmlns:a16="http://schemas.microsoft.com/office/drawing/2014/main" id="{10B9E5B0-DFA7-A26B-293D-08BD990B241C}"/>
                    </a:ext>
                  </a:extLst>
                </p:cNvPr>
                <p:cNvSpPr/>
                <p:nvPr/>
              </p:nvSpPr>
              <p:spPr>
                <a:xfrm>
                  <a:off x="6333893" y="2178050"/>
                  <a:ext cx="578082" cy="514350"/>
                </a:xfrm>
                <a:custGeom>
                  <a:avLst/>
                  <a:gdLst>
                    <a:gd name="csX0" fmla="*/ 578082 w 578082"/>
                    <a:gd name="csY0" fmla="*/ 511175 h 514350"/>
                    <a:gd name="csX1" fmla="*/ 555857 w 578082"/>
                    <a:gd name="csY1" fmla="*/ 514350 h 514350"/>
                    <a:gd name="csX2" fmla="*/ 533632 w 578082"/>
                    <a:gd name="csY2" fmla="*/ 511175 h 514350"/>
                    <a:gd name="csX3" fmla="*/ 495532 w 578082"/>
                    <a:gd name="csY3" fmla="*/ 504825 h 514350"/>
                    <a:gd name="csX4" fmla="*/ 466957 w 578082"/>
                    <a:gd name="csY4" fmla="*/ 498475 h 514350"/>
                    <a:gd name="csX5" fmla="*/ 441557 w 578082"/>
                    <a:gd name="csY5" fmla="*/ 492125 h 514350"/>
                    <a:gd name="csX6" fmla="*/ 422507 w 578082"/>
                    <a:gd name="csY6" fmla="*/ 482600 h 514350"/>
                    <a:gd name="csX7" fmla="*/ 409807 w 578082"/>
                    <a:gd name="csY7" fmla="*/ 479425 h 514350"/>
                    <a:gd name="csX8" fmla="*/ 397107 w 578082"/>
                    <a:gd name="csY8" fmla="*/ 473075 h 514350"/>
                    <a:gd name="csX9" fmla="*/ 381232 w 578082"/>
                    <a:gd name="csY9" fmla="*/ 466725 h 514350"/>
                    <a:gd name="csX10" fmla="*/ 371707 w 578082"/>
                    <a:gd name="csY10" fmla="*/ 463550 h 514350"/>
                    <a:gd name="csX11" fmla="*/ 349482 w 578082"/>
                    <a:gd name="csY11" fmla="*/ 447675 h 514350"/>
                    <a:gd name="csX12" fmla="*/ 339957 w 578082"/>
                    <a:gd name="csY12" fmla="*/ 438150 h 514350"/>
                    <a:gd name="csX13" fmla="*/ 327257 w 578082"/>
                    <a:gd name="csY13" fmla="*/ 428625 h 514350"/>
                    <a:gd name="csX14" fmla="*/ 317732 w 578082"/>
                    <a:gd name="csY14" fmla="*/ 422275 h 514350"/>
                    <a:gd name="csX15" fmla="*/ 305032 w 578082"/>
                    <a:gd name="csY15" fmla="*/ 409575 h 514350"/>
                    <a:gd name="csX16" fmla="*/ 285982 w 578082"/>
                    <a:gd name="csY16" fmla="*/ 396875 h 514350"/>
                    <a:gd name="csX17" fmla="*/ 270107 w 578082"/>
                    <a:gd name="csY17" fmla="*/ 374650 h 514350"/>
                    <a:gd name="csX18" fmla="*/ 263757 w 578082"/>
                    <a:gd name="csY18" fmla="*/ 365125 h 514350"/>
                    <a:gd name="csX19" fmla="*/ 254232 w 578082"/>
                    <a:gd name="csY19" fmla="*/ 352425 h 514350"/>
                    <a:gd name="csX20" fmla="*/ 241532 w 578082"/>
                    <a:gd name="csY20" fmla="*/ 333375 h 514350"/>
                    <a:gd name="csX21" fmla="*/ 238357 w 578082"/>
                    <a:gd name="csY21" fmla="*/ 323850 h 514350"/>
                    <a:gd name="csX22" fmla="*/ 216132 w 578082"/>
                    <a:gd name="csY22" fmla="*/ 292100 h 514350"/>
                    <a:gd name="csX23" fmla="*/ 209782 w 578082"/>
                    <a:gd name="csY23" fmla="*/ 273050 h 514350"/>
                    <a:gd name="csX24" fmla="*/ 200257 w 578082"/>
                    <a:gd name="csY24" fmla="*/ 254000 h 514350"/>
                    <a:gd name="csX25" fmla="*/ 184382 w 578082"/>
                    <a:gd name="csY25" fmla="*/ 238125 h 514350"/>
                    <a:gd name="csX26" fmla="*/ 171682 w 578082"/>
                    <a:gd name="csY26" fmla="*/ 215900 h 514350"/>
                    <a:gd name="csX27" fmla="*/ 165332 w 578082"/>
                    <a:gd name="csY27" fmla="*/ 184150 h 514350"/>
                    <a:gd name="csX28" fmla="*/ 162157 w 578082"/>
                    <a:gd name="csY28" fmla="*/ 174625 h 514350"/>
                    <a:gd name="csX29" fmla="*/ 152632 w 578082"/>
                    <a:gd name="csY29" fmla="*/ 161925 h 514350"/>
                    <a:gd name="csX30" fmla="*/ 149457 w 578082"/>
                    <a:gd name="csY30" fmla="*/ 149225 h 514350"/>
                    <a:gd name="csX31" fmla="*/ 139932 w 578082"/>
                    <a:gd name="csY31" fmla="*/ 139700 h 514350"/>
                    <a:gd name="csX32" fmla="*/ 133582 w 578082"/>
                    <a:gd name="csY32" fmla="*/ 130175 h 514350"/>
                    <a:gd name="csX33" fmla="*/ 124057 w 578082"/>
                    <a:gd name="csY33" fmla="*/ 117475 h 514350"/>
                    <a:gd name="csX34" fmla="*/ 117707 w 578082"/>
                    <a:gd name="csY34" fmla="*/ 107950 h 514350"/>
                    <a:gd name="csX35" fmla="*/ 95482 w 578082"/>
                    <a:gd name="csY35" fmla="*/ 85725 h 514350"/>
                    <a:gd name="csX36" fmla="*/ 79607 w 578082"/>
                    <a:gd name="csY36" fmla="*/ 69850 h 514350"/>
                    <a:gd name="csX37" fmla="*/ 73257 w 578082"/>
                    <a:gd name="csY37" fmla="*/ 60325 h 514350"/>
                    <a:gd name="csX38" fmla="*/ 44682 w 578082"/>
                    <a:gd name="csY38" fmla="*/ 44450 h 514350"/>
                    <a:gd name="csX39" fmla="*/ 9757 w 578082"/>
                    <a:gd name="csY39" fmla="*/ 28575 h 514350"/>
                    <a:gd name="csX40" fmla="*/ 232 w 578082"/>
                    <a:gd name="csY40" fmla="*/ 9525 h 514350"/>
                    <a:gd name="csX41" fmla="*/ 232 w 578082"/>
                    <a:gd name="csY41" fmla="*/ 0 h 514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8082" h="514350">
                      <a:moveTo>
                        <a:pt x="578082" y="511175"/>
                      </a:moveTo>
                      <a:cubicBezTo>
                        <a:pt x="570674" y="512233"/>
                        <a:pt x="563341" y="514350"/>
                        <a:pt x="555857" y="514350"/>
                      </a:cubicBezTo>
                      <a:cubicBezTo>
                        <a:pt x="548373" y="514350"/>
                        <a:pt x="541024" y="512342"/>
                        <a:pt x="533632" y="511175"/>
                      </a:cubicBezTo>
                      <a:lnTo>
                        <a:pt x="495532" y="504825"/>
                      </a:lnTo>
                      <a:cubicBezTo>
                        <a:pt x="443112" y="496088"/>
                        <a:pt x="498221" y="506291"/>
                        <a:pt x="466957" y="498475"/>
                      </a:cubicBezTo>
                      <a:cubicBezTo>
                        <a:pt x="456368" y="495828"/>
                        <a:pt x="450888" y="496272"/>
                        <a:pt x="441557" y="492125"/>
                      </a:cubicBezTo>
                      <a:cubicBezTo>
                        <a:pt x="435069" y="489242"/>
                        <a:pt x="429099" y="485237"/>
                        <a:pt x="422507" y="482600"/>
                      </a:cubicBezTo>
                      <a:cubicBezTo>
                        <a:pt x="418455" y="480979"/>
                        <a:pt x="413893" y="480957"/>
                        <a:pt x="409807" y="479425"/>
                      </a:cubicBezTo>
                      <a:cubicBezTo>
                        <a:pt x="405375" y="477763"/>
                        <a:pt x="401432" y="474997"/>
                        <a:pt x="397107" y="473075"/>
                      </a:cubicBezTo>
                      <a:cubicBezTo>
                        <a:pt x="391899" y="470760"/>
                        <a:pt x="386568" y="468726"/>
                        <a:pt x="381232" y="466725"/>
                      </a:cubicBezTo>
                      <a:cubicBezTo>
                        <a:pt x="378098" y="465550"/>
                        <a:pt x="374700" y="465047"/>
                        <a:pt x="371707" y="463550"/>
                      </a:cubicBezTo>
                      <a:cubicBezTo>
                        <a:pt x="367687" y="461540"/>
                        <a:pt x="351495" y="449401"/>
                        <a:pt x="349482" y="447675"/>
                      </a:cubicBezTo>
                      <a:cubicBezTo>
                        <a:pt x="346073" y="444753"/>
                        <a:pt x="343366" y="441072"/>
                        <a:pt x="339957" y="438150"/>
                      </a:cubicBezTo>
                      <a:cubicBezTo>
                        <a:pt x="335939" y="434706"/>
                        <a:pt x="331563" y="431701"/>
                        <a:pt x="327257" y="428625"/>
                      </a:cubicBezTo>
                      <a:cubicBezTo>
                        <a:pt x="324152" y="426407"/>
                        <a:pt x="320629" y="424758"/>
                        <a:pt x="317732" y="422275"/>
                      </a:cubicBezTo>
                      <a:cubicBezTo>
                        <a:pt x="313186" y="418379"/>
                        <a:pt x="309707" y="413315"/>
                        <a:pt x="305032" y="409575"/>
                      </a:cubicBezTo>
                      <a:cubicBezTo>
                        <a:pt x="299073" y="404807"/>
                        <a:pt x="285982" y="396875"/>
                        <a:pt x="285982" y="396875"/>
                      </a:cubicBezTo>
                      <a:cubicBezTo>
                        <a:pt x="271017" y="374427"/>
                        <a:pt x="289798" y="402217"/>
                        <a:pt x="270107" y="374650"/>
                      </a:cubicBezTo>
                      <a:cubicBezTo>
                        <a:pt x="267889" y="371545"/>
                        <a:pt x="265975" y="368230"/>
                        <a:pt x="263757" y="365125"/>
                      </a:cubicBezTo>
                      <a:cubicBezTo>
                        <a:pt x="260681" y="360819"/>
                        <a:pt x="257267" y="356760"/>
                        <a:pt x="254232" y="352425"/>
                      </a:cubicBezTo>
                      <a:cubicBezTo>
                        <a:pt x="249855" y="346173"/>
                        <a:pt x="243945" y="340615"/>
                        <a:pt x="241532" y="333375"/>
                      </a:cubicBezTo>
                      <a:cubicBezTo>
                        <a:pt x="240474" y="330200"/>
                        <a:pt x="239982" y="326776"/>
                        <a:pt x="238357" y="323850"/>
                      </a:cubicBezTo>
                      <a:cubicBezTo>
                        <a:pt x="232773" y="313799"/>
                        <a:pt x="223267" y="301613"/>
                        <a:pt x="216132" y="292100"/>
                      </a:cubicBezTo>
                      <a:lnTo>
                        <a:pt x="209782" y="273050"/>
                      </a:lnTo>
                      <a:cubicBezTo>
                        <a:pt x="206784" y="264057"/>
                        <a:pt x="206885" y="261575"/>
                        <a:pt x="200257" y="254000"/>
                      </a:cubicBezTo>
                      <a:cubicBezTo>
                        <a:pt x="195329" y="248368"/>
                        <a:pt x="189310" y="243757"/>
                        <a:pt x="184382" y="238125"/>
                      </a:cubicBezTo>
                      <a:cubicBezTo>
                        <a:pt x="180352" y="233519"/>
                        <a:pt x="173605" y="221027"/>
                        <a:pt x="171682" y="215900"/>
                      </a:cubicBezTo>
                      <a:cubicBezTo>
                        <a:pt x="168232" y="206699"/>
                        <a:pt x="167327" y="193129"/>
                        <a:pt x="165332" y="184150"/>
                      </a:cubicBezTo>
                      <a:cubicBezTo>
                        <a:pt x="164606" y="180883"/>
                        <a:pt x="163817" y="177531"/>
                        <a:pt x="162157" y="174625"/>
                      </a:cubicBezTo>
                      <a:cubicBezTo>
                        <a:pt x="159532" y="170031"/>
                        <a:pt x="155807" y="166158"/>
                        <a:pt x="152632" y="161925"/>
                      </a:cubicBezTo>
                      <a:cubicBezTo>
                        <a:pt x="151574" y="157692"/>
                        <a:pt x="151622" y="153014"/>
                        <a:pt x="149457" y="149225"/>
                      </a:cubicBezTo>
                      <a:cubicBezTo>
                        <a:pt x="147229" y="145326"/>
                        <a:pt x="142807" y="143149"/>
                        <a:pt x="139932" y="139700"/>
                      </a:cubicBezTo>
                      <a:cubicBezTo>
                        <a:pt x="137489" y="136769"/>
                        <a:pt x="135800" y="133280"/>
                        <a:pt x="133582" y="130175"/>
                      </a:cubicBezTo>
                      <a:cubicBezTo>
                        <a:pt x="130506" y="125869"/>
                        <a:pt x="127133" y="121781"/>
                        <a:pt x="124057" y="117475"/>
                      </a:cubicBezTo>
                      <a:cubicBezTo>
                        <a:pt x="121839" y="114370"/>
                        <a:pt x="120260" y="110786"/>
                        <a:pt x="117707" y="107950"/>
                      </a:cubicBezTo>
                      <a:cubicBezTo>
                        <a:pt x="110698" y="100163"/>
                        <a:pt x="101294" y="94442"/>
                        <a:pt x="95482" y="85725"/>
                      </a:cubicBezTo>
                      <a:cubicBezTo>
                        <a:pt x="87015" y="73025"/>
                        <a:pt x="92307" y="78317"/>
                        <a:pt x="79607" y="69850"/>
                      </a:cubicBezTo>
                      <a:cubicBezTo>
                        <a:pt x="77490" y="66675"/>
                        <a:pt x="76129" y="62838"/>
                        <a:pt x="73257" y="60325"/>
                      </a:cubicBezTo>
                      <a:cubicBezTo>
                        <a:pt x="51220" y="41043"/>
                        <a:pt x="61536" y="52111"/>
                        <a:pt x="44682" y="44450"/>
                      </a:cubicBezTo>
                      <a:cubicBezTo>
                        <a:pt x="5641" y="26704"/>
                        <a:pt x="32027" y="35998"/>
                        <a:pt x="9757" y="28575"/>
                      </a:cubicBezTo>
                      <a:cubicBezTo>
                        <a:pt x="4881" y="21261"/>
                        <a:pt x="1693" y="18288"/>
                        <a:pt x="232" y="9525"/>
                      </a:cubicBezTo>
                      <a:cubicBezTo>
                        <a:pt x="-290" y="6393"/>
                        <a:pt x="232" y="3175"/>
                        <a:pt x="232"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8A53AB41-1068-3FE6-950C-7DE23112F324}"/>
                    </a:ext>
                  </a:extLst>
                </p:cNvPr>
                <p:cNvSpPr/>
                <p:nvPr/>
              </p:nvSpPr>
              <p:spPr>
                <a:xfrm>
                  <a:off x="6626225" y="1803400"/>
                  <a:ext cx="377825" cy="844550"/>
                </a:xfrm>
                <a:custGeom>
                  <a:avLst/>
                  <a:gdLst>
                    <a:gd name="csX0" fmla="*/ 358775 w 377825"/>
                    <a:gd name="csY0" fmla="*/ 844550 h 844550"/>
                    <a:gd name="csX1" fmla="*/ 368300 w 377825"/>
                    <a:gd name="csY1" fmla="*/ 752475 h 844550"/>
                    <a:gd name="csX2" fmla="*/ 374650 w 377825"/>
                    <a:gd name="csY2" fmla="*/ 727075 h 844550"/>
                    <a:gd name="csX3" fmla="*/ 377825 w 377825"/>
                    <a:gd name="csY3" fmla="*/ 708025 h 844550"/>
                    <a:gd name="csX4" fmla="*/ 371475 w 377825"/>
                    <a:gd name="csY4" fmla="*/ 593725 h 844550"/>
                    <a:gd name="csX5" fmla="*/ 365125 w 377825"/>
                    <a:gd name="csY5" fmla="*/ 574675 h 844550"/>
                    <a:gd name="csX6" fmla="*/ 361950 w 377825"/>
                    <a:gd name="csY6" fmla="*/ 565150 h 844550"/>
                    <a:gd name="csX7" fmla="*/ 355600 w 377825"/>
                    <a:gd name="csY7" fmla="*/ 552450 h 844550"/>
                    <a:gd name="csX8" fmla="*/ 352425 w 377825"/>
                    <a:gd name="csY8" fmla="*/ 539750 h 844550"/>
                    <a:gd name="csX9" fmla="*/ 346075 w 377825"/>
                    <a:gd name="csY9" fmla="*/ 527050 h 844550"/>
                    <a:gd name="csX10" fmla="*/ 342900 w 377825"/>
                    <a:gd name="csY10" fmla="*/ 517525 h 844550"/>
                    <a:gd name="csX11" fmla="*/ 330200 w 377825"/>
                    <a:gd name="csY11" fmla="*/ 498475 h 844550"/>
                    <a:gd name="csX12" fmla="*/ 323850 w 377825"/>
                    <a:gd name="csY12" fmla="*/ 488950 h 844550"/>
                    <a:gd name="csX13" fmla="*/ 317500 w 377825"/>
                    <a:gd name="csY13" fmla="*/ 476250 h 844550"/>
                    <a:gd name="csX14" fmla="*/ 314325 w 377825"/>
                    <a:gd name="csY14" fmla="*/ 466725 h 844550"/>
                    <a:gd name="csX15" fmla="*/ 307975 w 377825"/>
                    <a:gd name="csY15" fmla="*/ 457200 h 844550"/>
                    <a:gd name="csX16" fmla="*/ 285750 w 377825"/>
                    <a:gd name="csY16" fmla="*/ 428625 h 844550"/>
                    <a:gd name="csX17" fmla="*/ 269875 w 377825"/>
                    <a:gd name="csY17" fmla="*/ 406400 h 844550"/>
                    <a:gd name="csX18" fmla="*/ 266700 w 377825"/>
                    <a:gd name="csY18" fmla="*/ 387350 h 844550"/>
                    <a:gd name="csX19" fmla="*/ 238125 w 377825"/>
                    <a:gd name="csY19" fmla="*/ 346075 h 844550"/>
                    <a:gd name="csX20" fmla="*/ 231775 w 377825"/>
                    <a:gd name="csY20" fmla="*/ 333375 h 844550"/>
                    <a:gd name="csX21" fmla="*/ 215900 w 377825"/>
                    <a:gd name="csY21" fmla="*/ 311150 h 844550"/>
                    <a:gd name="csX22" fmla="*/ 203200 w 377825"/>
                    <a:gd name="csY22" fmla="*/ 282575 h 844550"/>
                    <a:gd name="csX23" fmla="*/ 196850 w 377825"/>
                    <a:gd name="csY23" fmla="*/ 231775 h 844550"/>
                    <a:gd name="csX24" fmla="*/ 193675 w 377825"/>
                    <a:gd name="csY24" fmla="*/ 215900 h 844550"/>
                    <a:gd name="csX25" fmla="*/ 190500 w 377825"/>
                    <a:gd name="csY25" fmla="*/ 190500 h 844550"/>
                    <a:gd name="csX26" fmla="*/ 155575 w 377825"/>
                    <a:gd name="csY26" fmla="*/ 136525 h 844550"/>
                    <a:gd name="csX27" fmla="*/ 136525 w 377825"/>
                    <a:gd name="csY27" fmla="*/ 111125 h 844550"/>
                    <a:gd name="csX28" fmla="*/ 130175 w 377825"/>
                    <a:gd name="csY28" fmla="*/ 101600 h 844550"/>
                    <a:gd name="csX29" fmla="*/ 104775 w 377825"/>
                    <a:gd name="csY29" fmla="*/ 82550 h 844550"/>
                    <a:gd name="csX30" fmla="*/ 95250 w 377825"/>
                    <a:gd name="csY30" fmla="*/ 73025 h 844550"/>
                    <a:gd name="csX31" fmla="*/ 73025 w 377825"/>
                    <a:gd name="csY31" fmla="*/ 44450 h 844550"/>
                    <a:gd name="csX32" fmla="*/ 53975 w 377825"/>
                    <a:gd name="csY32" fmla="*/ 31750 h 844550"/>
                    <a:gd name="csX33" fmla="*/ 44450 w 377825"/>
                    <a:gd name="csY33" fmla="*/ 25400 h 844550"/>
                    <a:gd name="csX34" fmla="*/ 31750 w 377825"/>
                    <a:gd name="csY34" fmla="*/ 19050 h 844550"/>
                    <a:gd name="csX35" fmla="*/ 22225 w 377825"/>
                    <a:gd name="csY35" fmla="*/ 12700 h 844550"/>
                    <a:gd name="csX36" fmla="*/ 12700 w 377825"/>
                    <a:gd name="csY36" fmla="*/ 9525 h 844550"/>
                    <a:gd name="csX37" fmla="*/ 0 w 377825"/>
                    <a:gd name="csY37" fmla="*/ 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7825" h="844550">
                      <a:moveTo>
                        <a:pt x="358775" y="844550"/>
                      </a:moveTo>
                      <a:cubicBezTo>
                        <a:pt x="361950" y="813858"/>
                        <a:pt x="364168" y="783053"/>
                        <a:pt x="368300" y="752475"/>
                      </a:cubicBezTo>
                      <a:cubicBezTo>
                        <a:pt x="369469" y="743826"/>
                        <a:pt x="372821" y="735609"/>
                        <a:pt x="374650" y="727075"/>
                      </a:cubicBezTo>
                      <a:cubicBezTo>
                        <a:pt x="375999" y="720780"/>
                        <a:pt x="376767" y="714375"/>
                        <a:pt x="377825" y="708025"/>
                      </a:cubicBezTo>
                      <a:cubicBezTo>
                        <a:pt x="377613" y="703578"/>
                        <a:pt x="373470" y="607690"/>
                        <a:pt x="371475" y="593725"/>
                      </a:cubicBezTo>
                      <a:cubicBezTo>
                        <a:pt x="370528" y="587099"/>
                        <a:pt x="367242" y="581025"/>
                        <a:pt x="365125" y="574675"/>
                      </a:cubicBezTo>
                      <a:cubicBezTo>
                        <a:pt x="364067" y="571500"/>
                        <a:pt x="363447" y="568143"/>
                        <a:pt x="361950" y="565150"/>
                      </a:cubicBezTo>
                      <a:cubicBezTo>
                        <a:pt x="359833" y="560917"/>
                        <a:pt x="357262" y="556882"/>
                        <a:pt x="355600" y="552450"/>
                      </a:cubicBezTo>
                      <a:cubicBezTo>
                        <a:pt x="354068" y="548364"/>
                        <a:pt x="353957" y="543836"/>
                        <a:pt x="352425" y="539750"/>
                      </a:cubicBezTo>
                      <a:cubicBezTo>
                        <a:pt x="350763" y="535318"/>
                        <a:pt x="347939" y="531400"/>
                        <a:pt x="346075" y="527050"/>
                      </a:cubicBezTo>
                      <a:cubicBezTo>
                        <a:pt x="344757" y="523974"/>
                        <a:pt x="344525" y="520451"/>
                        <a:pt x="342900" y="517525"/>
                      </a:cubicBezTo>
                      <a:cubicBezTo>
                        <a:pt x="339194" y="510854"/>
                        <a:pt x="334433" y="504825"/>
                        <a:pt x="330200" y="498475"/>
                      </a:cubicBezTo>
                      <a:cubicBezTo>
                        <a:pt x="328083" y="495300"/>
                        <a:pt x="325557" y="492363"/>
                        <a:pt x="323850" y="488950"/>
                      </a:cubicBezTo>
                      <a:cubicBezTo>
                        <a:pt x="321733" y="484717"/>
                        <a:pt x="319364" y="480600"/>
                        <a:pt x="317500" y="476250"/>
                      </a:cubicBezTo>
                      <a:cubicBezTo>
                        <a:pt x="316182" y="473174"/>
                        <a:pt x="315822" y="469718"/>
                        <a:pt x="314325" y="466725"/>
                      </a:cubicBezTo>
                      <a:cubicBezTo>
                        <a:pt x="312618" y="463312"/>
                        <a:pt x="310265" y="460253"/>
                        <a:pt x="307975" y="457200"/>
                      </a:cubicBezTo>
                      <a:cubicBezTo>
                        <a:pt x="300735" y="447547"/>
                        <a:pt x="293107" y="438189"/>
                        <a:pt x="285750" y="428625"/>
                      </a:cubicBezTo>
                      <a:cubicBezTo>
                        <a:pt x="275905" y="415826"/>
                        <a:pt x="277740" y="418198"/>
                        <a:pt x="269875" y="406400"/>
                      </a:cubicBezTo>
                      <a:cubicBezTo>
                        <a:pt x="268817" y="400050"/>
                        <a:pt x="268900" y="393400"/>
                        <a:pt x="266700" y="387350"/>
                      </a:cubicBezTo>
                      <a:cubicBezTo>
                        <a:pt x="261561" y="373216"/>
                        <a:pt x="244018" y="357862"/>
                        <a:pt x="238125" y="346075"/>
                      </a:cubicBezTo>
                      <a:cubicBezTo>
                        <a:pt x="236008" y="341842"/>
                        <a:pt x="234283" y="337389"/>
                        <a:pt x="231775" y="333375"/>
                      </a:cubicBezTo>
                      <a:cubicBezTo>
                        <a:pt x="229971" y="330488"/>
                        <a:pt x="217967" y="315800"/>
                        <a:pt x="215900" y="311150"/>
                      </a:cubicBezTo>
                      <a:cubicBezTo>
                        <a:pt x="200787" y="277145"/>
                        <a:pt x="217571" y="304131"/>
                        <a:pt x="203200" y="282575"/>
                      </a:cubicBezTo>
                      <a:cubicBezTo>
                        <a:pt x="201083" y="265642"/>
                        <a:pt x="200197" y="248509"/>
                        <a:pt x="196850" y="231775"/>
                      </a:cubicBezTo>
                      <a:cubicBezTo>
                        <a:pt x="195792" y="226483"/>
                        <a:pt x="194496" y="221234"/>
                        <a:pt x="193675" y="215900"/>
                      </a:cubicBezTo>
                      <a:cubicBezTo>
                        <a:pt x="192378" y="207467"/>
                        <a:pt x="193045" y="198644"/>
                        <a:pt x="190500" y="190500"/>
                      </a:cubicBezTo>
                      <a:cubicBezTo>
                        <a:pt x="177409" y="148607"/>
                        <a:pt x="177231" y="179838"/>
                        <a:pt x="155575" y="136525"/>
                      </a:cubicBezTo>
                      <a:cubicBezTo>
                        <a:pt x="144010" y="113396"/>
                        <a:pt x="155781" y="133590"/>
                        <a:pt x="136525" y="111125"/>
                      </a:cubicBezTo>
                      <a:cubicBezTo>
                        <a:pt x="134042" y="108228"/>
                        <a:pt x="132873" y="104298"/>
                        <a:pt x="130175" y="101600"/>
                      </a:cubicBezTo>
                      <a:cubicBezTo>
                        <a:pt x="107017" y="78442"/>
                        <a:pt x="122362" y="97206"/>
                        <a:pt x="104775" y="82550"/>
                      </a:cubicBezTo>
                      <a:cubicBezTo>
                        <a:pt x="101326" y="79675"/>
                        <a:pt x="98007" y="76569"/>
                        <a:pt x="95250" y="73025"/>
                      </a:cubicBezTo>
                      <a:cubicBezTo>
                        <a:pt x="84746" y="59520"/>
                        <a:pt x="85189" y="53911"/>
                        <a:pt x="73025" y="44450"/>
                      </a:cubicBezTo>
                      <a:cubicBezTo>
                        <a:pt x="67001" y="39765"/>
                        <a:pt x="60325" y="35983"/>
                        <a:pt x="53975" y="31750"/>
                      </a:cubicBezTo>
                      <a:cubicBezTo>
                        <a:pt x="50800" y="29633"/>
                        <a:pt x="47863" y="27107"/>
                        <a:pt x="44450" y="25400"/>
                      </a:cubicBezTo>
                      <a:cubicBezTo>
                        <a:pt x="40217" y="23283"/>
                        <a:pt x="35859" y="21398"/>
                        <a:pt x="31750" y="19050"/>
                      </a:cubicBezTo>
                      <a:cubicBezTo>
                        <a:pt x="28437" y="17157"/>
                        <a:pt x="25638" y="14407"/>
                        <a:pt x="22225" y="12700"/>
                      </a:cubicBezTo>
                      <a:cubicBezTo>
                        <a:pt x="19232" y="11203"/>
                        <a:pt x="15693" y="11022"/>
                        <a:pt x="12700" y="9525"/>
                      </a:cubicBezTo>
                      <a:cubicBezTo>
                        <a:pt x="5520" y="5935"/>
                        <a:pt x="4465" y="4465"/>
                        <a:pt x="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BF1CA8B5-417D-3540-CF5B-26C06415E508}"/>
                    </a:ext>
                  </a:extLst>
                </p:cNvPr>
                <p:cNvSpPr/>
                <p:nvPr/>
              </p:nvSpPr>
              <p:spPr>
                <a:xfrm>
                  <a:off x="7038975" y="1927225"/>
                  <a:ext cx="793957" cy="746125"/>
                </a:xfrm>
                <a:custGeom>
                  <a:avLst/>
                  <a:gdLst>
                    <a:gd name="csX0" fmla="*/ 0 w 793957"/>
                    <a:gd name="csY0" fmla="*/ 746125 h 746125"/>
                    <a:gd name="csX1" fmla="*/ 88900 w 793957"/>
                    <a:gd name="csY1" fmla="*/ 679450 h 746125"/>
                    <a:gd name="csX2" fmla="*/ 114300 w 793957"/>
                    <a:gd name="csY2" fmla="*/ 657225 h 746125"/>
                    <a:gd name="csX3" fmla="*/ 120650 w 793957"/>
                    <a:gd name="csY3" fmla="*/ 647700 h 746125"/>
                    <a:gd name="csX4" fmla="*/ 161925 w 793957"/>
                    <a:gd name="csY4" fmla="*/ 619125 h 746125"/>
                    <a:gd name="csX5" fmla="*/ 171450 w 793957"/>
                    <a:gd name="csY5" fmla="*/ 612775 h 746125"/>
                    <a:gd name="csX6" fmla="*/ 184150 w 793957"/>
                    <a:gd name="csY6" fmla="*/ 603250 h 746125"/>
                    <a:gd name="csX7" fmla="*/ 193675 w 793957"/>
                    <a:gd name="csY7" fmla="*/ 600075 h 746125"/>
                    <a:gd name="csX8" fmla="*/ 219075 w 793957"/>
                    <a:gd name="csY8" fmla="*/ 584200 h 746125"/>
                    <a:gd name="csX9" fmla="*/ 247650 w 793957"/>
                    <a:gd name="csY9" fmla="*/ 568325 h 746125"/>
                    <a:gd name="csX10" fmla="*/ 257175 w 793957"/>
                    <a:gd name="csY10" fmla="*/ 561975 h 746125"/>
                    <a:gd name="csX11" fmla="*/ 269875 w 793957"/>
                    <a:gd name="csY11" fmla="*/ 552450 h 746125"/>
                    <a:gd name="csX12" fmla="*/ 279400 w 793957"/>
                    <a:gd name="csY12" fmla="*/ 549275 h 746125"/>
                    <a:gd name="csX13" fmla="*/ 301625 w 793957"/>
                    <a:gd name="csY13" fmla="*/ 536575 h 746125"/>
                    <a:gd name="csX14" fmla="*/ 311150 w 793957"/>
                    <a:gd name="csY14" fmla="*/ 533400 h 746125"/>
                    <a:gd name="csX15" fmla="*/ 323850 w 793957"/>
                    <a:gd name="csY15" fmla="*/ 527050 h 746125"/>
                    <a:gd name="csX16" fmla="*/ 365125 w 793957"/>
                    <a:gd name="csY16" fmla="*/ 508000 h 746125"/>
                    <a:gd name="csX17" fmla="*/ 390525 w 793957"/>
                    <a:gd name="csY17" fmla="*/ 485775 h 746125"/>
                    <a:gd name="csX18" fmla="*/ 403225 w 793957"/>
                    <a:gd name="csY18" fmla="*/ 476250 h 746125"/>
                    <a:gd name="csX19" fmla="*/ 434975 w 793957"/>
                    <a:gd name="csY19" fmla="*/ 444500 h 746125"/>
                    <a:gd name="csX20" fmla="*/ 447675 w 793957"/>
                    <a:gd name="csY20" fmla="*/ 431800 h 746125"/>
                    <a:gd name="csX21" fmla="*/ 466725 w 793957"/>
                    <a:gd name="csY21" fmla="*/ 409575 h 746125"/>
                    <a:gd name="csX22" fmla="*/ 476250 w 793957"/>
                    <a:gd name="csY22" fmla="*/ 403225 h 746125"/>
                    <a:gd name="csX23" fmla="*/ 482600 w 793957"/>
                    <a:gd name="csY23" fmla="*/ 390525 h 746125"/>
                    <a:gd name="csX24" fmla="*/ 498475 w 793957"/>
                    <a:gd name="csY24" fmla="*/ 361950 h 746125"/>
                    <a:gd name="csX25" fmla="*/ 536575 w 793957"/>
                    <a:gd name="csY25" fmla="*/ 323850 h 746125"/>
                    <a:gd name="csX26" fmla="*/ 565150 w 793957"/>
                    <a:gd name="csY26" fmla="*/ 288925 h 746125"/>
                    <a:gd name="csX27" fmla="*/ 574675 w 793957"/>
                    <a:gd name="csY27" fmla="*/ 276225 h 746125"/>
                    <a:gd name="csX28" fmla="*/ 584200 w 793957"/>
                    <a:gd name="csY28" fmla="*/ 266700 h 746125"/>
                    <a:gd name="csX29" fmla="*/ 600075 w 793957"/>
                    <a:gd name="csY29" fmla="*/ 244475 h 746125"/>
                    <a:gd name="csX30" fmla="*/ 612775 w 793957"/>
                    <a:gd name="csY30" fmla="*/ 234950 h 746125"/>
                    <a:gd name="csX31" fmla="*/ 622300 w 793957"/>
                    <a:gd name="csY31" fmla="*/ 225425 h 746125"/>
                    <a:gd name="csX32" fmla="*/ 644525 w 793957"/>
                    <a:gd name="csY32" fmla="*/ 209550 h 746125"/>
                    <a:gd name="csX33" fmla="*/ 660400 w 793957"/>
                    <a:gd name="csY33" fmla="*/ 196850 h 746125"/>
                    <a:gd name="csX34" fmla="*/ 682625 w 793957"/>
                    <a:gd name="csY34" fmla="*/ 187325 h 746125"/>
                    <a:gd name="csX35" fmla="*/ 720725 w 793957"/>
                    <a:gd name="csY35" fmla="*/ 158750 h 746125"/>
                    <a:gd name="csX36" fmla="*/ 733425 w 793957"/>
                    <a:gd name="csY36" fmla="*/ 149225 h 746125"/>
                    <a:gd name="csX37" fmla="*/ 746125 w 793957"/>
                    <a:gd name="csY37" fmla="*/ 130175 h 746125"/>
                    <a:gd name="csX38" fmla="*/ 758825 w 793957"/>
                    <a:gd name="csY38" fmla="*/ 120650 h 746125"/>
                    <a:gd name="csX39" fmla="*/ 771525 w 793957"/>
                    <a:gd name="csY39" fmla="*/ 101600 h 746125"/>
                    <a:gd name="csX40" fmla="*/ 774700 w 793957"/>
                    <a:gd name="csY40" fmla="*/ 69850 h 746125"/>
                    <a:gd name="csX41" fmla="*/ 784225 w 793957"/>
                    <a:gd name="csY41" fmla="*/ 47625 h 746125"/>
                    <a:gd name="csX42" fmla="*/ 793750 w 793957"/>
                    <a:gd name="csY42" fmla="*/ 12700 h 746125"/>
                    <a:gd name="csX43" fmla="*/ 793750 w 793957"/>
                    <a:gd name="csY43" fmla="*/ 0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93957" h="746125">
                      <a:moveTo>
                        <a:pt x="0" y="746125"/>
                      </a:moveTo>
                      <a:cubicBezTo>
                        <a:pt x="29633" y="723900"/>
                        <a:pt x="59661" y="702191"/>
                        <a:pt x="88900" y="679450"/>
                      </a:cubicBezTo>
                      <a:cubicBezTo>
                        <a:pt x="97780" y="672543"/>
                        <a:pt x="106345" y="665180"/>
                        <a:pt x="114300" y="657225"/>
                      </a:cubicBezTo>
                      <a:cubicBezTo>
                        <a:pt x="116998" y="654527"/>
                        <a:pt x="117826" y="650267"/>
                        <a:pt x="120650" y="647700"/>
                      </a:cubicBezTo>
                      <a:cubicBezTo>
                        <a:pt x="153066" y="618231"/>
                        <a:pt x="138391" y="632573"/>
                        <a:pt x="161925" y="619125"/>
                      </a:cubicBezTo>
                      <a:cubicBezTo>
                        <a:pt x="165238" y="617232"/>
                        <a:pt x="168345" y="614993"/>
                        <a:pt x="171450" y="612775"/>
                      </a:cubicBezTo>
                      <a:cubicBezTo>
                        <a:pt x="175756" y="609699"/>
                        <a:pt x="179556" y="605875"/>
                        <a:pt x="184150" y="603250"/>
                      </a:cubicBezTo>
                      <a:cubicBezTo>
                        <a:pt x="187056" y="601590"/>
                        <a:pt x="190737" y="601678"/>
                        <a:pt x="193675" y="600075"/>
                      </a:cubicBezTo>
                      <a:cubicBezTo>
                        <a:pt x="202440" y="595294"/>
                        <a:pt x="210572" y="589433"/>
                        <a:pt x="219075" y="584200"/>
                      </a:cubicBezTo>
                      <a:cubicBezTo>
                        <a:pt x="270634" y="552471"/>
                        <a:pt x="205174" y="592597"/>
                        <a:pt x="247650" y="568325"/>
                      </a:cubicBezTo>
                      <a:cubicBezTo>
                        <a:pt x="250963" y="566432"/>
                        <a:pt x="254070" y="564193"/>
                        <a:pt x="257175" y="561975"/>
                      </a:cubicBezTo>
                      <a:cubicBezTo>
                        <a:pt x="261481" y="558899"/>
                        <a:pt x="265281" y="555075"/>
                        <a:pt x="269875" y="552450"/>
                      </a:cubicBezTo>
                      <a:cubicBezTo>
                        <a:pt x="272781" y="550790"/>
                        <a:pt x="276324" y="550593"/>
                        <a:pt x="279400" y="549275"/>
                      </a:cubicBezTo>
                      <a:cubicBezTo>
                        <a:pt x="318364" y="532576"/>
                        <a:pt x="269739" y="552518"/>
                        <a:pt x="301625" y="536575"/>
                      </a:cubicBezTo>
                      <a:cubicBezTo>
                        <a:pt x="304618" y="535078"/>
                        <a:pt x="308074" y="534718"/>
                        <a:pt x="311150" y="533400"/>
                      </a:cubicBezTo>
                      <a:cubicBezTo>
                        <a:pt x="315500" y="531536"/>
                        <a:pt x="319500" y="528914"/>
                        <a:pt x="323850" y="527050"/>
                      </a:cubicBezTo>
                      <a:cubicBezTo>
                        <a:pt x="353208" y="514468"/>
                        <a:pt x="348103" y="520159"/>
                        <a:pt x="365125" y="508000"/>
                      </a:cubicBezTo>
                      <a:cubicBezTo>
                        <a:pt x="390031" y="490210"/>
                        <a:pt x="365692" y="507504"/>
                        <a:pt x="390525" y="485775"/>
                      </a:cubicBezTo>
                      <a:cubicBezTo>
                        <a:pt x="394507" y="482290"/>
                        <a:pt x="399347" y="479851"/>
                        <a:pt x="403225" y="476250"/>
                      </a:cubicBezTo>
                      <a:cubicBezTo>
                        <a:pt x="414193" y="466066"/>
                        <a:pt x="424392" y="455083"/>
                        <a:pt x="434975" y="444500"/>
                      </a:cubicBezTo>
                      <a:cubicBezTo>
                        <a:pt x="439208" y="440267"/>
                        <a:pt x="444083" y="436589"/>
                        <a:pt x="447675" y="431800"/>
                      </a:cubicBezTo>
                      <a:cubicBezTo>
                        <a:pt x="454682" y="422457"/>
                        <a:pt x="457880" y="416945"/>
                        <a:pt x="466725" y="409575"/>
                      </a:cubicBezTo>
                      <a:cubicBezTo>
                        <a:pt x="469656" y="407132"/>
                        <a:pt x="473075" y="405342"/>
                        <a:pt x="476250" y="403225"/>
                      </a:cubicBezTo>
                      <a:cubicBezTo>
                        <a:pt x="478367" y="398992"/>
                        <a:pt x="480736" y="394875"/>
                        <a:pt x="482600" y="390525"/>
                      </a:cubicBezTo>
                      <a:cubicBezTo>
                        <a:pt x="488589" y="376551"/>
                        <a:pt x="483006" y="377419"/>
                        <a:pt x="498475" y="361950"/>
                      </a:cubicBezTo>
                      <a:cubicBezTo>
                        <a:pt x="511175" y="349250"/>
                        <a:pt x="525202" y="337751"/>
                        <a:pt x="536575" y="323850"/>
                      </a:cubicBezTo>
                      <a:cubicBezTo>
                        <a:pt x="546100" y="312208"/>
                        <a:pt x="555753" y="300671"/>
                        <a:pt x="565150" y="288925"/>
                      </a:cubicBezTo>
                      <a:cubicBezTo>
                        <a:pt x="568456" y="284793"/>
                        <a:pt x="570933" y="279967"/>
                        <a:pt x="574675" y="276225"/>
                      </a:cubicBezTo>
                      <a:cubicBezTo>
                        <a:pt x="577850" y="273050"/>
                        <a:pt x="581325" y="270149"/>
                        <a:pt x="584200" y="266700"/>
                      </a:cubicBezTo>
                      <a:cubicBezTo>
                        <a:pt x="593214" y="255883"/>
                        <a:pt x="588637" y="255913"/>
                        <a:pt x="600075" y="244475"/>
                      </a:cubicBezTo>
                      <a:cubicBezTo>
                        <a:pt x="603817" y="240733"/>
                        <a:pt x="608757" y="238394"/>
                        <a:pt x="612775" y="234950"/>
                      </a:cubicBezTo>
                      <a:cubicBezTo>
                        <a:pt x="616184" y="232028"/>
                        <a:pt x="618891" y="228347"/>
                        <a:pt x="622300" y="225425"/>
                      </a:cubicBezTo>
                      <a:cubicBezTo>
                        <a:pt x="637322" y="212549"/>
                        <a:pt x="631124" y="219601"/>
                        <a:pt x="644525" y="209550"/>
                      </a:cubicBezTo>
                      <a:cubicBezTo>
                        <a:pt x="649946" y="205484"/>
                        <a:pt x="654761" y="200609"/>
                        <a:pt x="660400" y="196850"/>
                      </a:cubicBezTo>
                      <a:cubicBezTo>
                        <a:pt x="689201" y="177650"/>
                        <a:pt x="659342" y="200025"/>
                        <a:pt x="682625" y="187325"/>
                      </a:cubicBezTo>
                      <a:cubicBezTo>
                        <a:pt x="718245" y="167896"/>
                        <a:pt x="697881" y="178738"/>
                        <a:pt x="720725" y="158750"/>
                      </a:cubicBezTo>
                      <a:cubicBezTo>
                        <a:pt x="724707" y="155265"/>
                        <a:pt x="729909" y="153180"/>
                        <a:pt x="733425" y="149225"/>
                      </a:cubicBezTo>
                      <a:cubicBezTo>
                        <a:pt x="738495" y="143521"/>
                        <a:pt x="740020" y="134754"/>
                        <a:pt x="746125" y="130175"/>
                      </a:cubicBezTo>
                      <a:cubicBezTo>
                        <a:pt x="750358" y="127000"/>
                        <a:pt x="755309" y="124605"/>
                        <a:pt x="758825" y="120650"/>
                      </a:cubicBezTo>
                      <a:cubicBezTo>
                        <a:pt x="763895" y="114946"/>
                        <a:pt x="771525" y="101600"/>
                        <a:pt x="771525" y="101600"/>
                      </a:cubicBezTo>
                      <a:cubicBezTo>
                        <a:pt x="772583" y="91017"/>
                        <a:pt x="773083" y="80362"/>
                        <a:pt x="774700" y="69850"/>
                      </a:cubicBezTo>
                      <a:cubicBezTo>
                        <a:pt x="775978" y="61546"/>
                        <a:pt x="781178" y="55242"/>
                        <a:pt x="784225" y="47625"/>
                      </a:cubicBezTo>
                      <a:cubicBezTo>
                        <a:pt x="788236" y="37597"/>
                        <a:pt x="792524" y="23738"/>
                        <a:pt x="793750" y="12700"/>
                      </a:cubicBezTo>
                      <a:cubicBezTo>
                        <a:pt x="794217" y="8493"/>
                        <a:pt x="793750" y="4233"/>
                        <a:pt x="79375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35DC2A68-64F4-5EA9-555C-4615B899D357}"/>
                    </a:ext>
                  </a:extLst>
                </p:cNvPr>
                <p:cNvSpPr/>
                <p:nvPr/>
              </p:nvSpPr>
              <p:spPr>
                <a:xfrm>
                  <a:off x="7038975" y="2301665"/>
                  <a:ext cx="1016000" cy="489649"/>
                </a:xfrm>
                <a:custGeom>
                  <a:avLst/>
                  <a:gdLst>
                    <a:gd name="csX0" fmla="*/ 0 w 1016000"/>
                    <a:gd name="csY0" fmla="*/ 457410 h 489649"/>
                    <a:gd name="csX1" fmla="*/ 412750 w 1016000"/>
                    <a:gd name="csY1" fmla="*/ 489160 h 489649"/>
                    <a:gd name="csX2" fmla="*/ 488950 w 1016000"/>
                    <a:gd name="csY2" fmla="*/ 485985 h 489649"/>
                    <a:gd name="csX3" fmla="*/ 523875 w 1016000"/>
                    <a:gd name="csY3" fmla="*/ 470110 h 489649"/>
                    <a:gd name="csX4" fmla="*/ 536575 w 1016000"/>
                    <a:gd name="csY4" fmla="*/ 463760 h 489649"/>
                    <a:gd name="csX5" fmla="*/ 549275 w 1016000"/>
                    <a:gd name="csY5" fmla="*/ 454235 h 489649"/>
                    <a:gd name="csX6" fmla="*/ 571500 w 1016000"/>
                    <a:gd name="csY6" fmla="*/ 438360 h 489649"/>
                    <a:gd name="csX7" fmla="*/ 581025 w 1016000"/>
                    <a:gd name="csY7" fmla="*/ 428835 h 489649"/>
                    <a:gd name="csX8" fmla="*/ 593725 w 1016000"/>
                    <a:gd name="csY8" fmla="*/ 403435 h 489649"/>
                    <a:gd name="csX9" fmla="*/ 606425 w 1016000"/>
                    <a:gd name="csY9" fmla="*/ 384385 h 489649"/>
                    <a:gd name="csX10" fmla="*/ 612775 w 1016000"/>
                    <a:gd name="csY10" fmla="*/ 374860 h 489649"/>
                    <a:gd name="csX11" fmla="*/ 622300 w 1016000"/>
                    <a:gd name="csY11" fmla="*/ 362160 h 489649"/>
                    <a:gd name="csX12" fmla="*/ 641350 w 1016000"/>
                    <a:gd name="csY12" fmla="*/ 339935 h 489649"/>
                    <a:gd name="csX13" fmla="*/ 635000 w 1016000"/>
                    <a:gd name="csY13" fmla="*/ 311360 h 489649"/>
                    <a:gd name="csX14" fmla="*/ 622300 w 1016000"/>
                    <a:gd name="csY14" fmla="*/ 301835 h 489649"/>
                    <a:gd name="csX15" fmla="*/ 631825 w 1016000"/>
                    <a:gd name="csY15" fmla="*/ 289135 h 489649"/>
                    <a:gd name="csX16" fmla="*/ 679450 w 1016000"/>
                    <a:gd name="csY16" fmla="*/ 235160 h 489649"/>
                    <a:gd name="csX17" fmla="*/ 698500 w 1016000"/>
                    <a:gd name="csY17" fmla="*/ 212935 h 489649"/>
                    <a:gd name="csX18" fmla="*/ 714375 w 1016000"/>
                    <a:gd name="csY18" fmla="*/ 193885 h 489649"/>
                    <a:gd name="csX19" fmla="*/ 723900 w 1016000"/>
                    <a:gd name="csY19" fmla="*/ 187535 h 489649"/>
                    <a:gd name="csX20" fmla="*/ 730250 w 1016000"/>
                    <a:gd name="csY20" fmla="*/ 178010 h 489649"/>
                    <a:gd name="csX21" fmla="*/ 762000 w 1016000"/>
                    <a:gd name="csY21" fmla="*/ 162135 h 489649"/>
                    <a:gd name="csX22" fmla="*/ 771525 w 1016000"/>
                    <a:gd name="csY22" fmla="*/ 155785 h 489649"/>
                    <a:gd name="csX23" fmla="*/ 781050 w 1016000"/>
                    <a:gd name="csY23" fmla="*/ 152610 h 489649"/>
                    <a:gd name="csX24" fmla="*/ 812800 w 1016000"/>
                    <a:gd name="csY24" fmla="*/ 139910 h 489649"/>
                    <a:gd name="csX25" fmla="*/ 828675 w 1016000"/>
                    <a:gd name="csY25" fmla="*/ 133560 h 489649"/>
                    <a:gd name="csX26" fmla="*/ 841375 w 1016000"/>
                    <a:gd name="csY26" fmla="*/ 127210 h 489649"/>
                    <a:gd name="csX27" fmla="*/ 854075 w 1016000"/>
                    <a:gd name="csY27" fmla="*/ 124035 h 489649"/>
                    <a:gd name="csX28" fmla="*/ 866775 w 1016000"/>
                    <a:gd name="csY28" fmla="*/ 117685 h 489649"/>
                    <a:gd name="csX29" fmla="*/ 876300 w 1016000"/>
                    <a:gd name="csY29" fmla="*/ 114510 h 489649"/>
                    <a:gd name="csX30" fmla="*/ 908050 w 1016000"/>
                    <a:gd name="csY30" fmla="*/ 95460 h 489649"/>
                    <a:gd name="csX31" fmla="*/ 927100 w 1016000"/>
                    <a:gd name="csY31" fmla="*/ 82760 h 489649"/>
                    <a:gd name="csX32" fmla="*/ 946150 w 1016000"/>
                    <a:gd name="csY32" fmla="*/ 63710 h 489649"/>
                    <a:gd name="csX33" fmla="*/ 971550 w 1016000"/>
                    <a:gd name="csY33" fmla="*/ 47835 h 489649"/>
                    <a:gd name="csX34" fmla="*/ 996950 w 1016000"/>
                    <a:gd name="csY34" fmla="*/ 16085 h 489649"/>
                    <a:gd name="csX35" fmla="*/ 1012825 w 1016000"/>
                    <a:gd name="csY35" fmla="*/ 210 h 489649"/>
                    <a:gd name="csX36" fmla="*/ 1016000 w 1016000"/>
                    <a:gd name="csY36" fmla="*/ 210 h 489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16000" h="489649">
                      <a:moveTo>
                        <a:pt x="0" y="457410"/>
                      </a:moveTo>
                      <a:lnTo>
                        <a:pt x="412750" y="489160"/>
                      </a:lnTo>
                      <a:cubicBezTo>
                        <a:pt x="438129" y="490643"/>
                        <a:pt x="463654" y="488515"/>
                        <a:pt x="488950" y="485985"/>
                      </a:cubicBezTo>
                      <a:cubicBezTo>
                        <a:pt x="503386" y="484541"/>
                        <a:pt x="511912" y="476756"/>
                        <a:pt x="523875" y="470110"/>
                      </a:cubicBezTo>
                      <a:cubicBezTo>
                        <a:pt x="528012" y="467811"/>
                        <a:pt x="532561" y="466268"/>
                        <a:pt x="536575" y="463760"/>
                      </a:cubicBezTo>
                      <a:cubicBezTo>
                        <a:pt x="541062" y="460955"/>
                        <a:pt x="544969" y="457311"/>
                        <a:pt x="549275" y="454235"/>
                      </a:cubicBezTo>
                      <a:cubicBezTo>
                        <a:pt x="559326" y="447056"/>
                        <a:pt x="561124" y="447254"/>
                        <a:pt x="571500" y="438360"/>
                      </a:cubicBezTo>
                      <a:cubicBezTo>
                        <a:pt x="574909" y="435438"/>
                        <a:pt x="577850" y="432010"/>
                        <a:pt x="581025" y="428835"/>
                      </a:cubicBezTo>
                      <a:cubicBezTo>
                        <a:pt x="585854" y="409518"/>
                        <a:pt x="581132" y="421425"/>
                        <a:pt x="593725" y="403435"/>
                      </a:cubicBezTo>
                      <a:cubicBezTo>
                        <a:pt x="598102" y="397183"/>
                        <a:pt x="602192" y="390735"/>
                        <a:pt x="606425" y="384385"/>
                      </a:cubicBezTo>
                      <a:cubicBezTo>
                        <a:pt x="608542" y="381210"/>
                        <a:pt x="610485" y="377913"/>
                        <a:pt x="612775" y="374860"/>
                      </a:cubicBezTo>
                      <a:cubicBezTo>
                        <a:pt x="615950" y="370627"/>
                        <a:pt x="618815" y="366142"/>
                        <a:pt x="622300" y="362160"/>
                      </a:cubicBezTo>
                      <a:cubicBezTo>
                        <a:pt x="643858" y="337523"/>
                        <a:pt x="627753" y="360330"/>
                        <a:pt x="641350" y="339935"/>
                      </a:cubicBezTo>
                      <a:cubicBezTo>
                        <a:pt x="639233" y="330410"/>
                        <a:pt x="639364" y="320087"/>
                        <a:pt x="635000" y="311360"/>
                      </a:cubicBezTo>
                      <a:cubicBezTo>
                        <a:pt x="632633" y="306627"/>
                        <a:pt x="623048" y="307073"/>
                        <a:pt x="622300" y="301835"/>
                      </a:cubicBezTo>
                      <a:cubicBezTo>
                        <a:pt x="621552" y="296597"/>
                        <a:pt x="628381" y="293153"/>
                        <a:pt x="631825" y="289135"/>
                      </a:cubicBezTo>
                      <a:cubicBezTo>
                        <a:pt x="647440" y="270917"/>
                        <a:pt x="663650" y="253217"/>
                        <a:pt x="679450" y="235160"/>
                      </a:cubicBezTo>
                      <a:cubicBezTo>
                        <a:pt x="685875" y="227817"/>
                        <a:pt x="693088" y="221054"/>
                        <a:pt x="698500" y="212935"/>
                      </a:cubicBezTo>
                      <a:cubicBezTo>
                        <a:pt x="704744" y="203569"/>
                        <a:pt x="705208" y="201525"/>
                        <a:pt x="714375" y="193885"/>
                      </a:cubicBezTo>
                      <a:cubicBezTo>
                        <a:pt x="717306" y="191442"/>
                        <a:pt x="720725" y="189652"/>
                        <a:pt x="723900" y="187535"/>
                      </a:cubicBezTo>
                      <a:cubicBezTo>
                        <a:pt x="726017" y="184360"/>
                        <a:pt x="727378" y="180523"/>
                        <a:pt x="730250" y="178010"/>
                      </a:cubicBezTo>
                      <a:cubicBezTo>
                        <a:pt x="745371" y="164780"/>
                        <a:pt x="746219" y="166080"/>
                        <a:pt x="762000" y="162135"/>
                      </a:cubicBezTo>
                      <a:cubicBezTo>
                        <a:pt x="765175" y="160018"/>
                        <a:pt x="768112" y="157492"/>
                        <a:pt x="771525" y="155785"/>
                      </a:cubicBezTo>
                      <a:cubicBezTo>
                        <a:pt x="774518" y="154288"/>
                        <a:pt x="777926" y="153811"/>
                        <a:pt x="781050" y="152610"/>
                      </a:cubicBezTo>
                      <a:cubicBezTo>
                        <a:pt x="791689" y="148518"/>
                        <a:pt x="802217" y="144143"/>
                        <a:pt x="812800" y="139910"/>
                      </a:cubicBezTo>
                      <a:cubicBezTo>
                        <a:pt x="818092" y="137793"/>
                        <a:pt x="823577" y="136109"/>
                        <a:pt x="828675" y="133560"/>
                      </a:cubicBezTo>
                      <a:cubicBezTo>
                        <a:pt x="832908" y="131443"/>
                        <a:pt x="836943" y="128872"/>
                        <a:pt x="841375" y="127210"/>
                      </a:cubicBezTo>
                      <a:cubicBezTo>
                        <a:pt x="845461" y="125678"/>
                        <a:pt x="849989" y="125567"/>
                        <a:pt x="854075" y="124035"/>
                      </a:cubicBezTo>
                      <a:cubicBezTo>
                        <a:pt x="858507" y="122373"/>
                        <a:pt x="862425" y="119549"/>
                        <a:pt x="866775" y="117685"/>
                      </a:cubicBezTo>
                      <a:cubicBezTo>
                        <a:pt x="869851" y="116367"/>
                        <a:pt x="873224" y="115828"/>
                        <a:pt x="876300" y="114510"/>
                      </a:cubicBezTo>
                      <a:cubicBezTo>
                        <a:pt x="889968" y="108652"/>
                        <a:pt x="894507" y="104488"/>
                        <a:pt x="908050" y="95460"/>
                      </a:cubicBezTo>
                      <a:cubicBezTo>
                        <a:pt x="914400" y="91227"/>
                        <a:pt x="921704" y="88156"/>
                        <a:pt x="927100" y="82760"/>
                      </a:cubicBezTo>
                      <a:cubicBezTo>
                        <a:pt x="933450" y="76410"/>
                        <a:pt x="939475" y="69717"/>
                        <a:pt x="946150" y="63710"/>
                      </a:cubicBezTo>
                      <a:cubicBezTo>
                        <a:pt x="978634" y="34474"/>
                        <a:pt x="939808" y="71642"/>
                        <a:pt x="971550" y="47835"/>
                      </a:cubicBezTo>
                      <a:cubicBezTo>
                        <a:pt x="983614" y="38787"/>
                        <a:pt x="988619" y="28582"/>
                        <a:pt x="996950" y="16085"/>
                      </a:cubicBezTo>
                      <a:cubicBezTo>
                        <a:pt x="1003300" y="6560"/>
                        <a:pt x="1002242" y="5502"/>
                        <a:pt x="1012825" y="210"/>
                      </a:cubicBezTo>
                      <a:cubicBezTo>
                        <a:pt x="1013772" y="-263"/>
                        <a:pt x="1014942" y="210"/>
                        <a:pt x="1016000" y="21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1" name="Group 40">
            <a:extLst>
              <a:ext uri="{FF2B5EF4-FFF2-40B4-BE49-F238E27FC236}">
                <a16:creationId xmlns:a16="http://schemas.microsoft.com/office/drawing/2014/main" id="{687F912E-7458-BABF-E950-7CA48E8178FC}"/>
              </a:ext>
            </a:extLst>
          </p:cNvPr>
          <p:cNvGrpSpPr/>
          <p:nvPr/>
        </p:nvGrpSpPr>
        <p:grpSpPr>
          <a:xfrm>
            <a:off x="640252" y="3341016"/>
            <a:ext cx="12310198" cy="1088814"/>
            <a:chOff x="640252" y="3341016"/>
            <a:chExt cx="12310198" cy="1088814"/>
          </a:xfrm>
        </p:grpSpPr>
        <p:sp>
          <p:nvSpPr>
            <p:cNvPr id="15" name="TextBox 14">
              <a:extLst>
                <a:ext uri="{FF2B5EF4-FFF2-40B4-BE49-F238E27FC236}">
                  <a16:creationId xmlns:a16="http://schemas.microsoft.com/office/drawing/2014/main" id="{99BD7F6C-F2F7-2ADB-D73A-6C51C2C9F754}"/>
                </a:ext>
              </a:extLst>
            </p:cNvPr>
            <p:cNvSpPr txBox="1"/>
            <p:nvPr/>
          </p:nvSpPr>
          <p:spPr>
            <a:xfrm>
              <a:off x="2238147" y="3429000"/>
              <a:ext cx="10712303" cy="707886"/>
            </a:xfrm>
            <a:prstGeom prst="rect">
              <a:avLst/>
            </a:prstGeom>
            <a:noFill/>
          </p:spPr>
          <p:txBody>
            <a:bodyPr wrap="square">
              <a:spAutoFit/>
            </a:bodyPr>
            <a:lstStyle/>
            <a:p>
              <a:endParaRPr lang="en-US" sz="800"/>
            </a:p>
            <a:p>
              <a:r>
                <a:rPr lang="en-GB" sz="3200">
                  <a:cs typeface="Times New Roman" panose="02020603050405020304" pitchFamily="18" charset="0"/>
                </a:rPr>
                <a:t>Reasoning – using externalisation for search</a:t>
              </a:r>
              <a:endParaRPr lang="en-US" sz="3200">
                <a:cs typeface="Times New Roman" panose="02020603050405020304" pitchFamily="18" charset="0"/>
              </a:endParaRPr>
            </a:p>
          </p:txBody>
        </p:sp>
        <p:pic>
          <p:nvPicPr>
            <p:cNvPr id="33" name="Picture 32" descr="A drawing of a brain&#10;&#10;AI-generated content may be incorrect.">
              <a:extLst>
                <a:ext uri="{FF2B5EF4-FFF2-40B4-BE49-F238E27FC236}">
                  <a16:creationId xmlns:a16="http://schemas.microsoft.com/office/drawing/2014/main" id="{472FE076-EEDF-4256-414B-712692175396}"/>
                </a:ext>
              </a:extLst>
            </p:cNvPr>
            <p:cNvPicPr>
              <a:picLocks noChangeAspect="1"/>
            </p:cNvPicPr>
            <p:nvPr/>
          </p:nvPicPr>
          <p:blipFill>
            <a:blip r:embed="rId6"/>
            <a:stretch>
              <a:fillRect/>
            </a:stretch>
          </p:blipFill>
          <p:spPr>
            <a:xfrm>
              <a:off x="640252" y="3341016"/>
              <a:ext cx="1309249" cy="1088814"/>
            </a:xfrm>
            <a:prstGeom prst="rect">
              <a:avLst/>
            </a:prstGeom>
          </p:spPr>
        </p:pic>
      </p:grpSp>
      <p:grpSp>
        <p:nvGrpSpPr>
          <p:cNvPr id="39" name="Group 38">
            <a:extLst>
              <a:ext uri="{FF2B5EF4-FFF2-40B4-BE49-F238E27FC236}">
                <a16:creationId xmlns:a16="http://schemas.microsoft.com/office/drawing/2014/main" id="{A7FB9503-E0C9-413F-248D-C9F2E3F6DF1E}"/>
              </a:ext>
            </a:extLst>
          </p:cNvPr>
          <p:cNvGrpSpPr/>
          <p:nvPr/>
        </p:nvGrpSpPr>
        <p:grpSpPr>
          <a:xfrm>
            <a:off x="410564" y="1247092"/>
            <a:ext cx="12391032" cy="757304"/>
            <a:chOff x="410564" y="1247092"/>
            <a:chExt cx="12391032" cy="757304"/>
          </a:xfrm>
        </p:grpSpPr>
        <p:sp>
          <p:nvSpPr>
            <p:cNvPr id="4" name="TextBox 3">
              <a:extLst>
                <a:ext uri="{FF2B5EF4-FFF2-40B4-BE49-F238E27FC236}">
                  <a16:creationId xmlns:a16="http://schemas.microsoft.com/office/drawing/2014/main" id="{72E37CC4-5D2E-BBD1-A643-B185A972CAE2}"/>
                </a:ext>
              </a:extLst>
            </p:cNvPr>
            <p:cNvSpPr txBox="1"/>
            <p:nvPr/>
          </p:nvSpPr>
          <p:spPr>
            <a:xfrm>
              <a:off x="2238148" y="1342900"/>
              <a:ext cx="10563448" cy="584775"/>
            </a:xfrm>
            <a:prstGeom prst="rect">
              <a:avLst/>
            </a:prstGeom>
            <a:noFill/>
          </p:spPr>
          <p:txBody>
            <a:bodyPr wrap="square" rtlCol="0">
              <a:spAutoFit/>
            </a:bodyPr>
            <a:lstStyle/>
            <a:p>
              <a:r>
                <a:rPr lang="en-US" sz="3200"/>
                <a:t>Scaling – making big AI models work</a:t>
              </a:r>
            </a:p>
          </p:txBody>
        </p:sp>
        <p:pic>
          <p:nvPicPr>
            <p:cNvPr id="34" name="Picture 33">
              <a:extLst>
                <a:ext uri="{FF2B5EF4-FFF2-40B4-BE49-F238E27FC236}">
                  <a16:creationId xmlns:a16="http://schemas.microsoft.com/office/drawing/2014/main" id="{94EFD38C-E765-3818-5808-A4BF269FE4BE}"/>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410564" y="1589069"/>
              <a:ext cx="469696" cy="402175"/>
            </a:xfrm>
            <a:prstGeom prst="rect">
              <a:avLst/>
            </a:prstGeom>
          </p:spPr>
        </p:pic>
        <p:pic>
          <p:nvPicPr>
            <p:cNvPr id="35" name="Picture 34">
              <a:extLst>
                <a:ext uri="{FF2B5EF4-FFF2-40B4-BE49-F238E27FC236}">
                  <a16:creationId xmlns:a16="http://schemas.microsoft.com/office/drawing/2014/main" id="{267A90F4-EF14-138E-B68F-A606247A2AC5}"/>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67167" y="1457389"/>
              <a:ext cx="627710" cy="537474"/>
            </a:xfrm>
            <a:prstGeom prst="rect">
              <a:avLst/>
            </a:prstGeom>
          </p:spPr>
        </p:pic>
        <p:pic>
          <p:nvPicPr>
            <p:cNvPr id="36" name="Picture 35">
              <a:extLst>
                <a:ext uri="{FF2B5EF4-FFF2-40B4-BE49-F238E27FC236}">
                  <a16:creationId xmlns:a16="http://schemas.microsoft.com/office/drawing/2014/main" id="{3C5E47CE-C202-B5E6-E927-5E9DE18AB484}"/>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902014" y="1247092"/>
              <a:ext cx="884447" cy="757304"/>
            </a:xfrm>
            <a:prstGeom prst="rect">
              <a:avLst/>
            </a:prstGeom>
          </p:spPr>
        </p:pic>
      </p:grpSp>
      <p:grpSp>
        <p:nvGrpSpPr>
          <p:cNvPr id="43" name="Group 42">
            <a:extLst>
              <a:ext uri="{FF2B5EF4-FFF2-40B4-BE49-F238E27FC236}">
                <a16:creationId xmlns:a16="http://schemas.microsoft.com/office/drawing/2014/main" id="{995FFA05-65EF-52DF-F051-BD009CDBBB81}"/>
              </a:ext>
            </a:extLst>
          </p:cNvPr>
          <p:cNvGrpSpPr/>
          <p:nvPr/>
        </p:nvGrpSpPr>
        <p:grpSpPr>
          <a:xfrm>
            <a:off x="714614" y="5548347"/>
            <a:ext cx="12235836" cy="1200329"/>
            <a:chOff x="714614" y="5548347"/>
            <a:chExt cx="12235836" cy="1200329"/>
          </a:xfrm>
        </p:grpSpPr>
        <p:sp>
          <p:nvSpPr>
            <p:cNvPr id="5" name="TextBox 4">
              <a:extLst>
                <a:ext uri="{FF2B5EF4-FFF2-40B4-BE49-F238E27FC236}">
                  <a16:creationId xmlns:a16="http://schemas.microsoft.com/office/drawing/2014/main" id="{DA9A2271-2861-A49B-99FD-FEF6B071F9D9}"/>
                </a:ext>
              </a:extLst>
            </p:cNvPr>
            <p:cNvSpPr txBox="1"/>
            <p:nvPr/>
          </p:nvSpPr>
          <p:spPr>
            <a:xfrm>
              <a:off x="2238147" y="5548347"/>
              <a:ext cx="10712303" cy="1200329"/>
            </a:xfrm>
            <a:prstGeom prst="rect">
              <a:avLst/>
            </a:prstGeom>
            <a:noFill/>
          </p:spPr>
          <p:txBody>
            <a:bodyPr wrap="square">
              <a:spAutoFit/>
            </a:bodyPr>
            <a:lstStyle/>
            <a:p>
              <a:endParaRPr lang="en-US" sz="800"/>
            </a:p>
            <a:p>
              <a:r>
                <a:rPr lang="en-GB" sz="3200">
                  <a:cs typeface="Times New Roman" panose="02020603050405020304" pitchFamily="18" charset="0"/>
                </a:rPr>
                <a:t>What’s missing? – consolidation, metacognition, embodiment</a:t>
              </a:r>
              <a:endParaRPr lang="en-US" sz="3200">
                <a:cs typeface="Times New Roman" panose="02020603050405020304" pitchFamily="18" charset="0"/>
              </a:endParaRPr>
            </a:p>
          </p:txBody>
        </p:sp>
        <p:pic>
          <p:nvPicPr>
            <p:cNvPr id="37" name="Picture 36">
              <a:extLst>
                <a:ext uri="{FF2B5EF4-FFF2-40B4-BE49-F238E27FC236}">
                  <a16:creationId xmlns:a16="http://schemas.microsoft.com/office/drawing/2014/main" id="{FC9204BF-85A2-78FC-A13E-39FC98FDEAC8}"/>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714614" y="5766450"/>
              <a:ext cx="1060290" cy="907869"/>
            </a:xfrm>
            <a:prstGeom prst="rect">
              <a:avLst/>
            </a:prstGeom>
          </p:spPr>
        </p:pic>
        <p:sp>
          <p:nvSpPr>
            <p:cNvPr id="38" name="TextBox 37">
              <a:extLst>
                <a:ext uri="{FF2B5EF4-FFF2-40B4-BE49-F238E27FC236}">
                  <a16:creationId xmlns:a16="http://schemas.microsoft.com/office/drawing/2014/main" id="{8A7E59C4-1F7E-2591-1CC8-AAE4891ACAB7}"/>
                </a:ext>
              </a:extLst>
            </p:cNvPr>
            <p:cNvSpPr txBox="1"/>
            <p:nvPr/>
          </p:nvSpPr>
          <p:spPr>
            <a:xfrm>
              <a:off x="1063402" y="5836222"/>
              <a:ext cx="389850" cy="584775"/>
            </a:xfrm>
            <a:prstGeom prst="rect">
              <a:avLst/>
            </a:prstGeom>
            <a:noFill/>
          </p:spPr>
          <p:txBody>
            <a:bodyPr wrap="none" rtlCol="0">
              <a:spAutoFit/>
            </a:bodyPr>
            <a:lstStyle/>
            <a:p>
              <a:r>
                <a:rPr lang="en-US" sz="3200"/>
                <a:t>?</a:t>
              </a:r>
            </a:p>
          </p:txBody>
        </p:sp>
      </p:grpSp>
      <p:sp>
        <p:nvSpPr>
          <p:cNvPr id="44" name="Rectangle 43">
            <a:extLst>
              <a:ext uri="{FF2B5EF4-FFF2-40B4-BE49-F238E27FC236}">
                <a16:creationId xmlns:a16="http://schemas.microsoft.com/office/drawing/2014/main" id="{CBD80159-734D-5AED-D0D4-806679D96BA3}"/>
              </a:ext>
            </a:extLst>
          </p:cNvPr>
          <p:cNvSpPr/>
          <p:nvPr/>
        </p:nvSpPr>
        <p:spPr>
          <a:xfrm>
            <a:off x="410564" y="3381059"/>
            <a:ext cx="11406298" cy="3367617"/>
          </a:xfrm>
          <a:prstGeom prst="rect">
            <a:avLst/>
          </a:prstGeom>
          <a:solidFill>
            <a:schemeClr val="lt1">
              <a:alpha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190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dissolv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dissolv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3B51E-79D8-2B23-3779-049108DF5D7C}"/>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189B490-ADFB-3A49-43E1-1AB64A8FDF5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F69C2C6-8816-E7C7-E6CE-042C1994C95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bitter lesson</a:t>
            </a:r>
          </a:p>
        </p:txBody>
      </p:sp>
      <p:sp>
        <p:nvSpPr>
          <p:cNvPr id="4" name="TextBox 3">
            <a:extLst>
              <a:ext uri="{FF2B5EF4-FFF2-40B4-BE49-F238E27FC236}">
                <a16:creationId xmlns:a16="http://schemas.microsoft.com/office/drawing/2014/main" id="{B1137B80-B2CC-8D25-7DA6-7D6DCA47B44A}"/>
              </a:ext>
            </a:extLst>
          </p:cNvPr>
          <p:cNvSpPr txBox="1"/>
          <p:nvPr/>
        </p:nvSpPr>
        <p:spPr>
          <a:xfrm>
            <a:off x="208387" y="3910551"/>
            <a:ext cx="11775225" cy="2585323"/>
          </a:xfrm>
          <a:prstGeom prst="rect">
            <a:avLst/>
          </a:prstGeom>
          <a:noFill/>
        </p:spPr>
        <p:txBody>
          <a:bodyPr wrap="square">
            <a:spAutoFit/>
          </a:bodyPr>
          <a:lstStyle/>
          <a:p>
            <a:r>
              <a:rPr lang="en-GB"/>
              <a:t>The biggest lesson that can be read from 70 years of AI research is that general methods that leverage computation are ultimately the most effective, and by a large margin.We have to learn the bitter lesson that building in how we think we think does not work in the long run. </a:t>
            </a:r>
          </a:p>
          <a:p>
            <a:endParaRPr lang="en-GB"/>
          </a:p>
          <a:p>
            <a:r>
              <a:rPr lang="en-GB"/>
              <a:t>The bitter lesson is based on the historical observations that 1) AI researchers have often tried to build knowledge into their agents, 2) this always helps in the short term, and is personally satisfying to the researcher, but 3) in the long run it plateaus and even inhibits further progress, and 4) breakthrough progress eventually arrives by an opposing approach based on scaling computation by search and learning. The eventual success is tinged with bitterness, and often incompletely digested, because it is success over a favored, human-centric approach. </a:t>
            </a:r>
            <a:endParaRPr lang="en-US"/>
          </a:p>
        </p:txBody>
      </p:sp>
      <p:grpSp>
        <p:nvGrpSpPr>
          <p:cNvPr id="5" name="Group 4">
            <a:extLst>
              <a:ext uri="{FF2B5EF4-FFF2-40B4-BE49-F238E27FC236}">
                <a16:creationId xmlns:a16="http://schemas.microsoft.com/office/drawing/2014/main" id="{C0927E72-CE2C-3B3B-A1A6-E43063135AE0}"/>
              </a:ext>
            </a:extLst>
          </p:cNvPr>
          <p:cNvGrpSpPr/>
          <p:nvPr/>
        </p:nvGrpSpPr>
        <p:grpSpPr>
          <a:xfrm>
            <a:off x="581953" y="1197238"/>
            <a:ext cx="11005790" cy="2521915"/>
            <a:chOff x="292100" y="1790702"/>
            <a:chExt cx="8369300" cy="1790699"/>
          </a:xfrm>
        </p:grpSpPr>
        <p:pic>
          <p:nvPicPr>
            <p:cNvPr id="6" name="Picture 5">
              <a:extLst>
                <a:ext uri="{FF2B5EF4-FFF2-40B4-BE49-F238E27FC236}">
                  <a16:creationId xmlns:a16="http://schemas.microsoft.com/office/drawing/2014/main" id="{82926038-1872-153B-3E75-89EE8F3203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2100" y="1795663"/>
              <a:ext cx="2755900" cy="1785738"/>
            </a:xfrm>
            <a:prstGeom prst="rect">
              <a:avLst/>
            </a:prstGeom>
          </p:spPr>
        </p:pic>
        <p:pic>
          <p:nvPicPr>
            <p:cNvPr id="7" name="Picture 6">
              <a:extLst>
                <a:ext uri="{FF2B5EF4-FFF2-40B4-BE49-F238E27FC236}">
                  <a16:creationId xmlns:a16="http://schemas.microsoft.com/office/drawing/2014/main" id="{30B5F83F-6347-F1E7-2145-CCA5120E035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40400" y="1790702"/>
              <a:ext cx="2921000" cy="1790699"/>
            </a:xfrm>
            <a:prstGeom prst="rect">
              <a:avLst/>
            </a:prstGeom>
          </p:spPr>
        </p:pic>
        <p:pic>
          <p:nvPicPr>
            <p:cNvPr id="8" name="Picture 7">
              <a:extLst>
                <a:ext uri="{FF2B5EF4-FFF2-40B4-BE49-F238E27FC236}">
                  <a16:creationId xmlns:a16="http://schemas.microsoft.com/office/drawing/2014/main" id="{046388C5-402C-B1D7-ECBC-02565B912D9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59100" y="1795663"/>
              <a:ext cx="2781300" cy="1785738"/>
            </a:xfrm>
            <a:prstGeom prst="rect">
              <a:avLst/>
            </a:prstGeom>
          </p:spPr>
        </p:pic>
      </p:grpSp>
      <p:sp>
        <p:nvSpPr>
          <p:cNvPr id="9" name="TextBox 8">
            <a:extLst>
              <a:ext uri="{FF2B5EF4-FFF2-40B4-BE49-F238E27FC236}">
                <a16:creationId xmlns:a16="http://schemas.microsoft.com/office/drawing/2014/main" id="{5C7B861A-9DE8-4664-3FE3-5D1F57EB1E64}"/>
              </a:ext>
            </a:extLst>
          </p:cNvPr>
          <p:cNvSpPr txBox="1"/>
          <p:nvPr/>
        </p:nvSpPr>
        <p:spPr>
          <a:xfrm>
            <a:off x="10372615" y="6396334"/>
            <a:ext cx="1791003" cy="461665"/>
          </a:xfrm>
          <a:prstGeom prst="rect">
            <a:avLst/>
          </a:prstGeom>
          <a:noFill/>
        </p:spPr>
        <p:txBody>
          <a:bodyPr wrap="none" rtlCol="0">
            <a:spAutoFit/>
          </a:bodyPr>
          <a:lstStyle/>
          <a:p>
            <a:r>
              <a:rPr lang="en-US" sz="2400"/>
              <a:t>Sutton 2019</a:t>
            </a:r>
          </a:p>
        </p:txBody>
      </p:sp>
    </p:spTree>
    <p:extLst>
      <p:ext uri="{BB962C8B-B14F-4D97-AF65-F5344CB8AC3E}">
        <p14:creationId xmlns:p14="http://schemas.microsoft.com/office/powerpoint/2010/main" val="102333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1471A-612E-57D1-2669-289E5867B897}"/>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DFDF57F3-AE6A-F1CB-6EEC-55BF3F0C2F4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5FA5D6E7-9C84-4BFF-6355-DB11E890321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Scaling laws</a:t>
            </a:r>
          </a:p>
        </p:txBody>
      </p:sp>
      <p:pic>
        <p:nvPicPr>
          <p:cNvPr id="3" name="Picture 2" descr="A graph of a graph of a graph&#10;&#10;AI-generated content may be incorrect.">
            <a:extLst>
              <a:ext uri="{FF2B5EF4-FFF2-40B4-BE49-F238E27FC236}">
                <a16:creationId xmlns:a16="http://schemas.microsoft.com/office/drawing/2014/main" id="{8E813DB4-34E8-35B7-54E4-C27725758B07}"/>
              </a:ext>
            </a:extLst>
          </p:cNvPr>
          <p:cNvPicPr>
            <a:picLocks noChangeAspect="1"/>
          </p:cNvPicPr>
          <p:nvPr/>
        </p:nvPicPr>
        <p:blipFill>
          <a:blip r:embed="rId3"/>
          <a:stretch>
            <a:fillRect/>
          </a:stretch>
        </p:blipFill>
        <p:spPr>
          <a:xfrm>
            <a:off x="377537" y="1012827"/>
            <a:ext cx="6781800" cy="5461000"/>
          </a:xfrm>
          <a:prstGeom prst="rect">
            <a:avLst/>
          </a:prstGeom>
        </p:spPr>
      </p:pic>
      <p:sp>
        <p:nvSpPr>
          <p:cNvPr id="4" name="TextBox 3">
            <a:extLst>
              <a:ext uri="{FF2B5EF4-FFF2-40B4-BE49-F238E27FC236}">
                <a16:creationId xmlns:a16="http://schemas.microsoft.com/office/drawing/2014/main" id="{EA05B5E7-1485-F4EF-069E-D3071E108517}"/>
              </a:ext>
            </a:extLst>
          </p:cNvPr>
          <p:cNvSpPr txBox="1"/>
          <p:nvPr/>
        </p:nvSpPr>
        <p:spPr>
          <a:xfrm>
            <a:off x="7869382" y="1371601"/>
            <a:ext cx="4322618" cy="1815882"/>
          </a:xfrm>
          <a:prstGeom prst="rect">
            <a:avLst/>
          </a:prstGeom>
          <a:noFill/>
        </p:spPr>
        <p:txBody>
          <a:bodyPr wrap="square" rtlCol="0">
            <a:spAutoFit/>
          </a:bodyPr>
          <a:lstStyle/>
          <a:p>
            <a:r>
              <a:rPr lang="en-US" sz="2800"/>
              <a:t>Test loss (perplexity) declines predictably with compute (and data and parameters) </a:t>
            </a:r>
          </a:p>
        </p:txBody>
      </p:sp>
      <p:sp>
        <p:nvSpPr>
          <p:cNvPr id="5" name="TextBox 4">
            <a:extLst>
              <a:ext uri="{FF2B5EF4-FFF2-40B4-BE49-F238E27FC236}">
                <a16:creationId xmlns:a16="http://schemas.microsoft.com/office/drawing/2014/main" id="{EEFF4191-1869-CE2A-2D26-E33C0915324F}"/>
              </a:ext>
            </a:extLst>
          </p:cNvPr>
          <p:cNvSpPr txBox="1"/>
          <p:nvPr/>
        </p:nvSpPr>
        <p:spPr>
          <a:xfrm>
            <a:off x="9653154" y="6396334"/>
            <a:ext cx="4322618" cy="461665"/>
          </a:xfrm>
          <a:prstGeom prst="rect">
            <a:avLst/>
          </a:prstGeom>
          <a:noFill/>
        </p:spPr>
        <p:txBody>
          <a:bodyPr wrap="square" rtlCol="0">
            <a:spAutoFit/>
          </a:bodyPr>
          <a:lstStyle/>
          <a:p>
            <a:r>
              <a:rPr lang="en-US" sz="2400"/>
              <a:t>Kaplan et al 2020</a:t>
            </a:r>
          </a:p>
        </p:txBody>
      </p:sp>
      <p:sp>
        <p:nvSpPr>
          <p:cNvPr id="58" name="TextBox 57">
            <a:extLst>
              <a:ext uri="{FF2B5EF4-FFF2-40B4-BE49-F238E27FC236}">
                <a16:creationId xmlns:a16="http://schemas.microsoft.com/office/drawing/2014/main" id="{B4E4B104-87A4-B9B4-57AC-D068A3AB4286}"/>
              </a:ext>
            </a:extLst>
          </p:cNvPr>
          <p:cNvSpPr txBox="1"/>
          <p:nvPr/>
        </p:nvSpPr>
        <p:spPr>
          <a:xfrm>
            <a:off x="1427019" y="3732072"/>
            <a:ext cx="2036618" cy="923330"/>
          </a:xfrm>
          <a:prstGeom prst="rect">
            <a:avLst/>
          </a:prstGeom>
          <a:noFill/>
        </p:spPr>
        <p:txBody>
          <a:bodyPr wrap="square" rtlCol="0">
            <a:spAutoFit/>
          </a:bodyPr>
          <a:lstStyle/>
          <a:p>
            <a:pPr algn="r"/>
            <a:r>
              <a:rPr lang="en-US"/>
              <a:t>dashed line fit to lower envelope of curves</a:t>
            </a:r>
          </a:p>
        </p:txBody>
      </p:sp>
    </p:spTree>
    <p:extLst>
      <p:ext uri="{BB962C8B-B14F-4D97-AF65-F5344CB8AC3E}">
        <p14:creationId xmlns:p14="http://schemas.microsoft.com/office/powerpoint/2010/main" val="3425445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5169-A65E-9B53-D53C-421E05A6E2C4}"/>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F0E55B1A-96BB-C5BA-7E7F-34FD1E56EDF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E35B24D8-C091-5857-0E7E-0FBFAC13A24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networks for language</a:t>
            </a:r>
          </a:p>
        </p:txBody>
      </p:sp>
      <p:grpSp>
        <p:nvGrpSpPr>
          <p:cNvPr id="189" name="Group 188">
            <a:extLst>
              <a:ext uri="{FF2B5EF4-FFF2-40B4-BE49-F238E27FC236}">
                <a16:creationId xmlns:a16="http://schemas.microsoft.com/office/drawing/2014/main" id="{CC30BA4C-1D63-3269-5C39-BF472F9441BC}"/>
              </a:ext>
            </a:extLst>
          </p:cNvPr>
          <p:cNvGrpSpPr/>
          <p:nvPr/>
        </p:nvGrpSpPr>
        <p:grpSpPr>
          <a:xfrm>
            <a:off x="6453808" y="1260139"/>
            <a:ext cx="4038601" cy="4929809"/>
            <a:chOff x="7530547" y="1298713"/>
            <a:chExt cx="4038601" cy="4929809"/>
          </a:xfrm>
        </p:grpSpPr>
        <p:pic>
          <p:nvPicPr>
            <p:cNvPr id="183" name="Picture 182" descr="A screenshot of a computer&#10;&#10;AI-generated content may be incorrect.">
              <a:extLst>
                <a:ext uri="{FF2B5EF4-FFF2-40B4-BE49-F238E27FC236}">
                  <a16:creationId xmlns:a16="http://schemas.microsoft.com/office/drawing/2014/main" id="{32C7D9AE-517E-BCCA-FEB3-A068DACA85F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83555" y="1391477"/>
              <a:ext cx="3845313" cy="4607051"/>
            </a:xfrm>
            <a:prstGeom prst="rect">
              <a:avLst/>
            </a:prstGeom>
          </p:spPr>
        </p:pic>
        <p:sp>
          <p:nvSpPr>
            <p:cNvPr id="184" name="Rectangle 183">
              <a:extLst>
                <a:ext uri="{FF2B5EF4-FFF2-40B4-BE49-F238E27FC236}">
                  <a16:creationId xmlns:a16="http://schemas.microsoft.com/office/drawing/2014/main" id="{523B671C-25BB-ED7F-0A1B-E26524BB4519}"/>
                </a:ext>
              </a:extLst>
            </p:cNvPr>
            <p:cNvSpPr/>
            <p:nvPr/>
          </p:nvSpPr>
          <p:spPr>
            <a:xfrm>
              <a:off x="7530547" y="1298713"/>
              <a:ext cx="4038601" cy="492980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8" name="Picture 187" descr="A diagram of a process&#10;&#10;AI-generated content may be incorrect.">
            <a:extLst>
              <a:ext uri="{FF2B5EF4-FFF2-40B4-BE49-F238E27FC236}">
                <a16:creationId xmlns:a16="http://schemas.microsoft.com/office/drawing/2014/main" id="{6279EC54-E8E2-359B-1DAE-A0EFC05194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3447" y="1219381"/>
            <a:ext cx="4102809" cy="4874094"/>
          </a:xfrm>
          <a:prstGeom prst="rect">
            <a:avLst/>
          </a:prstGeom>
        </p:spPr>
      </p:pic>
      <p:sp>
        <p:nvSpPr>
          <p:cNvPr id="190" name="TextBox 189">
            <a:extLst>
              <a:ext uri="{FF2B5EF4-FFF2-40B4-BE49-F238E27FC236}">
                <a16:creationId xmlns:a16="http://schemas.microsoft.com/office/drawing/2014/main" id="{4B08C4DE-FE6F-1E49-E1F9-E9838419B297}"/>
              </a:ext>
            </a:extLst>
          </p:cNvPr>
          <p:cNvSpPr txBox="1"/>
          <p:nvPr/>
        </p:nvSpPr>
        <p:spPr>
          <a:xfrm>
            <a:off x="761064" y="1470073"/>
            <a:ext cx="2557669" cy="954107"/>
          </a:xfrm>
          <a:prstGeom prst="rect">
            <a:avLst/>
          </a:prstGeom>
          <a:noFill/>
        </p:spPr>
        <p:txBody>
          <a:bodyPr wrap="square" rtlCol="0">
            <a:spAutoFit/>
          </a:bodyPr>
          <a:lstStyle/>
          <a:p>
            <a:pPr algn="ctr"/>
            <a:r>
              <a:rPr lang="en-US" sz="2800"/>
              <a:t>transformer network</a:t>
            </a:r>
          </a:p>
        </p:txBody>
      </p:sp>
      <p:sp>
        <p:nvSpPr>
          <p:cNvPr id="2" name="TextBox 1">
            <a:extLst>
              <a:ext uri="{FF2B5EF4-FFF2-40B4-BE49-F238E27FC236}">
                <a16:creationId xmlns:a16="http://schemas.microsoft.com/office/drawing/2014/main" id="{80769200-3A55-3523-C3E4-CD14478EDAA7}"/>
              </a:ext>
            </a:extLst>
          </p:cNvPr>
          <p:cNvSpPr txBox="1"/>
          <p:nvPr/>
        </p:nvSpPr>
        <p:spPr>
          <a:xfrm>
            <a:off x="9004852" y="6396335"/>
            <a:ext cx="4322618" cy="461665"/>
          </a:xfrm>
          <a:prstGeom prst="rect">
            <a:avLst/>
          </a:prstGeom>
          <a:noFill/>
        </p:spPr>
        <p:txBody>
          <a:bodyPr wrap="square" rtlCol="0">
            <a:spAutoFit/>
          </a:bodyPr>
          <a:lstStyle/>
          <a:p>
            <a:r>
              <a:rPr lang="en-US" sz="2400"/>
              <a:t>Phuong &amp; Hutter 2022</a:t>
            </a:r>
          </a:p>
        </p:txBody>
      </p:sp>
    </p:spTree>
    <p:extLst>
      <p:ext uri="{BB962C8B-B14F-4D97-AF65-F5344CB8AC3E}">
        <p14:creationId xmlns:p14="http://schemas.microsoft.com/office/powerpoint/2010/main" val="4180453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A5BEB-6ACB-8B72-4D6B-A3B24C0497C5}"/>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53E8B7FF-69F4-8C72-C58B-46C8F047C44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EAC42B9D-B4D5-71AA-A68F-E2150F4DF067}"/>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Long context</a:t>
            </a:r>
          </a:p>
        </p:txBody>
      </p:sp>
      <p:pic>
        <p:nvPicPr>
          <p:cNvPr id="5" name="Picture 4" descr="A graph with blue dots and lines&#10;&#10;AI-generated content may be incorrect.">
            <a:extLst>
              <a:ext uri="{FF2B5EF4-FFF2-40B4-BE49-F238E27FC236}">
                <a16:creationId xmlns:a16="http://schemas.microsoft.com/office/drawing/2014/main" id="{0CF2B316-4037-FF99-B45C-123531692A2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0471" y="1255607"/>
            <a:ext cx="10428790" cy="5179781"/>
          </a:xfrm>
          <a:prstGeom prst="rect">
            <a:avLst/>
          </a:prstGeom>
        </p:spPr>
      </p:pic>
      <p:pic>
        <p:nvPicPr>
          <p:cNvPr id="7" name="Picture 6" descr="A white graph with numbers and lines&#10;&#10;AI-generated content may be incorrect.">
            <a:extLst>
              <a:ext uri="{FF2B5EF4-FFF2-40B4-BE49-F238E27FC236}">
                <a16:creationId xmlns:a16="http://schemas.microsoft.com/office/drawing/2014/main" id="{2D0EB9EC-694A-BF7D-4B16-FB5D8CA86ED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50471" y="1255607"/>
            <a:ext cx="10428790" cy="5179781"/>
          </a:xfrm>
          <a:prstGeom prst="rect">
            <a:avLst/>
          </a:prstGeom>
        </p:spPr>
      </p:pic>
    </p:spTree>
    <p:extLst>
      <p:ext uri="{BB962C8B-B14F-4D97-AF65-F5344CB8AC3E}">
        <p14:creationId xmlns:p14="http://schemas.microsoft.com/office/powerpoint/2010/main" val="319958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91264-5DC9-BDE1-D6FB-4D6403BFDDF8}"/>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EE76BE85-704C-D966-DED6-665C30A41AC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5D13785-3D85-F377-5997-DFD8D6E1F51D}"/>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Long context</a:t>
            </a:r>
          </a:p>
        </p:txBody>
      </p:sp>
      <p:pic>
        <p:nvPicPr>
          <p:cNvPr id="6" name="Picture 5" descr="A graph with a line graph&#10;&#10;AI-generated content may be incorrect.">
            <a:extLst>
              <a:ext uri="{FF2B5EF4-FFF2-40B4-BE49-F238E27FC236}">
                <a16:creationId xmlns:a16="http://schemas.microsoft.com/office/drawing/2014/main" id="{DB763508-083E-AB23-60D7-6A4440246523}"/>
              </a:ext>
            </a:extLst>
          </p:cNvPr>
          <p:cNvPicPr>
            <a:picLocks noChangeAspect="1"/>
          </p:cNvPicPr>
          <p:nvPr/>
        </p:nvPicPr>
        <p:blipFill>
          <a:blip r:embed="rId3"/>
          <a:stretch>
            <a:fillRect/>
          </a:stretch>
        </p:blipFill>
        <p:spPr>
          <a:xfrm>
            <a:off x="393539" y="1311556"/>
            <a:ext cx="4876800" cy="3771900"/>
          </a:xfrm>
          <a:prstGeom prst="rect">
            <a:avLst/>
          </a:prstGeom>
        </p:spPr>
      </p:pic>
      <p:pic>
        <p:nvPicPr>
          <p:cNvPr id="9" name="Picture 8" descr="A close-up of a phone number&#10;&#10;AI-generated content may be incorrect.">
            <a:extLst>
              <a:ext uri="{FF2B5EF4-FFF2-40B4-BE49-F238E27FC236}">
                <a16:creationId xmlns:a16="http://schemas.microsoft.com/office/drawing/2014/main" id="{752E92A4-7572-19B8-27DA-CDA2FF8E26D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222340" y="1807856"/>
            <a:ext cx="2523281" cy="379757"/>
          </a:xfrm>
          <a:prstGeom prst="rect">
            <a:avLst/>
          </a:prstGeom>
        </p:spPr>
      </p:pic>
      <p:pic>
        <p:nvPicPr>
          <p:cNvPr id="11" name="Picture 10" descr="A screenshot of a computer test&#10;&#10;AI-generated content may be incorrect.">
            <a:extLst>
              <a:ext uri="{FF2B5EF4-FFF2-40B4-BE49-F238E27FC236}">
                <a16:creationId xmlns:a16="http://schemas.microsoft.com/office/drawing/2014/main" id="{65109226-CCAA-AD6A-09D4-A7274659E4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73547" y="1414367"/>
            <a:ext cx="6328457" cy="2576338"/>
          </a:xfrm>
          <a:prstGeom prst="rect">
            <a:avLst/>
          </a:prstGeom>
        </p:spPr>
      </p:pic>
      <p:pic>
        <p:nvPicPr>
          <p:cNvPr id="13" name="Picture 12" descr="A graph of a graph with numbers and lines&#10;&#10;AI-generated content may be incorrect.">
            <a:extLst>
              <a:ext uri="{FF2B5EF4-FFF2-40B4-BE49-F238E27FC236}">
                <a16:creationId xmlns:a16="http://schemas.microsoft.com/office/drawing/2014/main" id="{5066F580-9401-16D9-0C5E-33E630FC4135}"/>
              </a:ext>
            </a:extLst>
          </p:cNvPr>
          <p:cNvPicPr>
            <a:picLocks noChangeAspect="1"/>
          </p:cNvPicPr>
          <p:nvPr/>
        </p:nvPicPr>
        <p:blipFill>
          <a:blip r:embed="rId6"/>
          <a:stretch>
            <a:fillRect/>
          </a:stretch>
        </p:blipFill>
        <p:spPr>
          <a:xfrm>
            <a:off x="393539" y="1157628"/>
            <a:ext cx="5218405" cy="4542743"/>
          </a:xfrm>
          <a:prstGeom prst="rect">
            <a:avLst/>
          </a:prstGeom>
        </p:spPr>
      </p:pic>
      <p:sp>
        <p:nvSpPr>
          <p:cNvPr id="14" name="TextBox 13">
            <a:extLst>
              <a:ext uri="{FF2B5EF4-FFF2-40B4-BE49-F238E27FC236}">
                <a16:creationId xmlns:a16="http://schemas.microsoft.com/office/drawing/2014/main" id="{614D8CA8-6963-E36F-4C79-8E915896C2A3}"/>
              </a:ext>
            </a:extLst>
          </p:cNvPr>
          <p:cNvSpPr txBox="1"/>
          <p:nvPr/>
        </p:nvSpPr>
        <p:spPr>
          <a:xfrm>
            <a:off x="5864023" y="4606402"/>
            <a:ext cx="5347504" cy="954107"/>
          </a:xfrm>
          <a:prstGeom prst="rect">
            <a:avLst/>
          </a:prstGeom>
          <a:noFill/>
        </p:spPr>
        <p:txBody>
          <a:bodyPr wrap="square" rtlCol="0">
            <a:spAutoFit/>
          </a:bodyPr>
          <a:lstStyle/>
          <a:p>
            <a:r>
              <a:rPr lang="en-US" sz="2800"/>
              <a:t>LLMs show both primacy and recency effects!</a:t>
            </a:r>
          </a:p>
        </p:txBody>
      </p:sp>
      <p:sp>
        <p:nvSpPr>
          <p:cNvPr id="2" name="TextBox 1">
            <a:extLst>
              <a:ext uri="{FF2B5EF4-FFF2-40B4-BE49-F238E27FC236}">
                <a16:creationId xmlns:a16="http://schemas.microsoft.com/office/drawing/2014/main" id="{9C54DD6A-291E-9A74-AF7F-6BBD10FD7857}"/>
              </a:ext>
            </a:extLst>
          </p:cNvPr>
          <p:cNvSpPr txBox="1"/>
          <p:nvPr/>
        </p:nvSpPr>
        <p:spPr>
          <a:xfrm>
            <a:off x="10764221" y="6396334"/>
            <a:ext cx="4322618" cy="461665"/>
          </a:xfrm>
          <a:prstGeom prst="rect">
            <a:avLst/>
          </a:prstGeom>
          <a:noFill/>
        </p:spPr>
        <p:txBody>
          <a:bodyPr wrap="square" rtlCol="0">
            <a:spAutoFit/>
          </a:bodyPr>
          <a:lstStyle/>
          <a:p>
            <a:r>
              <a:rPr lang="en-US" sz="2400"/>
              <a:t>Liu 2023</a:t>
            </a:r>
          </a:p>
        </p:txBody>
      </p:sp>
    </p:spTree>
    <p:extLst>
      <p:ext uri="{BB962C8B-B14F-4D97-AF65-F5344CB8AC3E}">
        <p14:creationId xmlns:p14="http://schemas.microsoft.com/office/powerpoint/2010/main" val="198979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DD444-6E0F-4897-5A55-51123DE8D855}"/>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78135DFB-B7D0-93E5-C7C4-F92599ABA458}"/>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B474C8F1-FC11-2B7B-DEA7-2F9272F27A4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What components does a brain have?</a:t>
            </a:r>
          </a:p>
        </p:txBody>
      </p:sp>
      <p:grpSp>
        <p:nvGrpSpPr>
          <p:cNvPr id="36" name="Group 35">
            <a:extLst>
              <a:ext uri="{FF2B5EF4-FFF2-40B4-BE49-F238E27FC236}">
                <a16:creationId xmlns:a16="http://schemas.microsoft.com/office/drawing/2014/main" id="{DF0142AF-87E8-7BD2-53CC-C90276A2A414}"/>
              </a:ext>
            </a:extLst>
          </p:cNvPr>
          <p:cNvGrpSpPr/>
          <p:nvPr/>
        </p:nvGrpSpPr>
        <p:grpSpPr>
          <a:xfrm>
            <a:off x="668875" y="1317279"/>
            <a:ext cx="4539589" cy="1586556"/>
            <a:chOff x="668875" y="1317279"/>
            <a:chExt cx="4539589" cy="1586556"/>
          </a:xfrm>
        </p:grpSpPr>
        <p:pic>
          <p:nvPicPr>
            <p:cNvPr id="13" name="Picture 12">
              <a:extLst>
                <a:ext uri="{FF2B5EF4-FFF2-40B4-BE49-F238E27FC236}">
                  <a16:creationId xmlns:a16="http://schemas.microsoft.com/office/drawing/2014/main" id="{4E3BDBF6-DFC5-6282-CAD8-447D269AC071}"/>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68875" y="1317279"/>
              <a:ext cx="1852920" cy="1586556"/>
            </a:xfrm>
            <a:prstGeom prst="rect">
              <a:avLst/>
            </a:prstGeom>
          </p:spPr>
        </p:pic>
        <p:sp>
          <p:nvSpPr>
            <p:cNvPr id="14" name="TextBox 13">
              <a:extLst>
                <a:ext uri="{FF2B5EF4-FFF2-40B4-BE49-F238E27FC236}">
                  <a16:creationId xmlns:a16="http://schemas.microsoft.com/office/drawing/2014/main" id="{91EEE57F-6B92-3A3F-390E-D049CF22A7BE}"/>
                </a:ext>
              </a:extLst>
            </p:cNvPr>
            <p:cNvSpPr txBox="1"/>
            <p:nvPr/>
          </p:nvSpPr>
          <p:spPr>
            <a:xfrm>
              <a:off x="2934819" y="1458092"/>
              <a:ext cx="2273645" cy="954107"/>
            </a:xfrm>
            <a:prstGeom prst="rect">
              <a:avLst/>
            </a:prstGeom>
            <a:noFill/>
          </p:spPr>
          <p:txBody>
            <a:bodyPr wrap="square" rtlCol="0">
              <a:spAutoFit/>
            </a:bodyPr>
            <a:lstStyle/>
            <a:p>
              <a:r>
                <a:rPr lang="en-US" sz="2800"/>
                <a:t>working memory</a:t>
              </a:r>
            </a:p>
          </p:txBody>
        </p:sp>
        <p:sp>
          <p:nvSpPr>
            <p:cNvPr id="28" name="Freeform 27">
              <a:extLst>
                <a:ext uri="{FF2B5EF4-FFF2-40B4-BE49-F238E27FC236}">
                  <a16:creationId xmlns:a16="http://schemas.microsoft.com/office/drawing/2014/main" id="{62B4A18A-36D3-F5C5-8DF5-6CC1BCA06B9C}"/>
                </a:ext>
              </a:extLst>
            </p:cNvPr>
            <p:cNvSpPr/>
            <p:nvPr/>
          </p:nvSpPr>
          <p:spPr>
            <a:xfrm rot="17873050">
              <a:off x="959540" y="1527175"/>
              <a:ext cx="476437" cy="492125"/>
            </a:xfrm>
            <a:custGeom>
              <a:avLst/>
              <a:gdLst>
                <a:gd name="csX0" fmla="*/ 476250 w 476437"/>
                <a:gd name="csY0" fmla="*/ 209550 h 492125"/>
                <a:gd name="csX1" fmla="*/ 476250 w 476437"/>
                <a:gd name="csY1" fmla="*/ 209550 h 492125"/>
                <a:gd name="csX2" fmla="*/ 473075 w 476437"/>
                <a:gd name="csY2" fmla="*/ 282575 h 492125"/>
                <a:gd name="csX3" fmla="*/ 466725 w 476437"/>
                <a:gd name="csY3" fmla="*/ 295275 h 492125"/>
                <a:gd name="csX4" fmla="*/ 463550 w 476437"/>
                <a:gd name="csY4" fmla="*/ 304800 h 492125"/>
                <a:gd name="csX5" fmla="*/ 454025 w 476437"/>
                <a:gd name="csY5" fmla="*/ 317500 h 492125"/>
                <a:gd name="csX6" fmla="*/ 438150 w 476437"/>
                <a:gd name="csY6" fmla="*/ 336550 h 492125"/>
                <a:gd name="csX7" fmla="*/ 434975 w 476437"/>
                <a:gd name="csY7" fmla="*/ 346075 h 492125"/>
                <a:gd name="csX8" fmla="*/ 415925 w 476437"/>
                <a:gd name="csY8" fmla="*/ 361950 h 492125"/>
                <a:gd name="csX9" fmla="*/ 412750 w 476437"/>
                <a:gd name="csY9" fmla="*/ 371475 h 492125"/>
                <a:gd name="csX10" fmla="*/ 400050 w 476437"/>
                <a:gd name="csY10" fmla="*/ 390525 h 492125"/>
                <a:gd name="csX11" fmla="*/ 393700 w 476437"/>
                <a:gd name="csY11" fmla="*/ 409575 h 492125"/>
                <a:gd name="csX12" fmla="*/ 381000 w 476437"/>
                <a:gd name="csY12" fmla="*/ 428625 h 492125"/>
                <a:gd name="csX13" fmla="*/ 371475 w 476437"/>
                <a:gd name="csY13" fmla="*/ 447675 h 492125"/>
                <a:gd name="csX14" fmla="*/ 361950 w 476437"/>
                <a:gd name="csY14" fmla="*/ 457200 h 492125"/>
                <a:gd name="csX15" fmla="*/ 346075 w 476437"/>
                <a:gd name="csY15" fmla="*/ 473075 h 492125"/>
                <a:gd name="csX16" fmla="*/ 339725 w 476437"/>
                <a:gd name="csY16" fmla="*/ 482600 h 492125"/>
                <a:gd name="csX17" fmla="*/ 330200 w 476437"/>
                <a:gd name="csY17" fmla="*/ 485775 h 492125"/>
                <a:gd name="csX18" fmla="*/ 320675 w 476437"/>
                <a:gd name="csY18" fmla="*/ 492125 h 492125"/>
                <a:gd name="csX19" fmla="*/ 266700 w 476437"/>
                <a:gd name="csY19" fmla="*/ 488950 h 492125"/>
                <a:gd name="csX20" fmla="*/ 250825 w 476437"/>
                <a:gd name="csY20" fmla="*/ 482600 h 492125"/>
                <a:gd name="csX21" fmla="*/ 231775 w 476437"/>
                <a:gd name="csY21" fmla="*/ 473075 h 492125"/>
                <a:gd name="csX22" fmla="*/ 215900 w 476437"/>
                <a:gd name="csY22" fmla="*/ 454025 h 492125"/>
                <a:gd name="csX23" fmla="*/ 206375 w 476437"/>
                <a:gd name="csY23" fmla="*/ 447675 h 492125"/>
                <a:gd name="csX24" fmla="*/ 193675 w 476437"/>
                <a:gd name="csY24" fmla="*/ 434975 h 492125"/>
                <a:gd name="csX25" fmla="*/ 180975 w 476437"/>
                <a:gd name="csY25" fmla="*/ 415925 h 492125"/>
                <a:gd name="csX26" fmla="*/ 161925 w 476437"/>
                <a:gd name="csY26" fmla="*/ 400050 h 492125"/>
                <a:gd name="csX27" fmla="*/ 146050 w 476437"/>
                <a:gd name="csY27" fmla="*/ 387350 h 492125"/>
                <a:gd name="csX28" fmla="*/ 139700 w 476437"/>
                <a:gd name="csY28" fmla="*/ 377825 h 492125"/>
                <a:gd name="csX29" fmla="*/ 120650 w 476437"/>
                <a:gd name="csY29" fmla="*/ 361950 h 492125"/>
                <a:gd name="csX30" fmla="*/ 114300 w 476437"/>
                <a:gd name="csY30" fmla="*/ 352425 h 492125"/>
                <a:gd name="csX31" fmla="*/ 101600 w 476437"/>
                <a:gd name="csY31" fmla="*/ 339725 h 492125"/>
                <a:gd name="csX32" fmla="*/ 88900 w 476437"/>
                <a:gd name="csY32" fmla="*/ 320675 h 492125"/>
                <a:gd name="csX33" fmla="*/ 79375 w 476437"/>
                <a:gd name="csY33" fmla="*/ 301625 h 492125"/>
                <a:gd name="csX34" fmla="*/ 60325 w 476437"/>
                <a:gd name="csY34" fmla="*/ 282575 h 492125"/>
                <a:gd name="csX35" fmla="*/ 41275 w 476437"/>
                <a:gd name="csY35" fmla="*/ 266700 h 492125"/>
                <a:gd name="csX36" fmla="*/ 34925 w 476437"/>
                <a:gd name="csY36" fmla="*/ 244475 h 492125"/>
                <a:gd name="csX37" fmla="*/ 28575 w 476437"/>
                <a:gd name="csY37" fmla="*/ 234950 h 492125"/>
                <a:gd name="csX38" fmla="*/ 19050 w 476437"/>
                <a:gd name="csY38" fmla="*/ 212725 h 492125"/>
                <a:gd name="csX39" fmla="*/ 12700 w 476437"/>
                <a:gd name="csY39" fmla="*/ 193675 h 492125"/>
                <a:gd name="csX40" fmla="*/ 9525 w 476437"/>
                <a:gd name="csY40" fmla="*/ 184150 h 492125"/>
                <a:gd name="csX41" fmla="*/ 3175 w 476437"/>
                <a:gd name="csY41" fmla="*/ 158750 h 492125"/>
                <a:gd name="csX42" fmla="*/ 0 w 476437"/>
                <a:gd name="csY42" fmla="*/ 149225 h 492125"/>
                <a:gd name="csX43" fmla="*/ 3175 w 476437"/>
                <a:gd name="csY43" fmla="*/ 120650 h 492125"/>
                <a:gd name="csX44" fmla="*/ 25400 w 476437"/>
                <a:gd name="csY44" fmla="*/ 92075 h 492125"/>
                <a:gd name="csX45" fmla="*/ 38100 w 476437"/>
                <a:gd name="csY45" fmla="*/ 73025 h 492125"/>
                <a:gd name="csX46" fmla="*/ 57150 w 476437"/>
                <a:gd name="csY46" fmla="*/ 57150 h 492125"/>
                <a:gd name="csX47" fmla="*/ 66675 w 476437"/>
                <a:gd name="csY47" fmla="*/ 47625 h 492125"/>
                <a:gd name="csX48" fmla="*/ 76200 w 476437"/>
                <a:gd name="csY48" fmla="*/ 41275 h 492125"/>
                <a:gd name="csX49" fmla="*/ 104775 w 476437"/>
                <a:gd name="csY49" fmla="*/ 15875 h 492125"/>
                <a:gd name="csX50" fmla="*/ 117475 w 476437"/>
                <a:gd name="csY50" fmla="*/ 12700 h 492125"/>
                <a:gd name="csX51" fmla="*/ 136525 w 476437"/>
                <a:gd name="csY51" fmla="*/ 6350 h 492125"/>
                <a:gd name="csX52" fmla="*/ 146050 w 476437"/>
                <a:gd name="csY52" fmla="*/ 3175 h 492125"/>
                <a:gd name="csX53" fmla="*/ 158750 w 476437"/>
                <a:gd name="csY53" fmla="*/ 0 h 492125"/>
                <a:gd name="csX54" fmla="*/ 203200 w 476437"/>
                <a:gd name="csY54" fmla="*/ 6350 h 492125"/>
                <a:gd name="csX55" fmla="*/ 222250 w 476437"/>
                <a:gd name="csY55" fmla="*/ 15875 h 492125"/>
                <a:gd name="csX56" fmla="*/ 241300 w 476437"/>
                <a:gd name="csY56" fmla="*/ 34925 h 492125"/>
                <a:gd name="csX57" fmla="*/ 247650 w 476437"/>
                <a:gd name="csY57" fmla="*/ 44450 h 492125"/>
                <a:gd name="csX58" fmla="*/ 257175 w 476437"/>
                <a:gd name="csY58" fmla="*/ 53975 h 492125"/>
                <a:gd name="csX59" fmla="*/ 260350 w 476437"/>
                <a:gd name="csY59" fmla="*/ 63500 h 492125"/>
                <a:gd name="csX60" fmla="*/ 266700 w 476437"/>
                <a:gd name="csY60" fmla="*/ 73025 h 492125"/>
                <a:gd name="csX61" fmla="*/ 269875 w 476437"/>
                <a:gd name="csY61" fmla="*/ 82550 h 492125"/>
                <a:gd name="csX62" fmla="*/ 288925 w 476437"/>
                <a:gd name="csY62" fmla="*/ 101600 h 492125"/>
                <a:gd name="csX63" fmla="*/ 298450 w 476437"/>
                <a:gd name="csY63" fmla="*/ 111125 h 492125"/>
                <a:gd name="csX64" fmla="*/ 320675 w 476437"/>
                <a:gd name="csY64" fmla="*/ 133350 h 492125"/>
                <a:gd name="csX65" fmla="*/ 330200 w 476437"/>
                <a:gd name="csY65" fmla="*/ 136525 h 492125"/>
                <a:gd name="csX66" fmla="*/ 371475 w 476437"/>
                <a:gd name="csY66" fmla="*/ 146050 h 492125"/>
                <a:gd name="csX67" fmla="*/ 460375 w 476437"/>
                <a:gd name="csY67" fmla="*/ 146050 h 492125"/>
                <a:gd name="csX68" fmla="*/ 469900 w 476437"/>
                <a:gd name="csY68" fmla="*/ 155575 h 492125"/>
                <a:gd name="csX69" fmla="*/ 476250 w 476437"/>
                <a:gd name="csY69" fmla="*/ 184150 h 492125"/>
                <a:gd name="csX70" fmla="*/ 476250 w 476437"/>
                <a:gd name="csY70" fmla="*/ 209550 h 492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476437" h="492125">
                  <a:moveTo>
                    <a:pt x="476250" y="209550"/>
                  </a:moveTo>
                  <a:lnTo>
                    <a:pt x="476250" y="209550"/>
                  </a:lnTo>
                  <a:cubicBezTo>
                    <a:pt x="475192" y="233892"/>
                    <a:pt x="475766" y="258359"/>
                    <a:pt x="473075" y="282575"/>
                  </a:cubicBezTo>
                  <a:cubicBezTo>
                    <a:pt x="472552" y="287279"/>
                    <a:pt x="468589" y="290925"/>
                    <a:pt x="466725" y="295275"/>
                  </a:cubicBezTo>
                  <a:cubicBezTo>
                    <a:pt x="465407" y="298351"/>
                    <a:pt x="465210" y="301894"/>
                    <a:pt x="463550" y="304800"/>
                  </a:cubicBezTo>
                  <a:cubicBezTo>
                    <a:pt x="460925" y="309394"/>
                    <a:pt x="457101" y="313194"/>
                    <a:pt x="454025" y="317500"/>
                  </a:cubicBezTo>
                  <a:cubicBezTo>
                    <a:pt x="442974" y="332971"/>
                    <a:pt x="452974" y="321726"/>
                    <a:pt x="438150" y="336550"/>
                  </a:cubicBezTo>
                  <a:cubicBezTo>
                    <a:pt x="437092" y="339725"/>
                    <a:pt x="436831" y="343290"/>
                    <a:pt x="434975" y="346075"/>
                  </a:cubicBezTo>
                  <a:cubicBezTo>
                    <a:pt x="430086" y="353409"/>
                    <a:pt x="422953" y="357264"/>
                    <a:pt x="415925" y="361950"/>
                  </a:cubicBezTo>
                  <a:cubicBezTo>
                    <a:pt x="414867" y="365125"/>
                    <a:pt x="414375" y="368549"/>
                    <a:pt x="412750" y="371475"/>
                  </a:cubicBezTo>
                  <a:cubicBezTo>
                    <a:pt x="409044" y="378146"/>
                    <a:pt x="402463" y="383285"/>
                    <a:pt x="400050" y="390525"/>
                  </a:cubicBezTo>
                  <a:cubicBezTo>
                    <a:pt x="397933" y="396875"/>
                    <a:pt x="397413" y="404006"/>
                    <a:pt x="393700" y="409575"/>
                  </a:cubicBezTo>
                  <a:cubicBezTo>
                    <a:pt x="389467" y="415925"/>
                    <a:pt x="383413" y="421385"/>
                    <a:pt x="381000" y="428625"/>
                  </a:cubicBezTo>
                  <a:cubicBezTo>
                    <a:pt x="377818" y="438171"/>
                    <a:pt x="378314" y="439469"/>
                    <a:pt x="371475" y="447675"/>
                  </a:cubicBezTo>
                  <a:cubicBezTo>
                    <a:pt x="368600" y="451124"/>
                    <a:pt x="364825" y="453751"/>
                    <a:pt x="361950" y="457200"/>
                  </a:cubicBezTo>
                  <a:cubicBezTo>
                    <a:pt x="348721" y="473075"/>
                    <a:pt x="363538" y="461433"/>
                    <a:pt x="346075" y="473075"/>
                  </a:cubicBezTo>
                  <a:cubicBezTo>
                    <a:pt x="343958" y="476250"/>
                    <a:pt x="342705" y="480216"/>
                    <a:pt x="339725" y="482600"/>
                  </a:cubicBezTo>
                  <a:cubicBezTo>
                    <a:pt x="337112" y="484691"/>
                    <a:pt x="333193" y="484278"/>
                    <a:pt x="330200" y="485775"/>
                  </a:cubicBezTo>
                  <a:cubicBezTo>
                    <a:pt x="326787" y="487482"/>
                    <a:pt x="323850" y="490008"/>
                    <a:pt x="320675" y="492125"/>
                  </a:cubicBezTo>
                  <a:cubicBezTo>
                    <a:pt x="302683" y="491067"/>
                    <a:pt x="284558" y="491385"/>
                    <a:pt x="266700" y="488950"/>
                  </a:cubicBezTo>
                  <a:cubicBezTo>
                    <a:pt x="261053" y="488180"/>
                    <a:pt x="256161" y="484601"/>
                    <a:pt x="250825" y="482600"/>
                  </a:cubicBezTo>
                  <a:cubicBezTo>
                    <a:pt x="235802" y="476966"/>
                    <a:pt x="246226" y="482709"/>
                    <a:pt x="231775" y="473075"/>
                  </a:cubicBezTo>
                  <a:cubicBezTo>
                    <a:pt x="225531" y="463709"/>
                    <a:pt x="225067" y="461665"/>
                    <a:pt x="215900" y="454025"/>
                  </a:cubicBezTo>
                  <a:cubicBezTo>
                    <a:pt x="212969" y="451582"/>
                    <a:pt x="209272" y="450158"/>
                    <a:pt x="206375" y="447675"/>
                  </a:cubicBezTo>
                  <a:cubicBezTo>
                    <a:pt x="201829" y="443779"/>
                    <a:pt x="197415" y="439650"/>
                    <a:pt x="193675" y="434975"/>
                  </a:cubicBezTo>
                  <a:cubicBezTo>
                    <a:pt x="188907" y="429016"/>
                    <a:pt x="187325" y="420158"/>
                    <a:pt x="180975" y="415925"/>
                  </a:cubicBezTo>
                  <a:cubicBezTo>
                    <a:pt x="161481" y="402929"/>
                    <a:pt x="181482" y="417163"/>
                    <a:pt x="161925" y="400050"/>
                  </a:cubicBezTo>
                  <a:cubicBezTo>
                    <a:pt x="156825" y="395588"/>
                    <a:pt x="150842" y="392142"/>
                    <a:pt x="146050" y="387350"/>
                  </a:cubicBezTo>
                  <a:cubicBezTo>
                    <a:pt x="143352" y="384652"/>
                    <a:pt x="142398" y="380523"/>
                    <a:pt x="139700" y="377825"/>
                  </a:cubicBezTo>
                  <a:cubicBezTo>
                    <a:pt x="114725" y="352850"/>
                    <a:pt x="146657" y="393158"/>
                    <a:pt x="120650" y="361950"/>
                  </a:cubicBezTo>
                  <a:cubicBezTo>
                    <a:pt x="118207" y="359019"/>
                    <a:pt x="116783" y="355322"/>
                    <a:pt x="114300" y="352425"/>
                  </a:cubicBezTo>
                  <a:cubicBezTo>
                    <a:pt x="110404" y="347879"/>
                    <a:pt x="105340" y="344400"/>
                    <a:pt x="101600" y="339725"/>
                  </a:cubicBezTo>
                  <a:cubicBezTo>
                    <a:pt x="96832" y="333766"/>
                    <a:pt x="91313" y="327915"/>
                    <a:pt x="88900" y="320675"/>
                  </a:cubicBezTo>
                  <a:cubicBezTo>
                    <a:pt x="85958" y="311848"/>
                    <a:pt x="85940" y="309011"/>
                    <a:pt x="79375" y="301625"/>
                  </a:cubicBezTo>
                  <a:cubicBezTo>
                    <a:pt x="73409" y="294913"/>
                    <a:pt x="66675" y="288925"/>
                    <a:pt x="60325" y="282575"/>
                  </a:cubicBezTo>
                  <a:cubicBezTo>
                    <a:pt x="48102" y="270352"/>
                    <a:pt x="54536" y="275541"/>
                    <a:pt x="41275" y="266700"/>
                  </a:cubicBezTo>
                  <a:cubicBezTo>
                    <a:pt x="40258" y="262631"/>
                    <a:pt x="37202" y="249030"/>
                    <a:pt x="34925" y="244475"/>
                  </a:cubicBezTo>
                  <a:cubicBezTo>
                    <a:pt x="33218" y="241062"/>
                    <a:pt x="30692" y="238125"/>
                    <a:pt x="28575" y="234950"/>
                  </a:cubicBezTo>
                  <a:cubicBezTo>
                    <a:pt x="20176" y="201355"/>
                    <a:pt x="31579" y="240916"/>
                    <a:pt x="19050" y="212725"/>
                  </a:cubicBezTo>
                  <a:cubicBezTo>
                    <a:pt x="16332" y="206608"/>
                    <a:pt x="14817" y="200025"/>
                    <a:pt x="12700" y="193675"/>
                  </a:cubicBezTo>
                  <a:cubicBezTo>
                    <a:pt x="11642" y="190500"/>
                    <a:pt x="10337" y="187397"/>
                    <a:pt x="9525" y="184150"/>
                  </a:cubicBezTo>
                  <a:cubicBezTo>
                    <a:pt x="7408" y="175683"/>
                    <a:pt x="5935" y="167029"/>
                    <a:pt x="3175" y="158750"/>
                  </a:cubicBezTo>
                  <a:lnTo>
                    <a:pt x="0" y="149225"/>
                  </a:lnTo>
                  <a:cubicBezTo>
                    <a:pt x="1058" y="139700"/>
                    <a:pt x="144" y="129742"/>
                    <a:pt x="3175" y="120650"/>
                  </a:cubicBezTo>
                  <a:cubicBezTo>
                    <a:pt x="9301" y="102273"/>
                    <a:pt x="15812" y="104403"/>
                    <a:pt x="25400" y="92075"/>
                  </a:cubicBezTo>
                  <a:cubicBezTo>
                    <a:pt x="30085" y="86051"/>
                    <a:pt x="32704" y="78421"/>
                    <a:pt x="38100" y="73025"/>
                  </a:cubicBezTo>
                  <a:cubicBezTo>
                    <a:pt x="65927" y="45198"/>
                    <a:pt x="30628" y="79252"/>
                    <a:pt x="57150" y="57150"/>
                  </a:cubicBezTo>
                  <a:cubicBezTo>
                    <a:pt x="60599" y="54275"/>
                    <a:pt x="63226" y="50500"/>
                    <a:pt x="66675" y="47625"/>
                  </a:cubicBezTo>
                  <a:cubicBezTo>
                    <a:pt x="69606" y="45182"/>
                    <a:pt x="73348" y="43810"/>
                    <a:pt x="76200" y="41275"/>
                  </a:cubicBezTo>
                  <a:cubicBezTo>
                    <a:pt x="82508" y="35668"/>
                    <a:pt x="94339" y="20348"/>
                    <a:pt x="104775" y="15875"/>
                  </a:cubicBezTo>
                  <a:cubicBezTo>
                    <a:pt x="108786" y="14156"/>
                    <a:pt x="113295" y="13954"/>
                    <a:pt x="117475" y="12700"/>
                  </a:cubicBezTo>
                  <a:cubicBezTo>
                    <a:pt x="123886" y="10777"/>
                    <a:pt x="130175" y="8467"/>
                    <a:pt x="136525" y="6350"/>
                  </a:cubicBezTo>
                  <a:cubicBezTo>
                    <a:pt x="139700" y="5292"/>
                    <a:pt x="142803" y="3987"/>
                    <a:pt x="146050" y="3175"/>
                  </a:cubicBezTo>
                  <a:lnTo>
                    <a:pt x="158750" y="0"/>
                  </a:lnTo>
                  <a:cubicBezTo>
                    <a:pt x="184052" y="2530"/>
                    <a:pt x="184608" y="1038"/>
                    <a:pt x="203200" y="6350"/>
                  </a:cubicBezTo>
                  <a:cubicBezTo>
                    <a:pt x="210430" y="8416"/>
                    <a:pt x="216684" y="10309"/>
                    <a:pt x="222250" y="15875"/>
                  </a:cubicBezTo>
                  <a:cubicBezTo>
                    <a:pt x="245879" y="39504"/>
                    <a:pt x="218852" y="19960"/>
                    <a:pt x="241300" y="34925"/>
                  </a:cubicBezTo>
                  <a:cubicBezTo>
                    <a:pt x="243417" y="38100"/>
                    <a:pt x="245207" y="41519"/>
                    <a:pt x="247650" y="44450"/>
                  </a:cubicBezTo>
                  <a:cubicBezTo>
                    <a:pt x="250525" y="47899"/>
                    <a:pt x="254684" y="50239"/>
                    <a:pt x="257175" y="53975"/>
                  </a:cubicBezTo>
                  <a:cubicBezTo>
                    <a:pt x="259031" y="56760"/>
                    <a:pt x="258853" y="60507"/>
                    <a:pt x="260350" y="63500"/>
                  </a:cubicBezTo>
                  <a:cubicBezTo>
                    <a:pt x="262057" y="66913"/>
                    <a:pt x="264993" y="69612"/>
                    <a:pt x="266700" y="73025"/>
                  </a:cubicBezTo>
                  <a:cubicBezTo>
                    <a:pt x="268197" y="76018"/>
                    <a:pt x="267820" y="79908"/>
                    <a:pt x="269875" y="82550"/>
                  </a:cubicBezTo>
                  <a:cubicBezTo>
                    <a:pt x="275388" y="89639"/>
                    <a:pt x="282575" y="95250"/>
                    <a:pt x="288925" y="101600"/>
                  </a:cubicBezTo>
                  <a:cubicBezTo>
                    <a:pt x="292100" y="104775"/>
                    <a:pt x="295756" y="107533"/>
                    <a:pt x="298450" y="111125"/>
                  </a:cubicBezTo>
                  <a:cubicBezTo>
                    <a:pt x="307181" y="122767"/>
                    <a:pt x="307710" y="125942"/>
                    <a:pt x="320675" y="133350"/>
                  </a:cubicBezTo>
                  <a:cubicBezTo>
                    <a:pt x="323581" y="135010"/>
                    <a:pt x="326971" y="135644"/>
                    <a:pt x="330200" y="136525"/>
                  </a:cubicBezTo>
                  <a:cubicBezTo>
                    <a:pt x="351262" y="142269"/>
                    <a:pt x="352962" y="142347"/>
                    <a:pt x="371475" y="146050"/>
                  </a:cubicBezTo>
                  <a:cubicBezTo>
                    <a:pt x="376965" y="145775"/>
                    <a:pt x="440732" y="138907"/>
                    <a:pt x="460375" y="146050"/>
                  </a:cubicBezTo>
                  <a:cubicBezTo>
                    <a:pt x="464595" y="147584"/>
                    <a:pt x="466725" y="152400"/>
                    <a:pt x="469900" y="155575"/>
                  </a:cubicBezTo>
                  <a:cubicBezTo>
                    <a:pt x="474004" y="167887"/>
                    <a:pt x="474653" y="168185"/>
                    <a:pt x="476250" y="184150"/>
                  </a:cubicBezTo>
                  <a:cubicBezTo>
                    <a:pt x="476671" y="188362"/>
                    <a:pt x="476250" y="205317"/>
                    <a:pt x="476250" y="209550"/>
                  </a:cubicBezTo>
                  <a:close/>
                </a:path>
              </a:pathLst>
            </a:custGeom>
            <a:solidFill>
              <a:schemeClr val="accent2">
                <a:lumMod val="75000"/>
                <a:alpha val="5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51919849-B89F-9464-225F-6AC5ED4EAD61}"/>
              </a:ext>
            </a:extLst>
          </p:cNvPr>
          <p:cNvGrpSpPr/>
          <p:nvPr/>
        </p:nvGrpSpPr>
        <p:grpSpPr>
          <a:xfrm>
            <a:off x="680248" y="3228172"/>
            <a:ext cx="5556154" cy="1586556"/>
            <a:chOff x="680248" y="3228172"/>
            <a:chExt cx="5556154" cy="1586556"/>
          </a:xfrm>
        </p:grpSpPr>
        <p:pic>
          <p:nvPicPr>
            <p:cNvPr id="16" name="Picture 15">
              <a:extLst>
                <a:ext uri="{FF2B5EF4-FFF2-40B4-BE49-F238E27FC236}">
                  <a16:creationId xmlns:a16="http://schemas.microsoft.com/office/drawing/2014/main" id="{01F26D38-904E-ED08-9746-ADB3F097B4DD}"/>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80248" y="3228172"/>
              <a:ext cx="1852920" cy="1586556"/>
            </a:xfrm>
            <a:prstGeom prst="rect">
              <a:avLst/>
            </a:prstGeom>
          </p:spPr>
        </p:pic>
        <p:sp>
          <p:nvSpPr>
            <p:cNvPr id="17" name="TextBox 16">
              <a:extLst>
                <a:ext uri="{FF2B5EF4-FFF2-40B4-BE49-F238E27FC236}">
                  <a16:creationId xmlns:a16="http://schemas.microsoft.com/office/drawing/2014/main" id="{FBC2C316-5CE8-2AC5-6A7E-42540771BE98}"/>
                </a:ext>
              </a:extLst>
            </p:cNvPr>
            <p:cNvSpPr txBox="1"/>
            <p:nvPr/>
          </p:nvSpPr>
          <p:spPr>
            <a:xfrm>
              <a:off x="2908315" y="3432570"/>
              <a:ext cx="3328087" cy="954107"/>
            </a:xfrm>
            <a:prstGeom prst="rect">
              <a:avLst/>
            </a:prstGeom>
            <a:noFill/>
          </p:spPr>
          <p:txBody>
            <a:bodyPr wrap="square" rtlCol="0">
              <a:spAutoFit/>
            </a:bodyPr>
            <a:lstStyle/>
            <a:p>
              <a:r>
                <a:rPr lang="en-US" sz="2800"/>
                <a:t>multimodal perception</a:t>
              </a:r>
            </a:p>
          </p:txBody>
        </p:sp>
        <p:sp>
          <p:nvSpPr>
            <p:cNvPr id="29" name="Freeform 28">
              <a:extLst>
                <a:ext uri="{FF2B5EF4-FFF2-40B4-BE49-F238E27FC236}">
                  <a16:creationId xmlns:a16="http://schemas.microsoft.com/office/drawing/2014/main" id="{D3390DDB-EF0D-EF65-7246-9A7300664C35}"/>
                </a:ext>
              </a:extLst>
            </p:cNvPr>
            <p:cNvSpPr/>
            <p:nvPr/>
          </p:nvSpPr>
          <p:spPr>
            <a:xfrm>
              <a:off x="1946965" y="3686175"/>
              <a:ext cx="584200" cy="572058"/>
            </a:xfrm>
            <a:custGeom>
              <a:avLst/>
              <a:gdLst>
                <a:gd name="csX0" fmla="*/ 441325 w 584200"/>
                <a:gd name="csY0" fmla="*/ 558800 h 572058"/>
                <a:gd name="csX1" fmla="*/ 441325 w 584200"/>
                <a:gd name="csY1" fmla="*/ 558800 h 572058"/>
                <a:gd name="csX2" fmla="*/ 406400 w 584200"/>
                <a:gd name="csY2" fmla="*/ 552450 h 572058"/>
                <a:gd name="csX3" fmla="*/ 381000 w 584200"/>
                <a:gd name="csY3" fmla="*/ 539750 h 572058"/>
                <a:gd name="csX4" fmla="*/ 327025 w 584200"/>
                <a:gd name="csY4" fmla="*/ 523875 h 572058"/>
                <a:gd name="csX5" fmla="*/ 298450 w 584200"/>
                <a:gd name="csY5" fmla="*/ 527050 h 572058"/>
                <a:gd name="csX6" fmla="*/ 279400 w 584200"/>
                <a:gd name="csY6" fmla="*/ 533400 h 572058"/>
                <a:gd name="csX7" fmla="*/ 269875 w 584200"/>
                <a:gd name="csY7" fmla="*/ 536575 h 572058"/>
                <a:gd name="csX8" fmla="*/ 193675 w 584200"/>
                <a:gd name="csY8" fmla="*/ 533400 h 572058"/>
                <a:gd name="csX9" fmla="*/ 139700 w 584200"/>
                <a:gd name="csY9" fmla="*/ 517525 h 572058"/>
                <a:gd name="csX10" fmla="*/ 120650 w 584200"/>
                <a:gd name="csY10" fmla="*/ 504825 h 572058"/>
                <a:gd name="csX11" fmla="*/ 101600 w 584200"/>
                <a:gd name="csY11" fmla="*/ 488950 h 572058"/>
                <a:gd name="csX12" fmla="*/ 85725 w 584200"/>
                <a:gd name="csY12" fmla="*/ 469900 h 572058"/>
                <a:gd name="csX13" fmla="*/ 79375 w 584200"/>
                <a:gd name="csY13" fmla="*/ 460375 h 572058"/>
                <a:gd name="csX14" fmla="*/ 69850 w 584200"/>
                <a:gd name="csY14" fmla="*/ 438150 h 572058"/>
                <a:gd name="csX15" fmla="*/ 63500 w 584200"/>
                <a:gd name="csY15" fmla="*/ 419100 h 572058"/>
                <a:gd name="csX16" fmla="*/ 50800 w 584200"/>
                <a:gd name="csY16" fmla="*/ 400050 h 572058"/>
                <a:gd name="csX17" fmla="*/ 44450 w 584200"/>
                <a:gd name="csY17" fmla="*/ 387350 h 572058"/>
                <a:gd name="csX18" fmla="*/ 34925 w 584200"/>
                <a:gd name="csY18" fmla="*/ 374650 h 572058"/>
                <a:gd name="csX19" fmla="*/ 28575 w 584200"/>
                <a:gd name="csY19" fmla="*/ 361950 h 572058"/>
                <a:gd name="csX20" fmla="*/ 22225 w 584200"/>
                <a:gd name="csY20" fmla="*/ 352425 h 572058"/>
                <a:gd name="csX21" fmla="*/ 12700 w 584200"/>
                <a:gd name="csY21" fmla="*/ 330200 h 572058"/>
                <a:gd name="csX22" fmla="*/ 3175 w 584200"/>
                <a:gd name="csY22" fmla="*/ 298450 h 572058"/>
                <a:gd name="csX23" fmla="*/ 0 w 584200"/>
                <a:gd name="csY23" fmla="*/ 288925 h 572058"/>
                <a:gd name="csX24" fmla="*/ 3175 w 584200"/>
                <a:gd name="csY24" fmla="*/ 279400 h 572058"/>
                <a:gd name="csX25" fmla="*/ 15875 w 584200"/>
                <a:gd name="csY25" fmla="*/ 260350 h 572058"/>
                <a:gd name="csX26" fmla="*/ 22225 w 584200"/>
                <a:gd name="csY26" fmla="*/ 250825 h 572058"/>
                <a:gd name="csX27" fmla="*/ 28575 w 584200"/>
                <a:gd name="csY27" fmla="*/ 241300 h 572058"/>
                <a:gd name="csX28" fmla="*/ 41275 w 584200"/>
                <a:gd name="csY28" fmla="*/ 212725 h 572058"/>
                <a:gd name="csX29" fmla="*/ 47625 w 584200"/>
                <a:gd name="csY29" fmla="*/ 190500 h 572058"/>
                <a:gd name="csX30" fmla="*/ 50800 w 584200"/>
                <a:gd name="csY30" fmla="*/ 180975 h 572058"/>
                <a:gd name="csX31" fmla="*/ 57150 w 584200"/>
                <a:gd name="csY31" fmla="*/ 158750 h 572058"/>
                <a:gd name="csX32" fmla="*/ 63500 w 584200"/>
                <a:gd name="csY32" fmla="*/ 149225 h 572058"/>
                <a:gd name="csX33" fmla="*/ 66675 w 584200"/>
                <a:gd name="csY33" fmla="*/ 139700 h 572058"/>
                <a:gd name="csX34" fmla="*/ 79375 w 584200"/>
                <a:gd name="csY34" fmla="*/ 120650 h 572058"/>
                <a:gd name="csX35" fmla="*/ 82550 w 584200"/>
                <a:gd name="csY35" fmla="*/ 95250 h 572058"/>
                <a:gd name="csX36" fmla="*/ 85725 w 584200"/>
                <a:gd name="csY36" fmla="*/ 79375 h 572058"/>
                <a:gd name="csX37" fmla="*/ 95250 w 584200"/>
                <a:gd name="csY37" fmla="*/ 73025 h 572058"/>
                <a:gd name="csX38" fmla="*/ 101600 w 584200"/>
                <a:gd name="csY38" fmla="*/ 63500 h 572058"/>
                <a:gd name="csX39" fmla="*/ 120650 w 584200"/>
                <a:gd name="csY39" fmla="*/ 47625 h 572058"/>
                <a:gd name="csX40" fmla="*/ 136525 w 584200"/>
                <a:gd name="csY40" fmla="*/ 28575 h 572058"/>
                <a:gd name="csX41" fmla="*/ 158750 w 584200"/>
                <a:gd name="csY41" fmla="*/ 22225 h 572058"/>
                <a:gd name="csX42" fmla="*/ 190500 w 584200"/>
                <a:gd name="csY42" fmla="*/ 15875 h 572058"/>
                <a:gd name="csX43" fmla="*/ 200025 w 584200"/>
                <a:gd name="csY43" fmla="*/ 12700 h 572058"/>
                <a:gd name="csX44" fmla="*/ 241300 w 584200"/>
                <a:gd name="csY44" fmla="*/ 6350 h 572058"/>
                <a:gd name="csX45" fmla="*/ 266700 w 584200"/>
                <a:gd name="csY45" fmla="*/ 0 h 572058"/>
                <a:gd name="csX46" fmla="*/ 365125 w 584200"/>
                <a:gd name="csY46" fmla="*/ 3175 h 572058"/>
                <a:gd name="csX47" fmla="*/ 393700 w 584200"/>
                <a:gd name="csY47" fmla="*/ 12700 h 572058"/>
                <a:gd name="csX48" fmla="*/ 409575 w 584200"/>
                <a:gd name="csY48" fmla="*/ 15875 h 572058"/>
                <a:gd name="csX49" fmla="*/ 419100 w 584200"/>
                <a:gd name="csY49" fmla="*/ 22225 h 572058"/>
                <a:gd name="csX50" fmla="*/ 428625 w 584200"/>
                <a:gd name="csY50" fmla="*/ 25400 h 572058"/>
                <a:gd name="csX51" fmla="*/ 454025 w 584200"/>
                <a:gd name="csY51" fmla="*/ 53975 h 572058"/>
                <a:gd name="csX52" fmla="*/ 460375 w 584200"/>
                <a:gd name="csY52" fmla="*/ 66675 h 572058"/>
                <a:gd name="csX53" fmla="*/ 479425 w 584200"/>
                <a:gd name="csY53" fmla="*/ 95250 h 572058"/>
                <a:gd name="csX54" fmla="*/ 492125 w 584200"/>
                <a:gd name="csY54" fmla="*/ 117475 h 572058"/>
                <a:gd name="csX55" fmla="*/ 504825 w 584200"/>
                <a:gd name="csY55" fmla="*/ 136525 h 572058"/>
                <a:gd name="csX56" fmla="*/ 511175 w 584200"/>
                <a:gd name="csY56" fmla="*/ 155575 h 572058"/>
                <a:gd name="csX57" fmla="*/ 520700 w 584200"/>
                <a:gd name="csY57" fmla="*/ 193675 h 572058"/>
                <a:gd name="csX58" fmla="*/ 523875 w 584200"/>
                <a:gd name="csY58" fmla="*/ 206375 h 572058"/>
                <a:gd name="csX59" fmla="*/ 527050 w 584200"/>
                <a:gd name="csY59" fmla="*/ 222250 h 572058"/>
                <a:gd name="csX60" fmla="*/ 533400 w 584200"/>
                <a:gd name="csY60" fmla="*/ 231775 h 572058"/>
                <a:gd name="csX61" fmla="*/ 539750 w 584200"/>
                <a:gd name="csY61" fmla="*/ 250825 h 572058"/>
                <a:gd name="csX62" fmla="*/ 542925 w 584200"/>
                <a:gd name="csY62" fmla="*/ 263525 h 572058"/>
                <a:gd name="csX63" fmla="*/ 549275 w 584200"/>
                <a:gd name="csY63" fmla="*/ 273050 h 572058"/>
                <a:gd name="csX64" fmla="*/ 568325 w 584200"/>
                <a:gd name="csY64" fmla="*/ 311150 h 572058"/>
                <a:gd name="csX65" fmla="*/ 574675 w 584200"/>
                <a:gd name="csY65" fmla="*/ 323850 h 572058"/>
                <a:gd name="csX66" fmla="*/ 581025 w 584200"/>
                <a:gd name="csY66" fmla="*/ 336550 h 572058"/>
                <a:gd name="csX67" fmla="*/ 584200 w 584200"/>
                <a:gd name="csY67" fmla="*/ 346075 h 572058"/>
                <a:gd name="csX68" fmla="*/ 581025 w 584200"/>
                <a:gd name="csY68" fmla="*/ 406400 h 572058"/>
                <a:gd name="csX69" fmla="*/ 577850 w 584200"/>
                <a:gd name="csY69" fmla="*/ 419100 h 572058"/>
                <a:gd name="csX70" fmla="*/ 568325 w 584200"/>
                <a:gd name="csY70" fmla="*/ 441325 h 572058"/>
                <a:gd name="csX71" fmla="*/ 552450 w 584200"/>
                <a:gd name="csY71" fmla="*/ 460375 h 572058"/>
                <a:gd name="csX72" fmla="*/ 539750 w 584200"/>
                <a:gd name="csY72" fmla="*/ 479425 h 572058"/>
                <a:gd name="csX73" fmla="*/ 536575 w 584200"/>
                <a:gd name="csY73" fmla="*/ 504825 h 572058"/>
                <a:gd name="csX74" fmla="*/ 520700 w 584200"/>
                <a:gd name="csY74" fmla="*/ 523875 h 572058"/>
                <a:gd name="csX75" fmla="*/ 514350 w 584200"/>
                <a:gd name="csY75" fmla="*/ 533400 h 572058"/>
                <a:gd name="csX76" fmla="*/ 495300 w 584200"/>
                <a:gd name="csY76" fmla="*/ 542925 h 572058"/>
                <a:gd name="csX77" fmla="*/ 476250 w 584200"/>
                <a:gd name="csY77" fmla="*/ 555625 h 572058"/>
                <a:gd name="csX78" fmla="*/ 466725 w 584200"/>
                <a:gd name="csY78" fmla="*/ 558800 h 572058"/>
                <a:gd name="csX79" fmla="*/ 447675 w 584200"/>
                <a:gd name="csY79" fmla="*/ 571500 h 572058"/>
                <a:gd name="csX80" fmla="*/ 441325 w 584200"/>
                <a:gd name="csY80" fmla="*/ 558800 h 5720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Lst>
              <a:rect l="l" t="t" r="r" b="b"/>
              <a:pathLst>
                <a:path w="584200" h="572058">
                  <a:moveTo>
                    <a:pt x="441325" y="558800"/>
                  </a:moveTo>
                  <a:lnTo>
                    <a:pt x="441325" y="558800"/>
                  </a:lnTo>
                  <a:cubicBezTo>
                    <a:pt x="429683" y="556683"/>
                    <a:pt x="417683" y="556013"/>
                    <a:pt x="406400" y="552450"/>
                  </a:cubicBezTo>
                  <a:cubicBezTo>
                    <a:pt x="397373" y="549599"/>
                    <a:pt x="389789" y="543266"/>
                    <a:pt x="381000" y="539750"/>
                  </a:cubicBezTo>
                  <a:cubicBezTo>
                    <a:pt x="352187" y="528225"/>
                    <a:pt x="350220" y="528514"/>
                    <a:pt x="327025" y="523875"/>
                  </a:cubicBezTo>
                  <a:cubicBezTo>
                    <a:pt x="317500" y="524933"/>
                    <a:pt x="307848" y="525170"/>
                    <a:pt x="298450" y="527050"/>
                  </a:cubicBezTo>
                  <a:cubicBezTo>
                    <a:pt x="291886" y="528363"/>
                    <a:pt x="285750" y="531283"/>
                    <a:pt x="279400" y="533400"/>
                  </a:cubicBezTo>
                  <a:lnTo>
                    <a:pt x="269875" y="536575"/>
                  </a:lnTo>
                  <a:cubicBezTo>
                    <a:pt x="244475" y="535517"/>
                    <a:pt x="218999" y="535634"/>
                    <a:pt x="193675" y="533400"/>
                  </a:cubicBezTo>
                  <a:cubicBezTo>
                    <a:pt x="176661" y="531899"/>
                    <a:pt x="154992" y="526700"/>
                    <a:pt x="139700" y="517525"/>
                  </a:cubicBezTo>
                  <a:cubicBezTo>
                    <a:pt x="133156" y="513598"/>
                    <a:pt x="126046" y="510221"/>
                    <a:pt x="120650" y="504825"/>
                  </a:cubicBezTo>
                  <a:cubicBezTo>
                    <a:pt x="108427" y="492602"/>
                    <a:pt x="114861" y="497791"/>
                    <a:pt x="101600" y="488950"/>
                  </a:cubicBezTo>
                  <a:cubicBezTo>
                    <a:pt x="85834" y="465301"/>
                    <a:pt x="106097" y="494346"/>
                    <a:pt x="85725" y="469900"/>
                  </a:cubicBezTo>
                  <a:cubicBezTo>
                    <a:pt x="83282" y="466969"/>
                    <a:pt x="81492" y="463550"/>
                    <a:pt x="79375" y="460375"/>
                  </a:cubicBezTo>
                  <a:cubicBezTo>
                    <a:pt x="70976" y="426780"/>
                    <a:pt x="82379" y="466341"/>
                    <a:pt x="69850" y="438150"/>
                  </a:cubicBezTo>
                  <a:cubicBezTo>
                    <a:pt x="67132" y="432033"/>
                    <a:pt x="67213" y="424669"/>
                    <a:pt x="63500" y="419100"/>
                  </a:cubicBezTo>
                  <a:cubicBezTo>
                    <a:pt x="59267" y="412750"/>
                    <a:pt x="54727" y="406594"/>
                    <a:pt x="50800" y="400050"/>
                  </a:cubicBezTo>
                  <a:cubicBezTo>
                    <a:pt x="48365" y="395991"/>
                    <a:pt x="46958" y="391364"/>
                    <a:pt x="44450" y="387350"/>
                  </a:cubicBezTo>
                  <a:cubicBezTo>
                    <a:pt x="41645" y="382863"/>
                    <a:pt x="37730" y="379137"/>
                    <a:pt x="34925" y="374650"/>
                  </a:cubicBezTo>
                  <a:cubicBezTo>
                    <a:pt x="32417" y="370636"/>
                    <a:pt x="30923" y="366059"/>
                    <a:pt x="28575" y="361950"/>
                  </a:cubicBezTo>
                  <a:cubicBezTo>
                    <a:pt x="26682" y="358637"/>
                    <a:pt x="24342" y="355600"/>
                    <a:pt x="22225" y="352425"/>
                  </a:cubicBezTo>
                  <a:cubicBezTo>
                    <a:pt x="13826" y="318830"/>
                    <a:pt x="25229" y="358391"/>
                    <a:pt x="12700" y="330200"/>
                  </a:cubicBezTo>
                  <a:cubicBezTo>
                    <a:pt x="6664" y="316619"/>
                    <a:pt x="6869" y="311380"/>
                    <a:pt x="3175" y="298450"/>
                  </a:cubicBezTo>
                  <a:cubicBezTo>
                    <a:pt x="2256" y="295232"/>
                    <a:pt x="1058" y="292100"/>
                    <a:pt x="0" y="288925"/>
                  </a:cubicBezTo>
                  <a:cubicBezTo>
                    <a:pt x="1058" y="285750"/>
                    <a:pt x="1550" y="282326"/>
                    <a:pt x="3175" y="279400"/>
                  </a:cubicBezTo>
                  <a:cubicBezTo>
                    <a:pt x="6881" y="272729"/>
                    <a:pt x="11642" y="266700"/>
                    <a:pt x="15875" y="260350"/>
                  </a:cubicBezTo>
                  <a:lnTo>
                    <a:pt x="22225" y="250825"/>
                  </a:lnTo>
                  <a:cubicBezTo>
                    <a:pt x="24342" y="247650"/>
                    <a:pt x="27368" y="244920"/>
                    <a:pt x="28575" y="241300"/>
                  </a:cubicBezTo>
                  <a:cubicBezTo>
                    <a:pt x="44957" y="192153"/>
                    <a:pt x="26181" y="242914"/>
                    <a:pt x="41275" y="212725"/>
                  </a:cubicBezTo>
                  <a:cubicBezTo>
                    <a:pt x="43813" y="207650"/>
                    <a:pt x="46269" y="195247"/>
                    <a:pt x="47625" y="190500"/>
                  </a:cubicBezTo>
                  <a:cubicBezTo>
                    <a:pt x="48544" y="187282"/>
                    <a:pt x="49881" y="184193"/>
                    <a:pt x="50800" y="180975"/>
                  </a:cubicBezTo>
                  <a:cubicBezTo>
                    <a:pt x="52156" y="176228"/>
                    <a:pt x="54612" y="163825"/>
                    <a:pt x="57150" y="158750"/>
                  </a:cubicBezTo>
                  <a:cubicBezTo>
                    <a:pt x="58857" y="155337"/>
                    <a:pt x="61793" y="152638"/>
                    <a:pt x="63500" y="149225"/>
                  </a:cubicBezTo>
                  <a:cubicBezTo>
                    <a:pt x="64997" y="146232"/>
                    <a:pt x="65050" y="142626"/>
                    <a:pt x="66675" y="139700"/>
                  </a:cubicBezTo>
                  <a:cubicBezTo>
                    <a:pt x="70381" y="133029"/>
                    <a:pt x="79375" y="120650"/>
                    <a:pt x="79375" y="120650"/>
                  </a:cubicBezTo>
                  <a:cubicBezTo>
                    <a:pt x="80433" y="112183"/>
                    <a:pt x="81253" y="103683"/>
                    <a:pt x="82550" y="95250"/>
                  </a:cubicBezTo>
                  <a:cubicBezTo>
                    <a:pt x="83371" y="89916"/>
                    <a:pt x="83048" y="84060"/>
                    <a:pt x="85725" y="79375"/>
                  </a:cubicBezTo>
                  <a:cubicBezTo>
                    <a:pt x="87618" y="76062"/>
                    <a:pt x="92075" y="75142"/>
                    <a:pt x="95250" y="73025"/>
                  </a:cubicBezTo>
                  <a:cubicBezTo>
                    <a:pt x="97367" y="69850"/>
                    <a:pt x="98902" y="66198"/>
                    <a:pt x="101600" y="63500"/>
                  </a:cubicBezTo>
                  <a:cubicBezTo>
                    <a:pt x="126575" y="38525"/>
                    <a:pt x="94643" y="78833"/>
                    <a:pt x="120650" y="47625"/>
                  </a:cubicBezTo>
                  <a:cubicBezTo>
                    <a:pt x="127971" y="38840"/>
                    <a:pt x="126090" y="35532"/>
                    <a:pt x="136525" y="28575"/>
                  </a:cubicBezTo>
                  <a:cubicBezTo>
                    <a:pt x="139380" y="26672"/>
                    <a:pt x="156898" y="22754"/>
                    <a:pt x="158750" y="22225"/>
                  </a:cubicBezTo>
                  <a:cubicBezTo>
                    <a:pt x="180916" y="15892"/>
                    <a:pt x="152571" y="21293"/>
                    <a:pt x="190500" y="15875"/>
                  </a:cubicBezTo>
                  <a:cubicBezTo>
                    <a:pt x="193675" y="14817"/>
                    <a:pt x="196743" y="13356"/>
                    <a:pt x="200025" y="12700"/>
                  </a:cubicBezTo>
                  <a:cubicBezTo>
                    <a:pt x="240594" y="4586"/>
                    <a:pt x="204571" y="14221"/>
                    <a:pt x="241300" y="6350"/>
                  </a:cubicBezTo>
                  <a:cubicBezTo>
                    <a:pt x="249834" y="4521"/>
                    <a:pt x="266700" y="0"/>
                    <a:pt x="266700" y="0"/>
                  </a:cubicBezTo>
                  <a:cubicBezTo>
                    <a:pt x="299508" y="1058"/>
                    <a:pt x="332353" y="1302"/>
                    <a:pt x="365125" y="3175"/>
                  </a:cubicBezTo>
                  <a:cubicBezTo>
                    <a:pt x="375160" y="3748"/>
                    <a:pt x="384476" y="9933"/>
                    <a:pt x="393700" y="12700"/>
                  </a:cubicBezTo>
                  <a:cubicBezTo>
                    <a:pt x="398869" y="14251"/>
                    <a:pt x="404283" y="14817"/>
                    <a:pt x="409575" y="15875"/>
                  </a:cubicBezTo>
                  <a:cubicBezTo>
                    <a:pt x="412750" y="17992"/>
                    <a:pt x="415687" y="20518"/>
                    <a:pt x="419100" y="22225"/>
                  </a:cubicBezTo>
                  <a:cubicBezTo>
                    <a:pt x="422093" y="23722"/>
                    <a:pt x="425983" y="23345"/>
                    <a:pt x="428625" y="25400"/>
                  </a:cubicBezTo>
                  <a:cubicBezTo>
                    <a:pt x="438545" y="33116"/>
                    <a:pt x="447720" y="42941"/>
                    <a:pt x="454025" y="53975"/>
                  </a:cubicBezTo>
                  <a:cubicBezTo>
                    <a:pt x="456373" y="58084"/>
                    <a:pt x="457940" y="62616"/>
                    <a:pt x="460375" y="66675"/>
                  </a:cubicBezTo>
                  <a:lnTo>
                    <a:pt x="479425" y="95250"/>
                  </a:lnTo>
                  <a:cubicBezTo>
                    <a:pt x="501391" y="128199"/>
                    <a:pt x="467955" y="77192"/>
                    <a:pt x="492125" y="117475"/>
                  </a:cubicBezTo>
                  <a:cubicBezTo>
                    <a:pt x="496052" y="124019"/>
                    <a:pt x="502412" y="129285"/>
                    <a:pt x="504825" y="136525"/>
                  </a:cubicBezTo>
                  <a:cubicBezTo>
                    <a:pt x="506942" y="142875"/>
                    <a:pt x="509552" y="149081"/>
                    <a:pt x="511175" y="155575"/>
                  </a:cubicBezTo>
                  <a:lnTo>
                    <a:pt x="520700" y="193675"/>
                  </a:lnTo>
                  <a:cubicBezTo>
                    <a:pt x="521758" y="197908"/>
                    <a:pt x="523019" y="202096"/>
                    <a:pt x="523875" y="206375"/>
                  </a:cubicBezTo>
                  <a:cubicBezTo>
                    <a:pt x="524933" y="211667"/>
                    <a:pt x="525155" y="217197"/>
                    <a:pt x="527050" y="222250"/>
                  </a:cubicBezTo>
                  <a:cubicBezTo>
                    <a:pt x="528390" y="225823"/>
                    <a:pt x="531850" y="228288"/>
                    <a:pt x="533400" y="231775"/>
                  </a:cubicBezTo>
                  <a:cubicBezTo>
                    <a:pt x="536118" y="237892"/>
                    <a:pt x="538127" y="244331"/>
                    <a:pt x="539750" y="250825"/>
                  </a:cubicBezTo>
                  <a:cubicBezTo>
                    <a:pt x="540808" y="255058"/>
                    <a:pt x="541206" y="259514"/>
                    <a:pt x="542925" y="263525"/>
                  </a:cubicBezTo>
                  <a:cubicBezTo>
                    <a:pt x="544428" y="267032"/>
                    <a:pt x="547479" y="269683"/>
                    <a:pt x="549275" y="273050"/>
                  </a:cubicBezTo>
                  <a:cubicBezTo>
                    <a:pt x="555957" y="285579"/>
                    <a:pt x="561975" y="298450"/>
                    <a:pt x="568325" y="311150"/>
                  </a:cubicBezTo>
                  <a:lnTo>
                    <a:pt x="574675" y="323850"/>
                  </a:lnTo>
                  <a:cubicBezTo>
                    <a:pt x="576792" y="328083"/>
                    <a:pt x="579528" y="332060"/>
                    <a:pt x="581025" y="336550"/>
                  </a:cubicBezTo>
                  <a:lnTo>
                    <a:pt x="584200" y="346075"/>
                  </a:lnTo>
                  <a:cubicBezTo>
                    <a:pt x="583142" y="366183"/>
                    <a:pt x="582769" y="386340"/>
                    <a:pt x="581025" y="406400"/>
                  </a:cubicBezTo>
                  <a:cubicBezTo>
                    <a:pt x="580647" y="410747"/>
                    <a:pt x="579049" y="414904"/>
                    <a:pt x="577850" y="419100"/>
                  </a:cubicBezTo>
                  <a:cubicBezTo>
                    <a:pt x="575306" y="428005"/>
                    <a:pt x="573163" y="432858"/>
                    <a:pt x="568325" y="441325"/>
                  </a:cubicBezTo>
                  <a:cubicBezTo>
                    <a:pt x="557852" y="459652"/>
                    <a:pt x="566594" y="442190"/>
                    <a:pt x="552450" y="460375"/>
                  </a:cubicBezTo>
                  <a:cubicBezTo>
                    <a:pt x="547765" y="466399"/>
                    <a:pt x="539750" y="479425"/>
                    <a:pt x="539750" y="479425"/>
                  </a:cubicBezTo>
                  <a:cubicBezTo>
                    <a:pt x="538692" y="487892"/>
                    <a:pt x="538820" y="496593"/>
                    <a:pt x="536575" y="504825"/>
                  </a:cubicBezTo>
                  <a:cubicBezTo>
                    <a:pt x="534658" y="511856"/>
                    <a:pt x="524777" y="518983"/>
                    <a:pt x="520700" y="523875"/>
                  </a:cubicBezTo>
                  <a:cubicBezTo>
                    <a:pt x="518257" y="526806"/>
                    <a:pt x="517048" y="530702"/>
                    <a:pt x="514350" y="533400"/>
                  </a:cubicBezTo>
                  <a:cubicBezTo>
                    <a:pt x="503779" y="543971"/>
                    <a:pt x="506920" y="536469"/>
                    <a:pt x="495300" y="542925"/>
                  </a:cubicBezTo>
                  <a:cubicBezTo>
                    <a:pt x="488629" y="546631"/>
                    <a:pt x="483490" y="553212"/>
                    <a:pt x="476250" y="555625"/>
                  </a:cubicBezTo>
                  <a:cubicBezTo>
                    <a:pt x="473075" y="556683"/>
                    <a:pt x="469651" y="557175"/>
                    <a:pt x="466725" y="558800"/>
                  </a:cubicBezTo>
                  <a:cubicBezTo>
                    <a:pt x="460054" y="562506"/>
                    <a:pt x="454915" y="569087"/>
                    <a:pt x="447675" y="571500"/>
                  </a:cubicBezTo>
                  <a:cubicBezTo>
                    <a:pt x="437146" y="575010"/>
                    <a:pt x="442383" y="560917"/>
                    <a:pt x="441325" y="558800"/>
                  </a:cubicBezTo>
                  <a:close/>
                </a:path>
              </a:pathLst>
            </a:custGeom>
            <a:solidFill>
              <a:schemeClr val="accent5">
                <a:alpha val="5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1324AAD0-6D2F-B5D5-8A40-C235174C3F8A}"/>
                </a:ext>
              </a:extLst>
            </p:cNvPr>
            <p:cNvSpPr/>
            <p:nvPr/>
          </p:nvSpPr>
          <p:spPr>
            <a:xfrm>
              <a:off x="1350065" y="3730625"/>
              <a:ext cx="508000" cy="374650"/>
            </a:xfrm>
            <a:custGeom>
              <a:avLst/>
              <a:gdLst>
                <a:gd name="csX0" fmla="*/ 158750 w 508000"/>
                <a:gd name="csY0" fmla="*/ 190500 h 374650"/>
                <a:gd name="csX1" fmla="*/ 158750 w 508000"/>
                <a:gd name="csY1" fmla="*/ 190500 h 374650"/>
                <a:gd name="csX2" fmla="*/ 57150 w 508000"/>
                <a:gd name="csY2" fmla="*/ 200025 h 374650"/>
                <a:gd name="csX3" fmla="*/ 41275 w 508000"/>
                <a:gd name="csY3" fmla="*/ 212725 h 374650"/>
                <a:gd name="csX4" fmla="*/ 31750 w 508000"/>
                <a:gd name="csY4" fmla="*/ 225425 h 374650"/>
                <a:gd name="csX5" fmla="*/ 19050 w 508000"/>
                <a:gd name="csY5" fmla="*/ 244475 h 374650"/>
                <a:gd name="csX6" fmla="*/ 0 w 508000"/>
                <a:gd name="csY6" fmla="*/ 260350 h 374650"/>
                <a:gd name="csX7" fmla="*/ 3175 w 508000"/>
                <a:gd name="csY7" fmla="*/ 288925 h 374650"/>
                <a:gd name="csX8" fmla="*/ 6350 w 508000"/>
                <a:gd name="csY8" fmla="*/ 298450 h 374650"/>
                <a:gd name="csX9" fmla="*/ 28575 w 508000"/>
                <a:gd name="csY9" fmla="*/ 327025 h 374650"/>
                <a:gd name="csX10" fmla="*/ 41275 w 508000"/>
                <a:gd name="csY10" fmla="*/ 336550 h 374650"/>
                <a:gd name="csX11" fmla="*/ 60325 w 508000"/>
                <a:gd name="csY11" fmla="*/ 342900 h 374650"/>
                <a:gd name="csX12" fmla="*/ 107950 w 508000"/>
                <a:gd name="csY12" fmla="*/ 349250 h 374650"/>
                <a:gd name="csX13" fmla="*/ 117475 w 508000"/>
                <a:gd name="csY13" fmla="*/ 355600 h 374650"/>
                <a:gd name="csX14" fmla="*/ 136525 w 508000"/>
                <a:gd name="csY14" fmla="*/ 371475 h 374650"/>
                <a:gd name="csX15" fmla="*/ 146050 w 508000"/>
                <a:gd name="csY15" fmla="*/ 374650 h 374650"/>
                <a:gd name="csX16" fmla="*/ 203200 w 508000"/>
                <a:gd name="csY16" fmla="*/ 371475 h 374650"/>
                <a:gd name="csX17" fmla="*/ 228600 w 508000"/>
                <a:gd name="csY17" fmla="*/ 358775 h 374650"/>
                <a:gd name="csX18" fmla="*/ 247650 w 508000"/>
                <a:gd name="csY18" fmla="*/ 352425 h 374650"/>
                <a:gd name="csX19" fmla="*/ 279400 w 508000"/>
                <a:gd name="csY19" fmla="*/ 336550 h 374650"/>
                <a:gd name="csX20" fmla="*/ 288925 w 508000"/>
                <a:gd name="csY20" fmla="*/ 330200 h 374650"/>
                <a:gd name="csX21" fmla="*/ 323850 w 508000"/>
                <a:gd name="csY21" fmla="*/ 314325 h 374650"/>
                <a:gd name="csX22" fmla="*/ 349250 w 508000"/>
                <a:gd name="csY22" fmla="*/ 307975 h 374650"/>
                <a:gd name="csX23" fmla="*/ 415925 w 508000"/>
                <a:gd name="csY23" fmla="*/ 301625 h 374650"/>
                <a:gd name="csX24" fmla="*/ 434975 w 508000"/>
                <a:gd name="csY24" fmla="*/ 295275 h 374650"/>
                <a:gd name="csX25" fmla="*/ 457200 w 508000"/>
                <a:gd name="csY25" fmla="*/ 288925 h 374650"/>
                <a:gd name="csX26" fmla="*/ 466725 w 508000"/>
                <a:gd name="csY26" fmla="*/ 282575 h 374650"/>
                <a:gd name="csX27" fmla="*/ 488950 w 508000"/>
                <a:gd name="csY27" fmla="*/ 263525 h 374650"/>
                <a:gd name="csX28" fmla="*/ 498475 w 508000"/>
                <a:gd name="csY28" fmla="*/ 247650 h 374650"/>
                <a:gd name="csX29" fmla="*/ 504825 w 508000"/>
                <a:gd name="csY29" fmla="*/ 212725 h 374650"/>
                <a:gd name="csX30" fmla="*/ 508000 w 508000"/>
                <a:gd name="csY30" fmla="*/ 200025 h 374650"/>
                <a:gd name="csX31" fmla="*/ 504825 w 508000"/>
                <a:gd name="csY31" fmla="*/ 136525 h 374650"/>
                <a:gd name="csX32" fmla="*/ 495300 w 508000"/>
                <a:gd name="csY32" fmla="*/ 107950 h 374650"/>
                <a:gd name="csX33" fmla="*/ 488950 w 508000"/>
                <a:gd name="csY33" fmla="*/ 88900 h 374650"/>
                <a:gd name="csX34" fmla="*/ 479425 w 508000"/>
                <a:gd name="csY34" fmla="*/ 66675 h 374650"/>
                <a:gd name="csX35" fmla="*/ 473075 w 508000"/>
                <a:gd name="csY35" fmla="*/ 47625 h 374650"/>
                <a:gd name="csX36" fmla="*/ 466725 w 508000"/>
                <a:gd name="csY36" fmla="*/ 34925 h 374650"/>
                <a:gd name="csX37" fmla="*/ 463550 w 508000"/>
                <a:gd name="csY37" fmla="*/ 25400 h 374650"/>
                <a:gd name="csX38" fmla="*/ 422275 w 508000"/>
                <a:gd name="csY38" fmla="*/ 3175 h 374650"/>
                <a:gd name="csX39" fmla="*/ 412750 w 508000"/>
                <a:gd name="csY39" fmla="*/ 0 h 374650"/>
                <a:gd name="csX40" fmla="*/ 403225 w 508000"/>
                <a:gd name="csY40" fmla="*/ 3175 h 374650"/>
                <a:gd name="csX41" fmla="*/ 396875 w 508000"/>
                <a:gd name="csY41" fmla="*/ 15875 h 374650"/>
                <a:gd name="csX42" fmla="*/ 390525 w 508000"/>
                <a:gd name="csY42" fmla="*/ 25400 h 374650"/>
                <a:gd name="csX43" fmla="*/ 371475 w 508000"/>
                <a:gd name="csY43" fmla="*/ 44450 h 374650"/>
                <a:gd name="csX44" fmla="*/ 352425 w 508000"/>
                <a:gd name="csY44" fmla="*/ 57150 h 374650"/>
                <a:gd name="csX45" fmla="*/ 342900 w 508000"/>
                <a:gd name="csY45" fmla="*/ 63500 h 374650"/>
                <a:gd name="csX46" fmla="*/ 320675 w 508000"/>
                <a:gd name="csY46" fmla="*/ 79375 h 374650"/>
                <a:gd name="csX47" fmla="*/ 311150 w 508000"/>
                <a:gd name="csY47" fmla="*/ 82550 h 374650"/>
                <a:gd name="csX48" fmla="*/ 292100 w 508000"/>
                <a:gd name="csY48" fmla="*/ 95250 h 374650"/>
                <a:gd name="csX49" fmla="*/ 279400 w 508000"/>
                <a:gd name="csY49" fmla="*/ 120650 h 374650"/>
                <a:gd name="csX50" fmla="*/ 269875 w 508000"/>
                <a:gd name="csY50" fmla="*/ 136525 h 374650"/>
                <a:gd name="csX51" fmla="*/ 263525 w 508000"/>
                <a:gd name="csY51" fmla="*/ 146050 h 374650"/>
                <a:gd name="csX52" fmla="*/ 254000 w 508000"/>
                <a:gd name="csY52" fmla="*/ 165100 h 374650"/>
                <a:gd name="csX53" fmla="*/ 231775 w 508000"/>
                <a:gd name="csY53" fmla="*/ 180975 h 374650"/>
                <a:gd name="csX54" fmla="*/ 206375 w 508000"/>
                <a:gd name="csY54" fmla="*/ 196850 h 374650"/>
                <a:gd name="csX55" fmla="*/ 171450 w 508000"/>
                <a:gd name="csY55" fmla="*/ 200025 h 374650"/>
                <a:gd name="csX56" fmla="*/ 146050 w 508000"/>
                <a:gd name="csY56" fmla="*/ 209550 h 374650"/>
                <a:gd name="csX57" fmla="*/ 136525 w 508000"/>
                <a:gd name="csY57" fmla="*/ 212725 h 374650"/>
                <a:gd name="csX58" fmla="*/ 158750 w 508000"/>
                <a:gd name="csY58" fmla="*/ 190500 h 374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Lst>
              <a:rect l="l" t="t" r="r" b="b"/>
              <a:pathLst>
                <a:path w="508000" h="374650">
                  <a:moveTo>
                    <a:pt x="158750" y="190500"/>
                  </a:moveTo>
                  <a:lnTo>
                    <a:pt x="158750" y="190500"/>
                  </a:lnTo>
                  <a:cubicBezTo>
                    <a:pt x="124883" y="193675"/>
                    <a:pt x="90572" y="193702"/>
                    <a:pt x="57150" y="200025"/>
                  </a:cubicBezTo>
                  <a:cubicBezTo>
                    <a:pt x="50491" y="201285"/>
                    <a:pt x="46067" y="207933"/>
                    <a:pt x="41275" y="212725"/>
                  </a:cubicBezTo>
                  <a:cubicBezTo>
                    <a:pt x="37533" y="216467"/>
                    <a:pt x="34785" y="221090"/>
                    <a:pt x="31750" y="225425"/>
                  </a:cubicBezTo>
                  <a:cubicBezTo>
                    <a:pt x="27373" y="231677"/>
                    <a:pt x="25400" y="240242"/>
                    <a:pt x="19050" y="244475"/>
                  </a:cubicBezTo>
                  <a:cubicBezTo>
                    <a:pt x="5789" y="253316"/>
                    <a:pt x="12223" y="248127"/>
                    <a:pt x="0" y="260350"/>
                  </a:cubicBezTo>
                  <a:cubicBezTo>
                    <a:pt x="1058" y="269875"/>
                    <a:pt x="1599" y="279472"/>
                    <a:pt x="3175" y="288925"/>
                  </a:cubicBezTo>
                  <a:cubicBezTo>
                    <a:pt x="3725" y="292226"/>
                    <a:pt x="4494" y="295665"/>
                    <a:pt x="6350" y="298450"/>
                  </a:cubicBezTo>
                  <a:cubicBezTo>
                    <a:pt x="13043" y="308490"/>
                    <a:pt x="18922" y="319785"/>
                    <a:pt x="28575" y="327025"/>
                  </a:cubicBezTo>
                  <a:cubicBezTo>
                    <a:pt x="32808" y="330200"/>
                    <a:pt x="36542" y="334183"/>
                    <a:pt x="41275" y="336550"/>
                  </a:cubicBezTo>
                  <a:cubicBezTo>
                    <a:pt x="47262" y="339543"/>
                    <a:pt x="53975" y="340783"/>
                    <a:pt x="60325" y="342900"/>
                  </a:cubicBezTo>
                  <a:cubicBezTo>
                    <a:pt x="81940" y="350105"/>
                    <a:pt x="66515" y="345797"/>
                    <a:pt x="107950" y="349250"/>
                  </a:cubicBezTo>
                  <a:cubicBezTo>
                    <a:pt x="111125" y="351367"/>
                    <a:pt x="114544" y="353157"/>
                    <a:pt x="117475" y="355600"/>
                  </a:cubicBezTo>
                  <a:cubicBezTo>
                    <a:pt x="128008" y="364377"/>
                    <a:pt x="124701" y="365563"/>
                    <a:pt x="136525" y="371475"/>
                  </a:cubicBezTo>
                  <a:cubicBezTo>
                    <a:pt x="139518" y="372972"/>
                    <a:pt x="142875" y="373592"/>
                    <a:pt x="146050" y="374650"/>
                  </a:cubicBezTo>
                  <a:cubicBezTo>
                    <a:pt x="165100" y="373592"/>
                    <a:pt x="184464" y="375078"/>
                    <a:pt x="203200" y="371475"/>
                  </a:cubicBezTo>
                  <a:cubicBezTo>
                    <a:pt x="212496" y="369687"/>
                    <a:pt x="219620" y="361768"/>
                    <a:pt x="228600" y="358775"/>
                  </a:cubicBezTo>
                  <a:cubicBezTo>
                    <a:pt x="234950" y="356658"/>
                    <a:pt x="242081" y="356138"/>
                    <a:pt x="247650" y="352425"/>
                  </a:cubicBezTo>
                  <a:cubicBezTo>
                    <a:pt x="270331" y="337304"/>
                    <a:pt x="259296" y="341576"/>
                    <a:pt x="279400" y="336550"/>
                  </a:cubicBezTo>
                  <a:cubicBezTo>
                    <a:pt x="282575" y="334433"/>
                    <a:pt x="285575" y="332027"/>
                    <a:pt x="288925" y="330200"/>
                  </a:cubicBezTo>
                  <a:cubicBezTo>
                    <a:pt x="300955" y="323638"/>
                    <a:pt x="311130" y="317794"/>
                    <a:pt x="323850" y="314325"/>
                  </a:cubicBezTo>
                  <a:cubicBezTo>
                    <a:pt x="332270" y="312029"/>
                    <a:pt x="340548" y="308644"/>
                    <a:pt x="349250" y="307975"/>
                  </a:cubicBezTo>
                  <a:cubicBezTo>
                    <a:pt x="399032" y="304146"/>
                    <a:pt x="376833" y="306512"/>
                    <a:pt x="415925" y="301625"/>
                  </a:cubicBezTo>
                  <a:cubicBezTo>
                    <a:pt x="422275" y="299508"/>
                    <a:pt x="428481" y="296898"/>
                    <a:pt x="434975" y="295275"/>
                  </a:cubicBezTo>
                  <a:cubicBezTo>
                    <a:pt x="439044" y="294258"/>
                    <a:pt x="452645" y="291202"/>
                    <a:pt x="457200" y="288925"/>
                  </a:cubicBezTo>
                  <a:cubicBezTo>
                    <a:pt x="460613" y="287218"/>
                    <a:pt x="463620" y="284793"/>
                    <a:pt x="466725" y="282575"/>
                  </a:cubicBezTo>
                  <a:cubicBezTo>
                    <a:pt x="473658" y="277623"/>
                    <a:pt x="483624" y="270626"/>
                    <a:pt x="488950" y="263525"/>
                  </a:cubicBezTo>
                  <a:cubicBezTo>
                    <a:pt x="492653" y="258588"/>
                    <a:pt x="495300" y="252942"/>
                    <a:pt x="498475" y="247650"/>
                  </a:cubicBezTo>
                  <a:cubicBezTo>
                    <a:pt x="505676" y="218845"/>
                    <a:pt x="497241" y="254438"/>
                    <a:pt x="504825" y="212725"/>
                  </a:cubicBezTo>
                  <a:cubicBezTo>
                    <a:pt x="505606" y="208432"/>
                    <a:pt x="506942" y="204258"/>
                    <a:pt x="508000" y="200025"/>
                  </a:cubicBezTo>
                  <a:cubicBezTo>
                    <a:pt x="506942" y="178858"/>
                    <a:pt x="506585" y="157645"/>
                    <a:pt x="504825" y="136525"/>
                  </a:cubicBezTo>
                  <a:cubicBezTo>
                    <a:pt x="504044" y="127156"/>
                    <a:pt x="498338" y="116305"/>
                    <a:pt x="495300" y="107950"/>
                  </a:cubicBezTo>
                  <a:cubicBezTo>
                    <a:pt x="493013" y="101660"/>
                    <a:pt x="491353" y="95147"/>
                    <a:pt x="488950" y="88900"/>
                  </a:cubicBezTo>
                  <a:cubicBezTo>
                    <a:pt x="486057" y="81377"/>
                    <a:pt x="482318" y="74198"/>
                    <a:pt x="479425" y="66675"/>
                  </a:cubicBezTo>
                  <a:cubicBezTo>
                    <a:pt x="477022" y="60428"/>
                    <a:pt x="475561" y="53840"/>
                    <a:pt x="473075" y="47625"/>
                  </a:cubicBezTo>
                  <a:cubicBezTo>
                    <a:pt x="471317" y="43231"/>
                    <a:pt x="468589" y="39275"/>
                    <a:pt x="466725" y="34925"/>
                  </a:cubicBezTo>
                  <a:cubicBezTo>
                    <a:pt x="465407" y="31849"/>
                    <a:pt x="465406" y="28185"/>
                    <a:pt x="463550" y="25400"/>
                  </a:cubicBezTo>
                  <a:cubicBezTo>
                    <a:pt x="454365" y="11623"/>
                    <a:pt x="436745" y="7998"/>
                    <a:pt x="422275" y="3175"/>
                  </a:cubicBezTo>
                  <a:lnTo>
                    <a:pt x="412750" y="0"/>
                  </a:lnTo>
                  <a:cubicBezTo>
                    <a:pt x="409575" y="1058"/>
                    <a:pt x="405592" y="808"/>
                    <a:pt x="403225" y="3175"/>
                  </a:cubicBezTo>
                  <a:cubicBezTo>
                    <a:pt x="399878" y="6522"/>
                    <a:pt x="399223" y="11766"/>
                    <a:pt x="396875" y="15875"/>
                  </a:cubicBezTo>
                  <a:cubicBezTo>
                    <a:pt x="394982" y="19188"/>
                    <a:pt x="393060" y="22548"/>
                    <a:pt x="390525" y="25400"/>
                  </a:cubicBezTo>
                  <a:cubicBezTo>
                    <a:pt x="384559" y="32112"/>
                    <a:pt x="378947" y="39469"/>
                    <a:pt x="371475" y="44450"/>
                  </a:cubicBezTo>
                  <a:lnTo>
                    <a:pt x="352425" y="57150"/>
                  </a:lnTo>
                  <a:cubicBezTo>
                    <a:pt x="349250" y="59267"/>
                    <a:pt x="345953" y="61210"/>
                    <a:pt x="342900" y="63500"/>
                  </a:cubicBezTo>
                  <a:cubicBezTo>
                    <a:pt x="340024" y="65657"/>
                    <a:pt x="325318" y="77054"/>
                    <a:pt x="320675" y="79375"/>
                  </a:cubicBezTo>
                  <a:cubicBezTo>
                    <a:pt x="317682" y="80872"/>
                    <a:pt x="314076" y="80925"/>
                    <a:pt x="311150" y="82550"/>
                  </a:cubicBezTo>
                  <a:cubicBezTo>
                    <a:pt x="304479" y="86256"/>
                    <a:pt x="292100" y="95250"/>
                    <a:pt x="292100" y="95250"/>
                  </a:cubicBezTo>
                  <a:cubicBezTo>
                    <a:pt x="277388" y="117318"/>
                    <a:pt x="294934" y="89581"/>
                    <a:pt x="279400" y="120650"/>
                  </a:cubicBezTo>
                  <a:cubicBezTo>
                    <a:pt x="276640" y="126170"/>
                    <a:pt x="273146" y="131292"/>
                    <a:pt x="269875" y="136525"/>
                  </a:cubicBezTo>
                  <a:cubicBezTo>
                    <a:pt x="267853" y="139761"/>
                    <a:pt x="265232" y="142637"/>
                    <a:pt x="263525" y="146050"/>
                  </a:cubicBezTo>
                  <a:cubicBezTo>
                    <a:pt x="256365" y="160369"/>
                    <a:pt x="265374" y="151451"/>
                    <a:pt x="254000" y="165100"/>
                  </a:cubicBezTo>
                  <a:cubicBezTo>
                    <a:pt x="242158" y="179310"/>
                    <a:pt x="247406" y="171206"/>
                    <a:pt x="231775" y="180975"/>
                  </a:cubicBezTo>
                  <a:cubicBezTo>
                    <a:pt x="224198" y="185711"/>
                    <a:pt x="215839" y="194957"/>
                    <a:pt x="206375" y="196850"/>
                  </a:cubicBezTo>
                  <a:cubicBezTo>
                    <a:pt x="194912" y="199143"/>
                    <a:pt x="183092" y="198967"/>
                    <a:pt x="171450" y="200025"/>
                  </a:cubicBezTo>
                  <a:cubicBezTo>
                    <a:pt x="148035" y="205879"/>
                    <a:pt x="169294" y="199588"/>
                    <a:pt x="146050" y="209550"/>
                  </a:cubicBezTo>
                  <a:cubicBezTo>
                    <a:pt x="142974" y="210868"/>
                    <a:pt x="139518" y="211228"/>
                    <a:pt x="136525" y="212725"/>
                  </a:cubicBezTo>
                  <a:cubicBezTo>
                    <a:pt x="133112" y="214432"/>
                    <a:pt x="155046" y="194204"/>
                    <a:pt x="158750" y="190500"/>
                  </a:cubicBezTo>
                  <a:close/>
                </a:path>
              </a:pathLst>
            </a:custGeom>
            <a:solidFill>
              <a:schemeClr val="accent5">
                <a:alpha val="5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a:extLst>
                <a:ext uri="{FF2B5EF4-FFF2-40B4-BE49-F238E27FC236}">
                  <a16:creationId xmlns:a16="http://schemas.microsoft.com/office/drawing/2014/main" id="{A64C32CC-5FB4-9262-447D-CDE26E411D00}"/>
                </a:ext>
              </a:extLst>
            </p:cNvPr>
            <p:cNvSpPr/>
            <p:nvPr/>
          </p:nvSpPr>
          <p:spPr>
            <a:xfrm>
              <a:off x="1563066" y="3232150"/>
              <a:ext cx="303005" cy="368300"/>
            </a:xfrm>
            <a:custGeom>
              <a:avLst/>
              <a:gdLst>
                <a:gd name="csX0" fmla="*/ 201405 w 303005"/>
                <a:gd name="csY0" fmla="*/ 22225 h 368300"/>
                <a:gd name="csX1" fmla="*/ 201405 w 303005"/>
                <a:gd name="csY1" fmla="*/ 22225 h 368300"/>
                <a:gd name="csX2" fmla="*/ 160130 w 303005"/>
                <a:gd name="csY2" fmla="*/ 76200 h 368300"/>
                <a:gd name="csX3" fmla="*/ 141080 w 303005"/>
                <a:gd name="csY3" fmla="*/ 95250 h 368300"/>
                <a:gd name="csX4" fmla="*/ 137905 w 303005"/>
                <a:gd name="csY4" fmla="*/ 123825 h 368300"/>
                <a:gd name="csX5" fmla="*/ 134730 w 303005"/>
                <a:gd name="csY5" fmla="*/ 133350 h 368300"/>
                <a:gd name="csX6" fmla="*/ 109330 w 303005"/>
                <a:gd name="csY6" fmla="*/ 149225 h 368300"/>
                <a:gd name="csX7" fmla="*/ 99805 w 303005"/>
                <a:gd name="csY7" fmla="*/ 155575 h 368300"/>
                <a:gd name="csX8" fmla="*/ 87105 w 303005"/>
                <a:gd name="csY8" fmla="*/ 161925 h 368300"/>
                <a:gd name="csX9" fmla="*/ 77580 w 303005"/>
                <a:gd name="csY9" fmla="*/ 171450 h 368300"/>
                <a:gd name="csX10" fmla="*/ 71230 w 303005"/>
                <a:gd name="csY10" fmla="*/ 203200 h 368300"/>
                <a:gd name="csX11" fmla="*/ 58530 w 303005"/>
                <a:gd name="csY11" fmla="*/ 234950 h 368300"/>
                <a:gd name="csX12" fmla="*/ 55355 w 303005"/>
                <a:gd name="csY12" fmla="*/ 244475 h 368300"/>
                <a:gd name="csX13" fmla="*/ 45830 w 303005"/>
                <a:gd name="csY13" fmla="*/ 257175 h 368300"/>
                <a:gd name="csX14" fmla="*/ 36305 w 303005"/>
                <a:gd name="csY14" fmla="*/ 276225 h 368300"/>
                <a:gd name="csX15" fmla="*/ 29955 w 303005"/>
                <a:gd name="csY15" fmla="*/ 288925 h 368300"/>
                <a:gd name="csX16" fmla="*/ 20430 w 303005"/>
                <a:gd name="csY16" fmla="*/ 301625 h 368300"/>
                <a:gd name="csX17" fmla="*/ 4555 w 303005"/>
                <a:gd name="csY17" fmla="*/ 320675 h 368300"/>
                <a:gd name="csX18" fmla="*/ 4555 w 303005"/>
                <a:gd name="csY18" fmla="*/ 358775 h 368300"/>
                <a:gd name="csX19" fmla="*/ 14080 w 303005"/>
                <a:gd name="csY19" fmla="*/ 368300 h 368300"/>
                <a:gd name="csX20" fmla="*/ 42655 w 303005"/>
                <a:gd name="csY20" fmla="*/ 365125 h 368300"/>
                <a:gd name="csX21" fmla="*/ 68055 w 303005"/>
                <a:gd name="csY21" fmla="*/ 349250 h 368300"/>
                <a:gd name="csX22" fmla="*/ 77580 w 303005"/>
                <a:gd name="csY22" fmla="*/ 333375 h 368300"/>
                <a:gd name="csX23" fmla="*/ 87105 w 303005"/>
                <a:gd name="csY23" fmla="*/ 320675 h 368300"/>
                <a:gd name="csX24" fmla="*/ 96630 w 303005"/>
                <a:gd name="csY24" fmla="*/ 288925 h 368300"/>
                <a:gd name="csX25" fmla="*/ 99805 w 303005"/>
                <a:gd name="csY25" fmla="*/ 234950 h 368300"/>
                <a:gd name="csX26" fmla="*/ 109330 w 303005"/>
                <a:gd name="csY26" fmla="*/ 222250 h 368300"/>
                <a:gd name="csX27" fmla="*/ 115680 w 303005"/>
                <a:gd name="csY27" fmla="*/ 209550 h 368300"/>
                <a:gd name="csX28" fmla="*/ 153780 w 303005"/>
                <a:gd name="csY28" fmla="*/ 184150 h 368300"/>
                <a:gd name="csX29" fmla="*/ 176005 w 303005"/>
                <a:gd name="csY29" fmla="*/ 177800 h 368300"/>
                <a:gd name="csX30" fmla="*/ 185530 w 303005"/>
                <a:gd name="csY30" fmla="*/ 174625 h 368300"/>
                <a:gd name="csX31" fmla="*/ 220455 w 303005"/>
                <a:gd name="csY31" fmla="*/ 168275 h 368300"/>
                <a:gd name="csX32" fmla="*/ 229980 w 303005"/>
                <a:gd name="csY32" fmla="*/ 165100 h 368300"/>
                <a:gd name="csX33" fmla="*/ 249030 w 303005"/>
                <a:gd name="csY33" fmla="*/ 149225 h 368300"/>
                <a:gd name="csX34" fmla="*/ 258555 w 303005"/>
                <a:gd name="csY34" fmla="*/ 142875 h 368300"/>
                <a:gd name="csX35" fmla="*/ 268080 w 303005"/>
                <a:gd name="csY35" fmla="*/ 133350 h 368300"/>
                <a:gd name="csX36" fmla="*/ 277605 w 303005"/>
                <a:gd name="csY36" fmla="*/ 127000 h 368300"/>
                <a:gd name="csX37" fmla="*/ 296655 w 303005"/>
                <a:gd name="csY37" fmla="*/ 107950 h 368300"/>
                <a:gd name="csX38" fmla="*/ 303005 w 303005"/>
                <a:gd name="csY38" fmla="*/ 85725 h 368300"/>
                <a:gd name="csX39" fmla="*/ 287130 w 303005"/>
                <a:gd name="csY39" fmla="*/ 41275 h 368300"/>
                <a:gd name="csX40" fmla="*/ 277605 w 303005"/>
                <a:gd name="csY40" fmla="*/ 31750 h 368300"/>
                <a:gd name="csX41" fmla="*/ 268080 w 303005"/>
                <a:gd name="csY41" fmla="*/ 19050 h 368300"/>
                <a:gd name="csX42" fmla="*/ 255380 w 303005"/>
                <a:gd name="csY42" fmla="*/ 0 h 368300"/>
                <a:gd name="csX43" fmla="*/ 201405 w 303005"/>
                <a:gd name="csY43" fmla="*/ 22225 h 368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303005" h="368300">
                  <a:moveTo>
                    <a:pt x="201405" y="22225"/>
                  </a:moveTo>
                  <a:lnTo>
                    <a:pt x="201405" y="22225"/>
                  </a:lnTo>
                  <a:cubicBezTo>
                    <a:pt x="187647" y="40217"/>
                    <a:pt x="174799" y="58943"/>
                    <a:pt x="160130" y="76200"/>
                  </a:cubicBezTo>
                  <a:cubicBezTo>
                    <a:pt x="123612" y="119162"/>
                    <a:pt x="165339" y="58861"/>
                    <a:pt x="141080" y="95250"/>
                  </a:cubicBezTo>
                  <a:cubicBezTo>
                    <a:pt x="140022" y="104775"/>
                    <a:pt x="139481" y="114372"/>
                    <a:pt x="137905" y="123825"/>
                  </a:cubicBezTo>
                  <a:cubicBezTo>
                    <a:pt x="137355" y="127126"/>
                    <a:pt x="137231" y="131127"/>
                    <a:pt x="134730" y="133350"/>
                  </a:cubicBezTo>
                  <a:cubicBezTo>
                    <a:pt x="127268" y="139983"/>
                    <a:pt x="117637" y="143687"/>
                    <a:pt x="109330" y="149225"/>
                  </a:cubicBezTo>
                  <a:cubicBezTo>
                    <a:pt x="106155" y="151342"/>
                    <a:pt x="103118" y="153682"/>
                    <a:pt x="99805" y="155575"/>
                  </a:cubicBezTo>
                  <a:cubicBezTo>
                    <a:pt x="95696" y="157923"/>
                    <a:pt x="90956" y="159174"/>
                    <a:pt x="87105" y="161925"/>
                  </a:cubicBezTo>
                  <a:cubicBezTo>
                    <a:pt x="83451" y="164535"/>
                    <a:pt x="80755" y="168275"/>
                    <a:pt x="77580" y="171450"/>
                  </a:cubicBezTo>
                  <a:cubicBezTo>
                    <a:pt x="76308" y="179082"/>
                    <a:pt x="74190" y="194911"/>
                    <a:pt x="71230" y="203200"/>
                  </a:cubicBezTo>
                  <a:cubicBezTo>
                    <a:pt x="67396" y="213935"/>
                    <a:pt x="62135" y="224136"/>
                    <a:pt x="58530" y="234950"/>
                  </a:cubicBezTo>
                  <a:cubicBezTo>
                    <a:pt x="57472" y="238125"/>
                    <a:pt x="57015" y="241569"/>
                    <a:pt x="55355" y="244475"/>
                  </a:cubicBezTo>
                  <a:cubicBezTo>
                    <a:pt x="52730" y="249069"/>
                    <a:pt x="49005" y="252942"/>
                    <a:pt x="45830" y="257175"/>
                  </a:cubicBezTo>
                  <a:cubicBezTo>
                    <a:pt x="40009" y="274639"/>
                    <a:pt x="46153" y="258991"/>
                    <a:pt x="36305" y="276225"/>
                  </a:cubicBezTo>
                  <a:cubicBezTo>
                    <a:pt x="33957" y="280334"/>
                    <a:pt x="32463" y="284911"/>
                    <a:pt x="29955" y="288925"/>
                  </a:cubicBezTo>
                  <a:cubicBezTo>
                    <a:pt x="27150" y="293412"/>
                    <a:pt x="23506" y="297319"/>
                    <a:pt x="20430" y="301625"/>
                  </a:cubicBezTo>
                  <a:cubicBezTo>
                    <a:pt x="9379" y="317096"/>
                    <a:pt x="19379" y="305851"/>
                    <a:pt x="4555" y="320675"/>
                  </a:cubicBezTo>
                  <a:cubicBezTo>
                    <a:pt x="-413" y="335578"/>
                    <a:pt x="-2534" y="337507"/>
                    <a:pt x="4555" y="358775"/>
                  </a:cubicBezTo>
                  <a:cubicBezTo>
                    <a:pt x="5975" y="363035"/>
                    <a:pt x="10905" y="365125"/>
                    <a:pt x="14080" y="368300"/>
                  </a:cubicBezTo>
                  <a:cubicBezTo>
                    <a:pt x="23605" y="367242"/>
                    <a:pt x="33317" y="367280"/>
                    <a:pt x="42655" y="365125"/>
                  </a:cubicBezTo>
                  <a:cubicBezTo>
                    <a:pt x="51049" y="363188"/>
                    <a:pt x="61675" y="354035"/>
                    <a:pt x="68055" y="349250"/>
                  </a:cubicBezTo>
                  <a:cubicBezTo>
                    <a:pt x="71230" y="343958"/>
                    <a:pt x="74157" y="338510"/>
                    <a:pt x="77580" y="333375"/>
                  </a:cubicBezTo>
                  <a:cubicBezTo>
                    <a:pt x="80515" y="328972"/>
                    <a:pt x="84535" y="325301"/>
                    <a:pt x="87105" y="320675"/>
                  </a:cubicBezTo>
                  <a:cubicBezTo>
                    <a:pt x="93632" y="308927"/>
                    <a:pt x="94068" y="301737"/>
                    <a:pt x="96630" y="288925"/>
                  </a:cubicBezTo>
                  <a:cubicBezTo>
                    <a:pt x="97688" y="270933"/>
                    <a:pt x="96433" y="252654"/>
                    <a:pt x="99805" y="234950"/>
                  </a:cubicBezTo>
                  <a:cubicBezTo>
                    <a:pt x="100795" y="229752"/>
                    <a:pt x="106525" y="226737"/>
                    <a:pt x="109330" y="222250"/>
                  </a:cubicBezTo>
                  <a:cubicBezTo>
                    <a:pt x="111838" y="218236"/>
                    <a:pt x="112333" y="212897"/>
                    <a:pt x="115680" y="209550"/>
                  </a:cubicBezTo>
                  <a:cubicBezTo>
                    <a:pt x="125902" y="199328"/>
                    <a:pt x="140095" y="190015"/>
                    <a:pt x="153780" y="184150"/>
                  </a:cubicBezTo>
                  <a:cubicBezTo>
                    <a:pt x="161393" y="180887"/>
                    <a:pt x="167949" y="180102"/>
                    <a:pt x="176005" y="177800"/>
                  </a:cubicBezTo>
                  <a:cubicBezTo>
                    <a:pt x="179223" y="176881"/>
                    <a:pt x="182248" y="175281"/>
                    <a:pt x="185530" y="174625"/>
                  </a:cubicBezTo>
                  <a:cubicBezTo>
                    <a:pt x="215508" y="168629"/>
                    <a:pt x="198493" y="174550"/>
                    <a:pt x="220455" y="168275"/>
                  </a:cubicBezTo>
                  <a:cubicBezTo>
                    <a:pt x="223673" y="167356"/>
                    <a:pt x="226987" y="166597"/>
                    <a:pt x="229980" y="165100"/>
                  </a:cubicBezTo>
                  <a:cubicBezTo>
                    <a:pt x="241804" y="159188"/>
                    <a:pt x="238497" y="158002"/>
                    <a:pt x="249030" y="149225"/>
                  </a:cubicBezTo>
                  <a:cubicBezTo>
                    <a:pt x="251961" y="146782"/>
                    <a:pt x="255624" y="145318"/>
                    <a:pt x="258555" y="142875"/>
                  </a:cubicBezTo>
                  <a:cubicBezTo>
                    <a:pt x="262004" y="140000"/>
                    <a:pt x="264631" y="136225"/>
                    <a:pt x="268080" y="133350"/>
                  </a:cubicBezTo>
                  <a:cubicBezTo>
                    <a:pt x="271011" y="130907"/>
                    <a:pt x="274753" y="129535"/>
                    <a:pt x="277605" y="127000"/>
                  </a:cubicBezTo>
                  <a:cubicBezTo>
                    <a:pt x="284317" y="121034"/>
                    <a:pt x="296655" y="107950"/>
                    <a:pt x="296655" y="107950"/>
                  </a:cubicBezTo>
                  <a:cubicBezTo>
                    <a:pt x="298152" y="103458"/>
                    <a:pt x="303005" y="89712"/>
                    <a:pt x="303005" y="85725"/>
                  </a:cubicBezTo>
                  <a:cubicBezTo>
                    <a:pt x="303005" y="72664"/>
                    <a:pt x="295752" y="49897"/>
                    <a:pt x="287130" y="41275"/>
                  </a:cubicBezTo>
                  <a:cubicBezTo>
                    <a:pt x="283955" y="38100"/>
                    <a:pt x="280527" y="35159"/>
                    <a:pt x="277605" y="31750"/>
                  </a:cubicBezTo>
                  <a:cubicBezTo>
                    <a:pt x="274161" y="27732"/>
                    <a:pt x="271115" y="23385"/>
                    <a:pt x="268080" y="19050"/>
                  </a:cubicBezTo>
                  <a:cubicBezTo>
                    <a:pt x="263703" y="12798"/>
                    <a:pt x="255380" y="0"/>
                    <a:pt x="255380" y="0"/>
                  </a:cubicBezTo>
                  <a:cubicBezTo>
                    <a:pt x="234316" y="4213"/>
                    <a:pt x="210401" y="18521"/>
                    <a:pt x="201405" y="22225"/>
                  </a:cubicBezTo>
                  <a:close/>
                </a:path>
              </a:pathLst>
            </a:custGeom>
            <a:solidFill>
              <a:schemeClr val="accent5">
                <a:alpha val="5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1B2EEBA5-D7C7-6520-2534-8A384253479D}"/>
              </a:ext>
            </a:extLst>
          </p:cNvPr>
          <p:cNvGrpSpPr/>
          <p:nvPr/>
        </p:nvGrpSpPr>
        <p:grpSpPr>
          <a:xfrm>
            <a:off x="6074401" y="3243771"/>
            <a:ext cx="4442197" cy="1586556"/>
            <a:chOff x="680248" y="5150969"/>
            <a:chExt cx="4442197" cy="1586556"/>
          </a:xfrm>
        </p:grpSpPr>
        <p:pic>
          <p:nvPicPr>
            <p:cNvPr id="18" name="Picture 17">
              <a:extLst>
                <a:ext uri="{FF2B5EF4-FFF2-40B4-BE49-F238E27FC236}">
                  <a16:creationId xmlns:a16="http://schemas.microsoft.com/office/drawing/2014/main" id="{F5C321A1-7F41-3CC0-932E-A9867F78EF0B}"/>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80248" y="5150969"/>
              <a:ext cx="1852920" cy="1586556"/>
            </a:xfrm>
            <a:prstGeom prst="rect">
              <a:avLst/>
            </a:prstGeom>
          </p:spPr>
        </p:pic>
        <p:sp>
          <p:nvSpPr>
            <p:cNvPr id="19" name="TextBox 18">
              <a:extLst>
                <a:ext uri="{FF2B5EF4-FFF2-40B4-BE49-F238E27FC236}">
                  <a16:creationId xmlns:a16="http://schemas.microsoft.com/office/drawing/2014/main" id="{DDDC0BDF-5ED2-459B-C148-5AB4C68ABD1F}"/>
                </a:ext>
              </a:extLst>
            </p:cNvPr>
            <p:cNvSpPr txBox="1"/>
            <p:nvPr/>
          </p:nvSpPr>
          <p:spPr>
            <a:xfrm>
              <a:off x="2934819" y="5355367"/>
              <a:ext cx="2187626" cy="954107"/>
            </a:xfrm>
            <a:prstGeom prst="rect">
              <a:avLst/>
            </a:prstGeom>
            <a:noFill/>
          </p:spPr>
          <p:txBody>
            <a:bodyPr wrap="square" rtlCol="0">
              <a:spAutoFit/>
            </a:bodyPr>
            <a:lstStyle/>
            <a:p>
              <a:r>
                <a:rPr lang="en-US" sz="2800"/>
                <a:t>planning and reasoning</a:t>
              </a:r>
            </a:p>
          </p:txBody>
        </p:sp>
        <p:sp>
          <p:nvSpPr>
            <p:cNvPr id="32" name="Freeform 31">
              <a:extLst>
                <a:ext uri="{FF2B5EF4-FFF2-40B4-BE49-F238E27FC236}">
                  <a16:creationId xmlns:a16="http://schemas.microsoft.com/office/drawing/2014/main" id="{A4BD2AB4-0D2F-9D82-954B-BD2EBF1EAFCA}"/>
                </a:ext>
              </a:extLst>
            </p:cNvPr>
            <p:cNvSpPr/>
            <p:nvPr/>
          </p:nvSpPr>
          <p:spPr>
            <a:xfrm>
              <a:off x="689731" y="5609583"/>
              <a:ext cx="521160" cy="573277"/>
            </a:xfrm>
            <a:custGeom>
              <a:avLst/>
              <a:gdLst>
                <a:gd name="csX0" fmla="*/ 14213 w 521160"/>
                <a:gd name="csY0" fmla="*/ 99495 h 573277"/>
                <a:gd name="csX1" fmla="*/ 14213 w 521160"/>
                <a:gd name="csY1" fmla="*/ 99495 h 573277"/>
                <a:gd name="csX2" fmla="*/ 9475 w 521160"/>
                <a:gd name="csY2" fmla="*/ 175300 h 573277"/>
                <a:gd name="csX3" fmla="*/ 0 w 521160"/>
                <a:gd name="csY3" fmla="*/ 203727 h 573277"/>
                <a:gd name="csX4" fmla="*/ 4738 w 521160"/>
                <a:gd name="csY4" fmla="*/ 222678 h 573277"/>
                <a:gd name="csX5" fmla="*/ 14213 w 521160"/>
                <a:gd name="csY5" fmla="*/ 265319 h 573277"/>
                <a:gd name="csX6" fmla="*/ 23689 w 521160"/>
                <a:gd name="csY6" fmla="*/ 293745 h 573277"/>
                <a:gd name="csX7" fmla="*/ 33165 w 521160"/>
                <a:gd name="csY7" fmla="*/ 307959 h 573277"/>
                <a:gd name="csX8" fmla="*/ 37902 w 521160"/>
                <a:gd name="csY8" fmla="*/ 322172 h 573277"/>
                <a:gd name="csX9" fmla="*/ 47378 w 521160"/>
                <a:gd name="csY9" fmla="*/ 360075 h 573277"/>
                <a:gd name="csX10" fmla="*/ 66329 w 521160"/>
                <a:gd name="csY10" fmla="*/ 388502 h 573277"/>
                <a:gd name="csX11" fmla="*/ 75805 w 521160"/>
                <a:gd name="csY11" fmla="*/ 402715 h 573277"/>
                <a:gd name="csX12" fmla="*/ 85281 w 521160"/>
                <a:gd name="csY12" fmla="*/ 416929 h 573277"/>
                <a:gd name="csX13" fmla="*/ 99494 w 521160"/>
                <a:gd name="csY13" fmla="*/ 421667 h 573277"/>
                <a:gd name="csX14" fmla="*/ 118445 w 521160"/>
                <a:gd name="csY14" fmla="*/ 469045 h 573277"/>
                <a:gd name="csX15" fmla="*/ 123183 w 521160"/>
                <a:gd name="csY15" fmla="*/ 483258 h 573277"/>
                <a:gd name="csX16" fmla="*/ 137397 w 521160"/>
                <a:gd name="csY16" fmla="*/ 492734 h 573277"/>
                <a:gd name="csX17" fmla="*/ 161086 w 521160"/>
                <a:gd name="csY17" fmla="*/ 511685 h 573277"/>
                <a:gd name="csX18" fmla="*/ 184775 w 521160"/>
                <a:gd name="csY18" fmla="*/ 540112 h 573277"/>
                <a:gd name="csX19" fmla="*/ 198988 w 521160"/>
                <a:gd name="csY19" fmla="*/ 544850 h 573277"/>
                <a:gd name="csX20" fmla="*/ 213202 w 521160"/>
                <a:gd name="csY20" fmla="*/ 554326 h 573277"/>
                <a:gd name="csX21" fmla="*/ 241629 w 521160"/>
                <a:gd name="csY21" fmla="*/ 563801 h 573277"/>
                <a:gd name="csX22" fmla="*/ 336385 w 521160"/>
                <a:gd name="csY22" fmla="*/ 573277 h 573277"/>
                <a:gd name="csX23" fmla="*/ 388501 w 521160"/>
                <a:gd name="csY23" fmla="*/ 568539 h 573277"/>
                <a:gd name="csX24" fmla="*/ 402715 w 521160"/>
                <a:gd name="csY24" fmla="*/ 563801 h 573277"/>
                <a:gd name="csX25" fmla="*/ 421666 w 521160"/>
                <a:gd name="csY25" fmla="*/ 521161 h 573277"/>
                <a:gd name="csX26" fmla="*/ 431142 w 521160"/>
                <a:gd name="csY26" fmla="*/ 506948 h 573277"/>
                <a:gd name="csX27" fmla="*/ 454831 w 521160"/>
                <a:gd name="csY27" fmla="*/ 464307 h 573277"/>
                <a:gd name="csX28" fmla="*/ 464307 w 521160"/>
                <a:gd name="csY28" fmla="*/ 450094 h 573277"/>
                <a:gd name="csX29" fmla="*/ 473782 w 521160"/>
                <a:gd name="csY29" fmla="*/ 421667 h 573277"/>
                <a:gd name="csX30" fmla="*/ 487996 w 521160"/>
                <a:gd name="csY30" fmla="*/ 393240 h 573277"/>
                <a:gd name="csX31" fmla="*/ 502209 w 521160"/>
                <a:gd name="csY31" fmla="*/ 383764 h 573277"/>
                <a:gd name="csX32" fmla="*/ 511685 w 521160"/>
                <a:gd name="csY32" fmla="*/ 355337 h 573277"/>
                <a:gd name="csX33" fmla="*/ 521160 w 521160"/>
                <a:gd name="csY33" fmla="*/ 303221 h 573277"/>
                <a:gd name="csX34" fmla="*/ 516423 w 521160"/>
                <a:gd name="csY34" fmla="*/ 203727 h 573277"/>
                <a:gd name="csX35" fmla="*/ 487996 w 521160"/>
                <a:gd name="csY35" fmla="*/ 156349 h 573277"/>
                <a:gd name="csX36" fmla="*/ 469044 w 521160"/>
                <a:gd name="csY36" fmla="*/ 123184 h 573277"/>
                <a:gd name="csX37" fmla="*/ 450093 w 521160"/>
                <a:gd name="csY37" fmla="*/ 94757 h 573277"/>
                <a:gd name="csX38" fmla="*/ 440617 w 521160"/>
                <a:gd name="csY38" fmla="*/ 80543 h 573277"/>
                <a:gd name="csX39" fmla="*/ 426404 w 521160"/>
                <a:gd name="csY39" fmla="*/ 75806 h 573277"/>
                <a:gd name="csX40" fmla="*/ 412190 w 521160"/>
                <a:gd name="csY40" fmla="*/ 61592 h 573277"/>
                <a:gd name="csX41" fmla="*/ 397977 w 521160"/>
                <a:gd name="csY41" fmla="*/ 56854 h 573277"/>
                <a:gd name="csX42" fmla="*/ 369550 w 521160"/>
                <a:gd name="csY42" fmla="*/ 37903 h 573277"/>
                <a:gd name="csX43" fmla="*/ 326910 w 521160"/>
                <a:gd name="csY43" fmla="*/ 0 h 573277"/>
                <a:gd name="csX44" fmla="*/ 270056 w 521160"/>
                <a:gd name="csY44" fmla="*/ 9476 h 573277"/>
                <a:gd name="csX45" fmla="*/ 246367 w 521160"/>
                <a:gd name="csY45" fmla="*/ 14214 h 573277"/>
                <a:gd name="csX46" fmla="*/ 194251 w 521160"/>
                <a:gd name="csY46" fmla="*/ 28427 h 573277"/>
                <a:gd name="csX47" fmla="*/ 165824 w 521160"/>
                <a:gd name="csY47" fmla="*/ 47379 h 573277"/>
                <a:gd name="csX48" fmla="*/ 118445 w 521160"/>
                <a:gd name="csY48" fmla="*/ 61592 h 573277"/>
                <a:gd name="csX49" fmla="*/ 66329 w 521160"/>
                <a:gd name="csY49" fmla="*/ 66330 h 573277"/>
                <a:gd name="csX50" fmla="*/ 52116 w 521160"/>
                <a:gd name="csY50" fmla="*/ 75806 h 573277"/>
                <a:gd name="csX51" fmla="*/ 37902 w 521160"/>
                <a:gd name="csY51" fmla="*/ 80543 h 573277"/>
                <a:gd name="csX52" fmla="*/ 28427 w 521160"/>
                <a:gd name="csY52" fmla="*/ 94757 h 573277"/>
                <a:gd name="csX53" fmla="*/ 14213 w 521160"/>
                <a:gd name="csY53" fmla="*/ 99495 h 5732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521160" h="573277">
                  <a:moveTo>
                    <a:pt x="14213" y="99495"/>
                  </a:moveTo>
                  <a:lnTo>
                    <a:pt x="14213" y="99495"/>
                  </a:lnTo>
                  <a:cubicBezTo>
                    <a:pt x="12634" y="124763"/>
                    <a:pt x="12896" y="150215"/>
                    <a:pt x="9475" y="175300"/>
                  </a:cubicBezTo>
                  <a:cubicBezTo>
                    <a:pt x="8126" y="185197"/>
                    <a:pt x="0" y="203727"/>
                    <a:pt x="0" y="203727"/>
                  </a:cubicBezTo>
                  <a:cubicBezTo>
                    <a:pt x="1579" y="210044"/>
                    <a:pt x="3326" y="216322"/>
                    <a:pt x="4738" y="222678"/>
                  </a:cubicBezTo>
                  <a:cubicBezTo>
                    <a:pt x="8604" y="240075"/>
                    <a:pt x="9259" y="248806"/>
                    <a:pt x="14213" y="265319"/>
                  </a:cubicBezTo>
                  <a:cubicBezTo>
                    <a:pt x="17083" y="274886"/>
                    <a:pt x="18149" y="285435"/>
                    <a:pt x="23689" y="293745"/>
                  </a:cubicBezTo>
                  <a:lnTo>
                    <a:pt x="33165" y="307959"/>
                  </a:lnTo>
                  <a:cubicBezTo>
                    <a:pt x="34744" y="312697"/>
                    <a:pt x="36691" y="317327"/>
                    <a:pt x="37902" y="322172"/>
                  </a:cubicBezTo>
                  <a:cubicBezTo>
                    <a:pt x="39812" y="329811"/>
                    <a:pt x="42455" y="351213"/>
                    <a:pt x="47378" y="360075"/>
                  </a:cubicBezTo>
                  <a:cubicBezTo>
                    <a:pt x="52909" y="370030"/>
                    <a:pt x="60012" y="379026"/>
                    <a:pt x="66329" y="388502"/>
                  </a:cubicBezTo>
                  <a:lnTo>
                    <a:pt x="75805" y="402715"/>
                  </a:lnTo>
                  <a:cubicBezTo>
                    <a:pt x="78964" y="407453"/>
                    <a:pt x="79879" y="415128"/>
                    <a:pt x="85281" y="416929"/>
                  </a:cubicBezTo>
                  <a:lnTo>
                    <a:pt x="99494" y="421667"/>
                  </a:lnTo>
                  <a:cubicBezTo>
                    <a:pt x="121062" y="486367"/>
                    <a:pt x="97533" y="420249"/>
                    <a:pt x="118445" y="469045"/>
                  </a:cubicBezTo>
                  <a:cubicBezTo>
                    <a:pt x="120412" y="473635"/>
                    <a:pt x="120063" y="479358"/>
                    <a:pt x="123183" y="483258"/>
                  </a:cubicBezTo>
                  <a:cubicBezTo>
                    <a:pt x="126740" y="487704"/>
                    <a:pt x="132659" y="489575"/>
                    <a:pt x="137397" y="492734"/>
                  </a:cubicBezTo>
                  <a:cubicBezTo>
                    <a:pt x="158588" y="524524"/>
                    <a:pt x="133624" y="493377"/>
                    <a:pt x="161086" y="511685"/>
                  </a:cubicBezTo>
                  <a:cubicBezTo>
                    <a:pt x="215206" y="547764"/>
                    <a:pt x="141090" y="505164"/>
                    <a:pt x="184775" y="540112"/>
                  </a:cubicBezTo>
                  <a:cubicBezTo>
                    <a:pt x="188675" y="543232"/>
                    <a:pt x="194521" y="542617"/>
                    <a:pt x="198988" y="544850"/>
                  </a:cubicBezTo>
                  <a:cubicBezTo>
                    <a:pt x="204081" y="547397"/>
                    <a:pt x="207998" y="552013"/>
                    <a:pt x="213202" y="554326"/>
                  </a:cubicBezTo>
                  <a:cubicBezTo>
                    <a:pt x="222329" y="558382"/>
                    <a:pt x="232153" y="560643"/>
                    <a:pt x="241629" y="563801"/>
                  </a:cubicBezTo>
                  <a:cubicBezTo>
                    <a:pt x="281360" y="577044"/>
                    <a:pt x="250832" y="568244"/>
                    <a:pt x="336385" y="573277"/>
                  </a:cubicBezTo>
                  <a:cubicBezTo>
                    <a:pt x="353757" y="571698"/>
                    <a:pt x="371233" y="571006"/>
                    <a:pt x="388501" y="568539"/>
                  </a:cubicBezTo>
                  <a:cubicBezTo>
                    <a:pt x="393445" y="567833"/>
                    <a:pt x="398815" y="566921"/>
                    <a:pt x="402715" y="563801"/>
                  </a:cubicBezTo>
                  <a:cubicBezTo>
                    <a:pt x="416489" y="552782"/>
                    <a:pt x="412568" y="534807"/>
                    <a:pt x="421666" y="521161"/>
                  </a:cubicBezTo>
                  <a:lnTo>
                    <a:pt x="431142" y="506948"/>
                  </a:lnTo>
                  <a:cubicBezTo>
                    <a:pt x="439481" y="481931"/>
                    <a:pt x="433110" y="496888"/>
                    <a:pt x="454831" y="464307"/>
                  </a:cubicBezTo>
                  <a:lnTo>
                    <a:pt x="464307" y="450094"/>
                  </a:lnTo>
                  <a:lnTo>
                    <a:pt x="473782" y="421667"/>
                  </a:lnTo>
                  <a:cubicBezTo>
                    <a:pt x="477636" y="410106"/>
                    <a:pt x="478811" y="402425"/>
                    <a:pt x="487996" y="393240"/>
                  </a:cubicBezTo>
                  <a:cubicBezTo>
                    <a:pt x="492022" y="389214"/>
                    <a:pt x="497471" y="386923"/>
                    <a:pt x="502209" y="383764"/>
                  </a:cubicBezTo>
                  <a:cubicBezTo>
                    <a:pt x="505368" y="374288"/>
                    <a:pt x="510446" y="365248"/>
                    <a:pt x="511685" y="355337"/>
                  </a:cubicBezTo>
                  <a:cubicBezTo>
                    <a:pt x="517042" y="312479"/>
                    <a:pt x="512397" y="329514"/>
                    <a:pt x="521160" y="303221"/>
                  </a:cubicBezTo>
                  <a:cubicBezTo>
                    <a:pt x="519581" y="270056"/>
                    <a:pt x="521289" y="236571"/>
                    <a:pt x="516423" y="203727"/>
                  </a:cubicBezTo>
                  <a:cubicBezTo>
                    <a:pt x="514089" y="187974"/>
                    <a:pt x="497079" y="169065"/>
                    <a:pt x="487996" y="156349"/>
                  </a:cubicBezTo>
                  <a:cubicBezTo>
                    <a:pt x="467510" y="127668"/>
                    <a:pt x="489863" y="157883"/>
                    <a:pt x="469044" y="123184"/>
                  </a:cubicBezTo>
                  <a:cubicBezTo>
                    <a:pt x="463185" y="113419"/>
                    <a:pt x="456410" y="104233"/>
                    <a:pt x="450093" y="94757"/>
                  </a:cubicBezTo>
                  <a:cubicBezTo>
                    <a:pt x="446934" y="90019"/>
                    <a:pt x="446019" y="82343"/>
                    <a:pt x="440617" y="80543"/>
                  </a:cubicBezTo>
                  <a:lnTo>
                    <a:pt x="426404" y="75806"/>
                  </a:lnTo>
                  <a:cubicBezTo>
                    <a:pt x="421666" y="71068"/>
                    <a:pt x="417765" y="65309"/>
                    <a:pt x="412190" y="61592"/>
                  </a:cubicBezTo>
                  <a:cubicBezTo>
                    <a:pt x="408035" y="58822"/>
                    <a:pt x="402343" y="59279"/>
                    <a:pt x="397977" y="56854"/>
                  </a:cubicBezTo>
                  <a:cubicBezTo>
                    <a:pt x="388022" y="51323"/>
                    <a:pt x="377603" y="45956"/>
                    <a:pt x="369550" y="37903"/>
                  </a:cubicBezTo>
                  <a:cubicBezTo>
                    <a:pt x="337097" y="5450"/>
                    <a:pt x="352273" y="16910"/>
                    <a:pt x="326910" y="0"/>
                  </a:cubicBezTo>
                  <a:cubicBezTo>
                    <a:pt x="265056" y="7732"/>
                    <a:pt x="310304" y="532"/>
                    <a:pt x="270056" y="9476"/>
                  </a:cubicBezTo>
                  <a:cubicBezTo>
                    <a:pt x="262195" y="11223"/>
                    <a:pt x="254136" y="12095"/>
                    <a:pt x="246367" y="14214"/>
                  </a:cubicBezTo>
                  <a:cubicBezTo>
                    <a:pt x="180263" y="32243"/>
                    <a:pt x="251951" y="16889"/>
                    <a:pt x="194251" y="28427"/>
                  </a:cubicBezTo>
                  <a:cubicBezTo>
                    <a:pt x="184775" y="34744"/>
                    <a:pt x="176628" y="43778"/>
                    <a:pt x="165824" y="47379"/>
                  </a:cubicBezTo>
                  <a:cubicBezTo>
                    <a:pt x="156850" y="50370"/>
                    <a:pt x="130377" y="60001"/>
                    <a:pt x="118445" y="61592"/>
                  </a:cubicBezTo>
                  <a:cubicBezTo>
                    <a:pt x="101154" y="63897"/>
                    <a:pt x="83701" y="64751"/>
                    <a:pt x="66329" y="66330"/>
                  </a:cubicBezTo>
                  <a:cubicBezTo>
                    <a:pt x="61591" y="69489"/>
                    <a:pt x="57209" y="73260"/>
                    <a:pt x="52116" y="75806"/>
                  </a:cubicBezTo>
                  <a:cubicBezTo>
                    <a:pt x="47649" y="78039"/>
                    <a:pt x="41802" y="77423"/>
                    <a:pt x="37902" y="80543"/>
                  </a:cubicBezTo>
                  <a:cubicBezTo>
                    <a:pt x="33456" y="84100"/>
                    <a:pt x="32072" y="90383"/>
                    <a:pt x="28427" y="94757"/>
                  </a:cubicBezTo>
                  <a:cubicBezTo>
                    <a:pt x="24138" y="99904"/>
                    <a:pt x="16582" y="98705"/>
                    <a:pt x="14213" y="99495"/>
                  </a:cubicBezTo>
                  <a:close/>
                </a:path>
              </a:pathLst>
            </a:custGeom>
            <a:solidFill>
              <a:schemeClr val="accent6">
                <a:alpha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EC48D11A-0EA0-D694-9D60-02E32085FFE3}"/>
              </a:ext>
            </a:extLst>
          </p:cNvPr>
          <p:cNvGrpSpPr/>
          <p:nvPr/>
        </p:nvGrpSpPr>
        <p:grpSpPr>
          <a:xfrm>
            <a:off x="715562" y="5141136"/>
            <a:ext cx="4502519" cy="1482312"/>
            <a:chOff x="6082565" y="3203156"/>
            <a:chExt cx="4502519" cy="1482312"/>
          </a:xfrm>
        </p:grpSpPr>
        <p:sp>
          <p:nvSpPr>
            <p:cNvPr id="25" name="TextBox 24">
              <a:extLst>
                <a:ext uri="{FF2B5EF4-FFF2-40B4-BE49-F238E27FC236}">
                  <a16:creationId xmlns:a16="http://schemas.microsoft.com/office/drawing/2014/main" id="{314E7C33-FB36-A7A2-0709-9B4256F329C0}"/>
                </a:ext>
              </a:extLst>
            </p:cNvPr>
            <p:cNvSpPr txBox="1"/>
            <p:nvPr/>
          </p:nvSpPr>
          <p:spPr>
            <a:xfrm>
              <a:off x="8348510" y="3509422"/>
              <a:ext cx="2236574" cy="954107"/>
            </a:xfrm>
            <a:prstGeom prst="rect">
              <a:avLst/>
            </a:prstGeom>
            <a:noFill/>
          </p:spPr>
          <p:txBody>
            <a:bodyPr wrap="square" rtlCol="0">
              <a:spAutoFit/>
            </a:bodyPr>
            <a:lstStyle/>
            <a:p>
              <a:r>
                <a:rPr lang="en-US" sz="2800"/>
                <a:t>monitoring and control</a:t>
              </a:r>
            </a:p>
          </p:txBody>
        </p:sp>
        <p:pic>
          <p:nvPicPr>
            <p:cNvPr id="27" name="Picture 6" descr="Related image">
              <a:extLst>
                <a:ext uri="{FF2B5EF4-FFF2-40B4-BE49-F238E27FC236}">
                  <a16:creationId xmlns:a16="http://schemas.microsoft.com/office/drawing/2014/main" id="{EF566DA2-A8AC-6AF6-CCE8-193769CA89F2}"/>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6082565" y="3203156"/>
              <a:ext cx="1852920" cy="1482312"/>
            </a:xfrm>
            <a:prstGeom prst="rect">
              <a:avLst/>
            </a:prstGeom>
            <a:noFill/>
            <a:extLst>
              <a:ext uri="{909E8E84-426E-40DD-AFC4-6F175D3DCCD1}">
                <a14:hiddenFill xmlns:a14="http://schemas.microsoft.com/office/drawing/2010/main">
                  <a:solidFill>
                    <a:srgbClr val="FFFFFF"/>
                  </a:solidFill>
                </a14:hiddenFill>
              </a:ext>
            </a:extLst>
          </p:spPr>
        </p:pic>
        <p:sp>
          <p:nvSpPr>
            <p:cNvPr id="33" name="Freeform 32">
              <a:extLst>
                <a:ext uri="{FF2B5EF4-FFF2-40B4-BE49-F238E27FC236}">
                  <a16:creationId xmlns:a16="http://schemas.microsoft.com/office/drawing/2014/main" id="{4570A753-C628-E48D-45D8-4EEE86E02CB5}"/>
                </a:ext>
              </a:extLst>
            </p:cNvPr>
            <p:cNvSpPr/>
            <p:nvPr/>
          </p:nvSpPr>
          <p:spPr>
            <a:xfrm>
              <a:off x="6376423" y="3523738"/>
              <a:ext cx="704093" cy="611853"/>
            </a:xfrm>
            <a:custGeom>
              <a:avLst/>
              <a:gdLst>
                <a:gd name="csX0" fmla="*/ 251104 w 704093"/>
                <a:gd name="csY0" fmla="*/ 507621 h 611853"/>
                <a:gd name="csX1" fmla="*/ 251104 w 704093"/>
                <a:gd name="csY1" fmla="*/ 507621 h 611853"/>
                <a:gd name="csX2" fmla="*/ 255842 w 704093"/>
                <a:gd name="csY2" fmla="*/ 550261 h 611853"/>
                <a:gd name="csX3" fmla="*/ 241629 w 704093"/>
                <a:gd name="csY3" fmla="*/ 597639 h 611853"/>
                <a:gd name="csX4" fmla="*/ 217939 w 704093"/>
                <a:gd name="csY4" fmla="*/ 602377 h 611853"/>
                <a:gd name="csX5" fmla="*/ 170561 w 704093"/>
                <a:gd name="csY5" fmla="*/ 611853 h 611853"/>
                <a:gd name="csX6" fmla="*/ 118445 w 704093"/>
                <a:gd name="csY6" fmla="*/ 602377 h 611853"/>
                <a:gd name="csX7" fmla="*/ 104232 w 704093"/>
                <a:gd name="csY7" fmla="*/ 588164 h 611853"/>
                <a:gd name="csX8" fmla="*/ 90018 w 704093"/>
                <a:gd name="csY8" fmla="*/ 578688 h 611853"/>
                <a:gd name="csX9" fmla="*/ 80543 w 704093"/>
                <a:gd name="csY9" fmla="*/ 564475 h 611853"/>
                <a:gd name="csX10" fmla="*/ 75805 w 704093"/>
                <a:gd name="csY10" fmla="*/ 540785 h 611853"/>
                <a:gd name="csX11" fmla="*/ 61591 w 704093"/>
                <a:gd name="csY11" fmla="*/ 531310 h 611853"/>
                <a:gd name="csX12" fmla="*/ 47378 w 704093"/>
                <a:gd name="csY12" fmla="*/ 517096 h 611853"/>
                <a:gd name="csX13" fmla="*/ 33164 w 704093"/>
                <a:gd name="csY13" fmla="*/ 488669 h 611853"/>
                <a:gd name="csX14" fmla="*/ 23689 w 704093"/>
                <a:gd name="csY14" fmla="*/ 460242 h 611853"/>
                <a:gd name="csX15" fmla="*/ 14213 w 704093"/>
                <a:gd name="csY15" fmla="*/ 446029 h 611853"/>
                <a:gd name="csX16" fmla="*/ 4737 w 704093"/>
                <a:gd name="csY16" fmla="*/ 417602 h 611853"/>
                <a:gd name="csX17" fmla="*/ 0 w 704093"/>
                <a:gd name="csY17" fmla="*/ 403389 h 611853"/>
                <a:gd name="csX18" fmla="*/ 4737 w 704093"/>
                <a:gd name="csY18" fmla="*/ 289681 h 611853"/>
                <a:gd name="csX19" fmla="*/ 18951 w 704093"/>
                <a:gd name="csY19" fmla="*/ 261254 h 611853"/>
                <a:gd name="csX20" fmla="*/ 33164 w 704093"/>
                <a:gd name="csY20" fmla="*/ 247040 h 611853"/>
                <a:gd name="csX21" fmla="*/ 42640 w 704093"/>
                <a:gd name="csY21" fmla="*/ 232827 h 611853"/>
                <a:gd name="csX22" fmla="*/ 52116 w 704093"/>
                <a:gd name="csY22" fmla="*/ 213876 h 611853"/>
                <a:gd name="csX23" fmla="*/ 61591 w 704093"/>
                <a:gd name="csY23" fmla="*/ 199662 h 611853"/>
                <a:gd name="csX24" fmla="*/ 66329 w 704093"/>
                <a:gd name="csY24" fmla="*/ 185449 h 611853"/>
                <a:gd name="csX25" fmla="*/ 123183 w 704093"/>
                <a:gd name="csY25" fmla="*/ 138070 h 611853"/>
                <a:gd name="csX26" fmla="*/ 132659 w 704093"/>
                <a:gd name="csY26" fmla="*/ 123857 h 611853"/>
                <a:gd name="csX27" fmla="*/ 146872 w 704093"/>
                <a:gd name="csY27" fmla="*/ 114381 h 611853"/>
                <a:gd name="csX28" fmla="*/ 175299 w 704093"/>
                <a:gd name="csY28" fmla="*/ 95430 h 611853"/>
                <a:gd name="csX29" fmla="*/ 203726 w 704093"/>
                <a:gd name="csY29" fmla="*/ 71741 h 611853"/>
                <a:gd name="csX30" fmla="*/ 217939 w 704093"/>
                <a:gd name="csY30" fmla="*/ 57527 h 611853"/>
                <a:gd name="csX31" fmla="*/ 246366 w 704093"/>
                <a:gd name="csY31" fmla="*/ 38576 h 611853"/>
                <a:gd name="csX32" fmla="*/ 260580 w 704093"/>
                <a:gd name="csY32" fmla="*/ 29101 h 611853"/>
                <a:gd name="csX33" fmla="*/ 298482 w 704093"/>
                <a:gd name="csY33" fmla="*/ 19625 h 611853"/>
                <a:gd name="csX34" fmla="*/ 440617 w 704093"/>
                <a:gd name="csY34" fmla="*/ 14887 h 611853"/>
                <a:gd name="csX35" fmla="*/ 516422 w 704093"/>
                <a:gd name="csY35" fmla="*/ 674 h 611853"/>
                <a:gd name="csX36" fmla="*/ 701197 w 704093"/>
                <a:gd name="csY36" fmla="*/ 5411 h 611853"/>
                <a:gd name="csX37" fmla="*/ 696460 w 704093"/>
                <a:gd name="csY37" fmla="*/ 29101 h 611853"/>
                <a:gd name="csX38" fmla="*/ 682246 w 704093"/>
                <a:gd name="csY38" fmla="*/ 57527 h 611853"/>
                <a:gd name="csX39" fmla="*/ 653819 w 704093"/>
                <a:gd name="csY39" fmla="*/ 76479 h 611853"/>
                <a:gd name="csX40" fmla="*/ 639606 w 704093"/>
                <a:gd name="csY40" fmla="*/ 85954 h 611853"/>
                <a:gd name="csX41" fmla="*/ 615917 w 704093"/>
                <a:gd name="csY41" fmla="*/ 114381 h 611853"/>
                <a:gd name="csX42" fmla="*/ 592228 w 704093"/>
                <a:gd name="csY42" fmla="*/ 138070 h 611853"/>
                <a:gd name="csX43" fmla="*/ 582752 w 704093"/>
                <a:gd name="csY43" fmla="*/ 152284 h 611853"/>
                <a:gd name="csX44" fmla="*/ 549587 w 704093"/>
                <a:gd name="csY44" fmla="*/ 142808 h 611853"/>
                <a:gd name="csX45" fmla="*/ 516422 w 704093"/>
                <a:gd name="csY45" fmla="*/ 147546 h 611853"/>
                <a:gd name="csX46" fmla="*/ 435879 w 704093"/>
                <a:gd name="csY46" fmla="*/ 152284 h 611853"/>
                <a:gd name="csX47" fmla="*/ 379025 w 704093"/>
                <a:gd name="csY47" fmla="*/ 166497 h 611853"/>
                <a:gd name="csX48" fmla="*/ 345861 w 704093"/>
                <a:gd name="csY48" fmla="*/ 171235 h 611853"/>
                <a:gd name="csX49" fmla="*/ 331647 w 704093"/>
                <a:gd name="csY49" fmla="*/ 180711 h 611853"/>
                <a:gd name="csX50" fmla="*/ 317434 w 704093"/>
                <a:gd name="csY50" fmla="*/ 194924 h 611853"/>
                <a:gd name="csX51" fmla="*/ 303220 w 704093"/>
                <a:gd name="csY51" fmla="*/ 199662 h 611853"/>
                <a:gd name="csX52" fmla="*/ 289007 w 704093"/>
                <a:gd name="csY52" fmla="*/ 209138 h 611853"/>
                <a:gd name="csX53" fmla="*/ 241629 w 704093"/>
                <a:gd name="csY53" fmla="*/ 223351 h 611853"/>
                <a:gd name="csX54" fmla="*/ 213202 w 704093"/>
                <a:gd name="csY54" fmla="*/ 242303 h 611853"/>
                <a:gd name="csX55" fmla="*/ 194250 w 704093"/>
                <a:gd name="csY55" fmla="*/ 270730 h 611853"/>
                <a:gd name="csX56" fmla="*/ 180037 w 704093"/>
                <a:gd name="csY56" fmla="*/ 284943 h 611853"/>
                <a:gd name="csX57" fmla="*/ 161086 w 704093"/>
                <a:gd name="csY57" fmla="*/ 313370 h 611853"/>
                <a:gd name="csX58" fmla="*/ 151610 w 704093"/>
                <a:gd name="csY58" fmla="*/ 327583 h 611853"/>
                <a:gd name="csX59" fmla="*/ 137396 w 704093"/>
                <a:gd name="csY59" fmla="*/ 341797 h 611853"/>
                <a:gd name="csX60" fmla="*/ 127921 w 704093"/>
                <a:gd name="csY60" fmla="*/ 393913 h 611853"/>
                <a:gd name="csX61" fmla="*/ 123183 w 704093"/>
                <a:gd name="csY61" fmla="*/ 408126 h 611853"/>
                <a:gd name="csX62" fmla="*/ 132659 w 704093"/>
                <a:gd name="csY62" fmla="*/ 422340 h 611853"/>
                <a:gd name="csX63" fmla="*/ 146872 w 704093"/>
                <a:gd name="csY63" fmla="*/ 436553 h 611853"/>
                <a:gd name="csX64" fmla="*/ 156348 w 704093"/>
                <a:gd name="csY64" fmla="*/ 455505 h 611853"/>
                <a:gd name="csX65" fmla="*/ 161086 w 704093"/>
                <a:gd name="csY65" fmla="*/ 469718 h 611853"/>
                <a:gd name="csX66" fmla="*/ 189512 w 704093"/>
                <a:gd name="csY66" fmla="*/ 493407 h 611853"/>
                <a:gd name="csX67" fmla="*/ 203726 w 704093"/>
                <a:gd name="csY67" fmla="*/ 498145 h 611853"/>
                <a:gd name="csX68" fmla="*/ 217939 w 704093"/>
                <a:gd name="csY68" fmla="*/ 507621 h 611853"/>
                <a:gd name="csX69" fmla="*/ 251104 w 704093"/>
                <a:gd name="csY69" fmla="*/ 507621 h 6118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704093" h="611853">
                  <a:moveTo>
                    <a:pt x="251104" y="507621"/>
                  </a:moveTo>
                  <a:lnTo>
                    <a:pt x="251104" y="507621"/>
                  </a:lnTo>
                  <a:cubicBezTo>
                    <a:pt x="252683" y="521834"/>
                    <a:pt x="255842" y="535960"/>
                    <a:pt x="255842" y="550261"/>
                  </a:cubicBezTo>
                  <a:cubicBezTo>
                    <a:pt x="255842" y="557357"/>
                    <a:pt x="254472" y="590300"/>
                    <a:pt x="241629" y="597639"/>
                  </a:cubicBezTo>
                  <a:cubicBezTo>
                    <a:pt x="234637" y="601634"/>
                    <a:pt x="225752" y="600424"/>
                    <a:pt x="217939" y="602377"/>
                  </a:cubicBezTo>
                  <a:cubicBezTo>
                    <a:pt x="173834" y="613404"/>
                    <a:pt x="251823" y="600244"/>
                    <a:pt x="170561" y="611853"/>
                  </a:cubicBezTo>
                  <a:cubicBezTo>
                    <a:pt x="168953" y="611652"/>
                    <a:pt x="128558" y="609119"/>
                    <a:pt x="118445" y="602377"/>
                  </a:cubicBezTo>
                  <a:cubicBezTo>
                    <a:pt x="112870" y="598661"/>
                    <a:pt x="109379" y="592453"/>
                    <a:pt x="104232" y="588164"/>
                  </a:cubicBezTo>
                  <a:cubicBezTo>
                    <a:pt x="99857" y="584519"/>
                    <a:pt x="94756" y="581847"/>
                    <a:pt x="90018" y="578688"/>
                  </a:cubicBezTo>
                  <a:cubicBezTo>
                    <a:pt x="86860" y="573950"/>
                    <a:pt x="82542" y="569806"/>
                    <a:pt x="80543" y="564475"/>
                  </a:cubicBezTo>
                  <a:cubicBezTo>
                    <a:pt x="77715" y="556935"/>
                    <a:pt x="79801" y="547777"/>
                    <a:pt x="75805" y="540785"/>
                  </a:cubicBezTo>
                  <a:cubicBezTo>
                    <a:pt x="72980" y="535841"/>
                    <a:pt x="65965" y="534955"/>
                    <a:pt x="61591" y="531310"/>
                  </a:cubicBezTo>
                  <a:cubicBezTo>
                    <a:pt x="56444" y="527021"/>
                    <a:pt x="52116" y="521834"/>
                    <a:pt x="47378" y="517096"/>
                  </a:cubicBezTo>
                  <a:cubicBezTo>
                    <a:pt x="30094" y="465249"/>
                    <a:pt x="57662" y="543791"/>
                    <a:pt x="33164" y="488669"/>
                  </a:cubicBezTo>
                  <a:cubicBezTo>
                    <a:pt x="29108" y="479542"/>
                    <a:pt x="29230" y="468552"/>
                    <a:pt x="23689" y="460242"/>
                  </a:cubicBezTo>
                  <a:cubicBezTo>
                    <a:pt x="20530" y="455504"/>
                    <a:pt x="16526" y="451232"/>
                    <a:pt x="14213" y="446029"/>
                  </a:cubicBezTo>
                  <a:cubicBezTo>
                    <a:pt x="10156" y="436902"/>
                    <a:pt x="7895" y="427078"/>
                    <a:pt x="4737" y="417602"/>
                  </a:cubicBezTo>
                  <a:lnTo>
                    <a:pt x="0" y="403389"/>
                  </a:lnTo>
                  <a:cubicBezTo>
                    <a:pt x="1579" y="365486"/>
                    <a:pt x="1935" y="327513"/>
                    <a:pt x="4737" y="289681"/>
                  </a:cubicBezTo>
                  <a:cubicBezTo>
                    <a:pt x="5432" y="280299"/>
                    <a:pt x="13367" y="267955"/>
                    <a:pt x="18951" y="261254"/>
                  </a:cubicBezTo>
                  <a:cubicBezTo>
                    <a:pt x="23240" y="256107"/>
                    <a:pt x="28875" y="252187"/>
                    <a:pt x="33164" y="247040"/>
                  </a:cubicBezTo>
                  <a:cubicBezTo>
                    <a:pt x="36809" y="242666"/>
                    <a:pt x="39815" y="237771"/>
                    <a:pt x="42640" y="232827"/>
                  </a:cubicBezTo>
                  <a:cubicBezTo>
                    <a:pt x="46144" y="226695"/>
                    <a:pt x="48612" y="220008"/>
                    <a:pt x="52116" y="213876"/>
                  </a:cubicBezTo>
                  <a:cubicBezTo>
                    <a:pt x="54941" y="208932"/>
                    <a:pt x="59045" y="204755"/>
                    <a:pt x="61591" y="199662"/>
                  </a:cubicBezTo>
                  <a:cubicBezTo>
                    <a:pt x="63824" y="195195"/>
                    <a:pt x="62798" y="188980"/>
                    <a:pt x="66329" y="185449"/>
                  </a:cubicBezTo>
                  <a:cubicBezTo>
                    <a:pt x="95107" y="156671"/>
                    <a:pt x="103363" y="161853"/>
                    <a:pt x="123183" y="138070"/>
                  </a:cubicBezTo>
                  <a:cubicBezTo>
                    <a:pt x="126828" y="133696"/>
                    <a:pt x="128633" y="127883"/>
                    <a:pt x="132659" y="123857"/>
                  </a:cubicBezTo>
                  <a:cubicBezTo>
                    <a:pt x="136685" y="119831"/>
                    <a:pt x="142498" y="118026"/>
                    <a:pt x="146872" y="114381"/>
                  </a:cubicBezTo>
                  <a:cubicBezTo>
                    <a:pt x="170531" y="94666"/>
                    <a:pt x="150322" y="103756"/>
                    <a:pt x="175299" y="95430"/>
                  </a:cubicBezTo>
                  <a:cubicBezTo>
                    <a:pt x="216830" y="53899"/>
                    <a:pt x="164141" y="104729"/>
                    <a:pt x="203726" y="71741"/>
                  </a:cubicBezTo>
                  <a:cubicBezTo>
                    <a:pt x="208873" y="67451"/>
                    <a:pt x="212650" y="61641"/>
                    <a:pt x="217939" y="57527"/>
                  </a:cubicBezTo>
                  <a:cubicBezTo>
                    <a:pt x="226928" y="50535"/>
                    <a:pt x="236890" y="44893"/>
                    <a:pt x="246366" y="38576"/>
                  </a:cubicBezTo>
                  <a:cubicBezTo>
                    <a:pt x="251104" y="35418"/>
                    <a:pt x="255178" y="30902"/>
                    <a:pt x="260580" y="29101"/>
                  </a:cubicBezTo>
                  <a:cubicBezTo>
                    <a:pt x="273263" y="24873"/>
                    <a:pt x="284681" y="20414"/>
                    <a:pt x="298482" y="19625"/>
                  </a:cubicBezTo>
                  <a:cubicBezTo>
                    <a:pt x="345809" y="16920"/>
                    <a:pt x="393239" y="16466"/>
                    <a:pt x="440617" y="14887"/>
                  </a:cubicBezTo>
                  <a:cubicBezTo>
                    <a:pt x="497415" y="3527"/>
                    <a:pt x="472109" y="8058"/>
                    <a:pt x="516422" y="674"/>
                  </a:cubicBezTo>
                  <a:cubicBezTo>
                    <a:pt x="578014" y="2253"/>
                    <a:pt x="640339" y="-4198"/>
                    <a:pt x="701197" y="5411"/>
                  </a:cubicBezTo>
                  <a:cubicBezTo>
                    <a:pt x="709151" y="6667"/>
                    <a:pt x="698413" y="21288"/>
                    <a:pt x="696460" y="29101"/>
                  </a:cubicBezTo>
                  <a:cubicBezTo>
                    <a:pt x="694162" y="38293"/>
                    <a:pt x="689657" y="51042"/>
                    <a:pt x="682246" y="57527"/>
                  </a:cubicBezTo>
                  <a:cubicBezTo>
                    <a:pt x="673675" y="65026"/>
                    <a:pt x="663295" y="70162"/>
                    <a:pt x="653819" y="76479"/>
                  </a:cubicBezTo>
                  <a:lnTo>
                    <a:pt x="639606" y="85954"/>
                  </a:lnTo>
                  <a:cubicBezTo>
                    <a:pt x="616078" y="121246"/>
                    <a:pt x="646317" y="77901"/>
                    <a:pt x="615917" y="114381"/>
                  </a:cubicBezTo>
                  <a:cubicBezTo>
                    <a:pt x="596176" y="138070"/>
                    <a:pt x="618285" y="120699"/>
                    <a:pt x="592228" y="138070"/>
                  </a:cubicBezTo>
                  <a:cubicBezTo>
                    <a:pt x="589069" y="142808"/>
                    <a:pt x="588154" y="150483"/>
                    <a:pt x="582752" y="152284"/>
                  </a:cubicBezTo>
                  <a:cubicBezTo>
                    <a:pt x="579778" y="153275"/>
                    <a:pt x="554008" y="144282"/>
                    <a:pt x="549587" y="142808"/>
                  </a:cubicBezTo>
                  <a:cubicBezTo>
                    <a:pt x="538532" y="144387"/>
                    <a:pt x="527551" y="146619"/>
                    <a:pt x="516422" y="147546"/>
                  </a:cubicBezTo>
                  <a:cubicBezTo>
                    <a:pt x="489621" y="149780"/>
                    <a:pt x="462581" y="149080"/>
                    <a:pt x="435879" y="152284"/>
                  </a:cubicBezTo>
                  <a:cubicBezTo>
                    <a:pt x="347239" y="162921"/>
                    <a:pt x="432822" y="158811"/>
                    <a:pt x="379025" y="166497"/>
                  </a:cubicBezTo>
                  <a:lnTo>
                    <a:pt x="345861" y="171235"/>
                  </a:lnTo>
                  <a:cubicBezTo>
                    <a:pt x="341123" y="174394"/>
                    <a:pt x="336022" y="177066"/>
                    <a:pt x="331647" y="180711"/>
                  </a:cubicBezTo>
                  <a:cubicBezTo>
                    <a:pt x="326500" y="185000"/>
                    <a:pt x="323009" y="191208"/>
                    <a:pt x="317434" y="194924"/>
                  </a:cubicBezTo>
                  <a:cubicBezTo>
                    <a:pt x="313278" y="197694"/>
                    <a:pt x="307958" y="198083"/>
                    <a:pt x="303220" y="199662"/>
                  </a:cubicBezTo>
                  <a:cubicBezTo>
                    <a:pt x="298482" y="202821"/>
                    <a:pt x="294210" y="206825"/>
                    <a:pt x="289007" y="209138"/>
                  </a:cubicBezTo>
                  <a:cubicBezTo>
                    <a:pt x="274182" y="215727"/>
                    <a:pt x="257376" y="219414"/>
                    <a:pt x="241629" y="223351"/>
                  </a:cubicBezTo>
                  <a:cubicBezTo>
                    <a:pt x="232153" y="229668"/>
                    <a:pt x="219519" y="232827"/>
                    <a:pt x="213202" y="242303"/>
                  </a:cubicBezTo>
                  <a:cubicBezTo>
                    <a:pt x="206885" y="251779"/>
                    <a:pt x="202303" y="262677"/>
                    <a:pt x="194250" y="270730"/>
                  </a:cubicBezTo>
                  <a:cubicBezTo>
                    <a:pt x="189512" y="275468"/>
                    <a:pt x="184150" y="279654"/>
                    <a:pt x="180037" y="284943"/>
                  </a:cubicBezTo>
                  <a:cubicBezTo>
                    <a:pt x="173045" y="293932"/>
                    <a:pt x="167403" y="303894"/>
                    <a:pt x="161086" y="313370"/>
                  </a:cubicBezTo>
                  <a:cubicBezTo>
                    <a:pt x="157927" y="318108"/>
                    <a:pt x="155636" y="323557"/>
                    <a:pt x="151610" y="327583"/>
                  </a:cubicBezTo>
                  <a:lnTo>
                    <a:pt x="137396" y="341797"/>
                  </a:lnTo>
                  <a:cubicBezTo>
                    <a:pt x="126531" y="374396"/>
                    <a:pt x="138637" y="334976"/>
                    <a:pt x="127921" y="393913"/>
                  </a:cubicBezTo>
                  <a:cubicBezTo>
                    <a:pt x="127028" y="398826"/>
                    <a:pt x="124762" y="403388"/>
                    <a:pt x="123183" y="408126"/>
                  </a:cubicBezTo>
                  <a:cubicBezTo>
                    <a:pt x="126342" y="412864"/>
                    <a:pt x="129014" y="417965"/>
                    <a:pt x="132659" y="422340"/>
                  </a:cubicBezTo>
                  <a:cubicBezTo>
                    <a:pt x="136948" y="427487"/>
                    <a:pt x="142978" y="431101"/>
                    <a:pt x="146872" y="436553"/>
                  </a:cubicBezTo>
                  <a:cubicBezTo>
                    <a:pt x="150977" y="442300"/>
                    <a:pt x="153566" y="449013"/>
                    <a:pt x="156348" y="455505"/>
                  </a:cubicBezTo>
                  <a:cubicBezTo>
                    <a:pt x="158315" y="460095"/>
                    <a:pt x="158316" y="465563"/>
                    <a:pt x="161086" y="469718"/>
                  </a:cubicBezTo>
                  <a:cubicBezTo>
                    <a:pt x="166326" y="477578"/>
                    <a:pt x="180770" y="489036"/>
                    <a:pt x="189512" y="493407"/>
                  </a:cubicBezTo>
                  <a:cubicBezTo>
                    <a:pt x="193979" y="495640"/>
                    <a:pt x="198988" y="496566"/>
                    <a:pt x="203726" y="498145"/>
                  </a:cubicBezTo>
                  <a:cubicBezTo>
                    <a:pt x="208464" y="501304"/>
                    <a:pt x="212846" y="505074"/>
                    <a:pt x="217939" y="507621"/>
                  </a:cubicBezTo>
                  <a:cubicBezTo>
                    <a:pt x="222406" y="509855"/>
                    <a:pt x="245577" y="507621"/>
                    <a:pt x="251104" y="507621"/>
                  </a:cubicBezTo>
                  <a:close/>
                </a:path>
              </a:pathLst>
            </a:custGeom>
            <a:solidFill>
              <a:srgbClr val="0070C0">
                <a:alpha val="5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1E314E7D-7A26-9E67-7EEA-DEA5F30FC621}"/>
              </a:ext>
            </a:extLst>
          </p:cNvPr>
          <p:cNvGrpSpPr/>
          <p:nvPr/>
        </p:nvGrpSpPr>
        <p:grpSpPr>
          <a:xfrm>
            <a:off x="6029557" y="1307892"/>
            <a:ext cx="4638442" cy="1588803"/>
            <a:chOff x="6029557" y="1307892"/>
            <a:chExt cx="4638442" cy="1588803"/>
          </a:xfrm>
        </p:grpSpPr>
        <p:pic>
          <p:nvPicPr>
            <p:cNvPr id="20" name="Picture 19">
              <a:extLst>
                <a:ext uri="{FF2B5EF4-FFF2-40B4-BE49-F238E27FC236}">
                  <a16:creationId xmlns:a16="http://schemas.microsoft.com/office/drawing/2014/main" id="{56469A3E-BEB9-5891-4610-B59AA495A4C0}"/>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029557" y="1310139"/>
              <a:ext cx="1852920" cy="1586556"/>
            </a:xfrm>
            <a:prstGeom prst="rect">
              <a:avLst/>
            </a:prstGeom>
          </p:spPr>
        </p:pic>
        <p:sp>
          <p:nvSpPr>
            <p:cNvPr id="21" name="TextBox 20">
              <a:extLst>
                <a:ext uri="{FF2B5EF4-FFF2-40B4-BE49-F238E27FC236}">
                  <a16:creationId xmlns:a16="http://schemas.microsoft.com/office/drawing/2014/main" id="{E93907BA-7AC6-39BC-319E-662A37FDF503}"/>
                </a:ext>
              </a:extLst>
            </p:cNvPr>
            <p:cNvSpPr txBox="1"/>
            <p:nvPr/>
          </p:nvSpPr>
          <p:spPr>
            <a:xfrm>
              <a:off x="8295500" y="1450951"/>
              <a:ext cx="2372499" cy="954107"/>
            </a:xfrm>
            <a:prstGeom prst="rect">
              <a:avLst/>
            </a:prstGeom>
            <a:noFill/>
          </p:spPr>
          <p:txBody>
            <a:bodyPr wrap="square" rtlCol="0">
              <a:spAutoFit/>
            </a:bodyPr>
            <a:lstStyle/>
            <a:p>
              <a:r>
                <a:rPr lang="en-US" sz="2800"/>
                <a:t>motor control and tool use</a:t>
              </a:r>
            </a:p>
          </p:txBody>
        </p:sp>
        <p:sp>
          <p:nvSpPr>
            <p:cNvPr id="35" name="Freeform 34">
              <a:extLst>
                <a:ext uri="{FF2B5EF4-FFF2-40B4-BE49-F238E27FC236}">
                  <a16:creationId xmlns:a16="http://schemas.microsoft.com/office/drawing/2014/main" id="{3D146A99-47CD-E0C1-93E5-7A52A2E45879}"/>
                </a:ext>
              </a:extLst>
            </p:cNvPr>
            <p:cNvSpPr/>
            <p:nvPr/>
          </p:nvSpPr>
          <p:spPr>
            <a:xfrm>
              <a:off x="6793042" y="1307892"/>
              <a:ext cx="389765" cy="404821"/>
            </a:xfrm>
            <a:custGeom>
              <a:avLst/>
              <a:gdLst>
                <a:gd name="csX0" fmla="*/ 138659 w 389765"/>
                <a:gd name="csY0" fmla="*/ 18738 h 404821"/>
                <a:gd name="csX1" fmla="*/ 138659 w 389765"/>
                <a:gd name="csY1" fmla="*/ 18738 h 404821"/>
                <a:gd name="csX2" fmla="*/ 93688 w 389765"/>
                <a:gd name="csY2" fmla="*/ 82446 h 404821"/>
                <a:gd name="csX3" fmla="*/ 89941 w 389765"/>
                <a:gd name="csY3" fmla="*/ 97436 h 404821"/>
                <a:gd name="csX4" fmla="*/ 82446 w 389765"/>
                <a:gd name="csY4" fmla="*/ 119921 h 404821"/>
                <a:gd name="csX5" fmla="*/ 78698 w 389765"/>
                <a:gd name="csY5" fmla="*/ 131164 h 404821"/>
                <a:gd name="csX6" fmla="*/ 59960 w 389765"/>
                <a:gd name="csY6" fmla="*/ 164892 h 404821"/>
                <a:gd name="csX7" fmla="*/ 48718 w 389765"/>
                <a:gd name="csY7" fmla="*/ 217357 h 404821"/>
                <a:gd name="csX8" fmla="*/ 44970 w 389765"/>
                <a:gd name="csY8" fmla="*/ 228600 h 404821"/>
                <a:gd name="csX9" fmla="*/ 37475 w 389765"/>
                <a:gd name="csY9" fmla="*/ 239842 h 404821"/>
                <a:gd name="csX10" fmla="*/ 33727 w 389765"/>
                <a:gd name="csY10" fmla="*/ 251085 h 404821"/>
                <a:gd name="csX11" fmla="*/ 22485 w 389765"/>
                <a:gd name="csY11" fmla="*/ 262328 h 404821"/>
                <a:gd name="csX12" fmla="*/ 7495 w 389765"/>
                <a:gd name="csY12" fmla="*/ 284813 h 404821"/>
                <a:gd name="csX13" fmla="*/ 0 w 389765"/>
                <a:gd name="csY13" fmla="*/ 307298 h 404821"/>
                <a:gd name="csX14" fmla="*/ 3747 w 389765"/>
                <a:gd name="csY14" fmla="*/ 333531 h 404821"/>
                <a:gd name="csX15" fmla="*/ 22485 w 389765"/>
                <a:gd name="csY15" fmla="*/ 371006 h 404821"/>
                <a:gd name="csX16" fmla="*/ 33727 w 389765"/>
                <a:gd name="csY16" fmla="*/ 374754 h 404821"/>
                <a:gd name="csX17" fmla="*/ 44970 w 389765"/>
                <a:gd name="csY17" fmla="*/ 382249 h 404821"/>
                <a:gd name="csX18" fmla="*/ 63708 w 389765"/>
                <a:gd name="csY18" fmla="*/ 385997 h 404821"/>
                <a:gd name="csX19" fmla="*/ 74950 w 389765"/>
                <a:gd name="csY19" fmla="*/ 389744 h 404821"/>
                <a:gd name="csX20" fmla="*/ 93688 w 389765"/>
                <a:gd name="csY20" fmla="*/ 404734 h 404821"/>
                <a:gd name="csX21" fmla="*/ 104931 w 389765"/>
                <a:gd name="csY21" fmla="*/ 400987 h 404821"/>
                <a:gd name="csX22" fmla="*/ 116173 w 389765"/>
                <a:gd name="csY22" fmla="*/ 393492 h 404821"/>
                <a:gd name="csX23" fmla="*/ 123668 w 389765"/>
                <a:gd name="csY23" fmla="*/ 382249 h 404821"/>
                <a:gd name="csX24" fmla="*/ 131164 w 389765"/>
                <a:gd name="csY24" fmla="*/ 374754 h 404821"/>
                <a:gd name="csX25" fmla="*/ 138659 w 389765"/>
                <a:gd name="csY25" fmla="*/ 363511 h 404821"/>
                <a:gd name="csX26" fmla="*/ 149901 w 389765"/>
                <a:gd name="csY26" fmla="*/ 356016 h 404821"/>
                <a:gd name="csX27" fmla="*/ 157396 w 389765"/>
                <a:gd name="csY27" fmla="*/ 344774 h 404821"/>
                <a:gd name="csX28" fmla="*/ 164891 w 389765"/>
                <a:gd name="csY28" fmla="*/ 337278 h 404821"/>
                <a:gd name="csX29" fmla="*/ 168639 w 389765"/>
                <a:gd name="csY29" fmla="*/ 326036 h 404821"/>
                <a:gd name="csX30" fmla="*/ 176134 w 389765"/>
                <a:gd name="csY30" fmla="*/ 314793 h 404821"/>
                <a:gd name="csX31" fmla="*/ 179882 w 389765"/>
                <a:gd name="csY31" fmla="*/ 299803 h 404821"/>
                <a:gd name="csX32" fmla="*/ 187377 w 389765"/>
                <a:gd name="csY32" fmla="*/ 269823 h 404821"/>
                <a:gd name="csX33" fmla="*/ 209862 w 389765"/>
                <a:gd name="csY33" fmla="*/ 239842 h 404821"/>
                <a:gd name="csX34" fmla="*/ 221105 w 389765"/>
                <a:gd name="csY34" fmla="*/ 232347 h 404821"/>
                <a:gd name="csX35" fmla="*/ 243590 w 389765"/>
                <a:gd name="csY35" fmla="*/ 209862 h 404821"/>
                <a:gd name="csX36" fmla="*/ 254832 w 389765"/>
                <a:gd name="csY36" fmla="*/ 198619 h 404821"/>
                <a:gd name="csX37" fmla="*/ 288560 w 389765"/>
                <a:gd name="csY37" fmla="*/ 172387 h 404821"/>
                <a:gd name="csX38" fmla="*/ 311046 w 389765"/>
                <a:gd name="csY38" fmla="*/ 164892 h 404821"/>
                <a:gd name="csX39" fmla="*/ 322288 w 389765"/>
                <a:gd name="csY39" fmla="*/ 161144 h 404821"/>
                <a:gd name="csX40" fmla="*/ 337278 w 389765"/>
                <a:gd name="csY40" fmla="*/ 157397 h 404821"/>
                <a:gd name="csX41" fmla="*/ 359764 w 389765"/>
                <a:gd name="csY41" fmla="*/ 149901 h 404821"/>
                <a:gd name="csX42" fmla="*/ 382249 w 389765"/>
                <a:gd name="csY42" fmla="*/ 131164 h 404821"/>
                <a:gd name="csX43" fmla="*/ 385996 w 389765"/>
                <a:gd name="csY43" fmla="*/ 89941 h 404821"/>
                <a:gd name="csX44" fmla="*/ 382249 w 389765"/>
                <a:gd name="csY44" fmla="*/ 78698 h 404821"/>
                <a:gd name="csX45" fmla="*/ 371006 w 389765"/>
                <a:gd name="csY45" fmla="*/ 67456 h 404821"/>
                <a:gd name="csX46" fmla="*/ 367259 w 389765"/>
                <a:gd name="csY46" fmla="*/ 56213 h 404821"/>
                <a:gd name="csX47" fmla="*/ 352268 w 389765"/>
                <a:gd name="csY47" fmla="*/ 29980 h 404821"/>
                <a:gd name="csX48" fmla="*/ 348521 w 389765"/>
                <a:gd name="csY48" fmla="*/ 18738 h 404821"/>
                <a:gd name="csX49" fmla="*/ 337278 w 389765"/>
                <a:gd name="csY49" fmla="*/ 11242 h 404821"/>
                <a:gd name="csX50" fmla="*/ 281065 w 389765"/>
                <a:gd name="csY50" fmla="*/ 0 h 404821"/>
                <a:gd name="csX51" fmla="*/ 213609 w 389765"/>
                <a:gd name="csY51" fmla="*/ 7495 h 404821"/>
                <a:gd name="csX52" fmla="*/ 176134 w 389765"/>
                <a:gd name="csY52" fmla="*/ 14990 h 404821"/>
                <a:gd name="csX53" fmla="*/ 138659 w 389765"/>
                <a:gd name="csY53" fmla="*/ 18738 h 4048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389765" h="404821">
                  <a:moveTo>
                    <a:pt x="138659" y="18738"/>
                  </a:moveTo>
                  <a:lnTo>
                    <a:pt x="138659" y="18738"/>
                  </a:lnTo>
                  <a:cubicBezTo>
                    <a:pt x="123669" y="39974"/>
                    <a:pt x="107370" y="60344"/>
                    <a:pt x="93688" y="82446"/>
                  </a:cubicBezTo>
                  <a:cubicBezTo>
                    <a:pt x="90977" y="86825"/>
                    <a:pt x="91421" y="92503"/>
                    <a:pt x="89941" y="97436"/>
                  </a:cubicBezTo>
                  <a:cubicBezTo>
                    <a:pt x="87671" y="105003"/>
                    <a:pt x="84944" y="112426"/>
                    <a:pt x="82446" y="119921"/>
                  </a:cubicBezTo>
                  <a:cubicBezTo>
                    <a:pt x="81197" y="123669"/>
                    <a:pt x="80889" y="127877"/>
                    <a:pt x="78698" y="131164"/>
                  </a:cubicBezTo>
                  <a:cubicBezTo>
                    <a:pt x="61517" y="156936"/>
                    <a:pt x="66557" y="145103"/>
                    <a:pt x="59960" y="164892"/>
                  </a:cubicBezTo>
                  <a:cubicBezTo>
                    <a:pt x="56816" y="183761"/>
                    <a:pt x="54944" y="198682"/>
                    <a:pt x="48718" y="217357"/>
                  </a:cubicBezTo>
                  <a:cubicBezTo>
                    <a:pt x="47469" y="221105"/>
                    <a:pt x="46737" y="225067"/>
                    <a:pt x="44970" y="228600"/>
                  </a:cubicBezTo>
                  <a:cubicBezTo>
                    <a:pt x="42956" y="232628"/>
                    <a:pt x="39489" y="235814"/>
                    <a:pt x="37475" y="239842"/>
                  </a:cubicBezTo>
                  <a:cubicBezTo>
                    <a:pt x="35708" y="243375"/>
                    <a:pt x="35918" y="247798"/>
                    <a:pt x="33727" y="251085"/>
                  </a:cubicBezTo>
                  <a:cubicBezTo>
                    <a:pt x="30787" y="255495"/>
                    <a:pt x="25739" y="258145"/>
                    <a:pt x="22485" y="262328"/>
                  </a:cubicBezTo>
                  <a:cubicBezTo>
                    <a:pt x="16955" y="269438"/>
                    <a:pt x="10344" y="276267"/>
                    <a:pt x="7495" y="284813"/>
                  </a:cubicBezTo>
                  <a:lnTo>
                    <a:pt x="0" y="307298"/>
                  </a:lnTo>
                  <a:cubicBezTo>
                    <a:pt x="1249" y="316042"/>
                    <a:pt x="1761" y="324924"/>
                    <a:pt x="3747" y="333531"/>
                  </a:cubicBezTo>
                  <a:cubicBezTo>
                    <a:pt x="6722" y="346421"/>
                    <a:pt x="11637" y="361966"/>
                    <a:pt x="22485" y="371006"/>
                  </a:cubicBezTo>
                  <a:cubicBezTo>
                    <a:pt x="25520" y="373535"/>
                    <a:pt x="30194" y="372987"/>
                    <a:pt x="33727" y="374754"/>
                  </a:cubicBezTo>
                  <a:cubicBezTo>
                    <a:pt x="37756" y="376768"/>
                    <a:pt x="40753" y="380667"/>
                    <a:pt x="44970" y="382249"/>
                  </a:cubicBezTo>
                  <a:cubicBezTo>
                    <a:pt x="50934" y="384486"/>
                    <a:pt x="57528" y="384452"/>
                    <a:pt x="63708" y="385997"/>
                  </a:cubicBezTo>
                  <a:cubicBezTo>
                    <a:pt x="67540" y="386955"/>
                    <a:pt x="71203" y="388495"/>
                    <a:pt x="74950" y="389744"/>
                  </a:cubicBezTo>
                  <a:cubicBezTo>
                    <a:pt x="78954" y="393747"/>
                    <a:pt x="88017" y="403789"/>
                    <a:pt x="93688" y="404734"/>
                  </a:cubicBezTo>
                  <a:cubicBezTo>
                    <a:pt x="97585" y="405384"/>
                    <a:pt x="101183" y="402236"/>
                    <a:pt x="104931" y="400987"/>
                  </a:cubicBezTo>
                  <a:cubicBezTo>
                    <a:pt x="108678" y="398489"/>
                    <a:pt x="112988" y="396677"/>
                    <a:pt x="116173" y="393492"/>
                  </a:cubicBezTo>
                  <a:cubicBezTo>
                    <a:pt x="119358" y="390307"/>
                    <a:pt x="120854" y="385766"/>
                    <a:pt x="123668" y="382249"/>
                  </a:cubicBezTo>
                  <a:cubicBezTo>
                    <a:pt x="125875" y="379490"/>
                    <a:pt x="128957" y="377513"/>
                    <a:pt x="131164" y="374754"/>
                  </a:cubicBezTo>
                  <a:cubicBezTo>
                    <a:pt x="133978" y="371237"/>
                    <a:pt x="135474" y="366696"/>
                    <a:pt x="138659" y="363511"/>
                  </a:cubicBezTo>
                  <a:cubicBezTo>
                    <a:pt x="141844" y="360326"/>
                    <a:pt x="146154" y="358514"/>
                    <a:pt x="149901" y="356016"/>
                  </a:cubicBezTo>
                  <a:cubicBezTo>
                    <a:pt x="152399" y="352269"/>
                    <a:pt x="154583" y="348291"/>
                    <a:pt x="157396" y="344774"/>
                  </a:cubicBezTo>
                  <a:cubicBezTo>
                    <a:pt x="159603" y="342015"/>
                    <a:pt x="163073" y="340308"/>
                    <a:pt x="164891" y="337278"/>
                  </a:cubicBezTo>
                  <a:cubicBezTo>
                    <a:pt x="166923" y="333891"/>
                    <a:pt x="166872" y="329569"/>
                    <a:pt x="168639" y="326036"/>
                  </a:cubicBezTo>
                  <a:cubicBezTo>
                    <a:pt x="170653" y="322007"/>
                    <a:pt x="173636" y="318541"/>
                    <a:pt x="176134" y="314793"/>
                  </a:cubicBezTo>
                  <a:cubicBezTo>
                    <a:pt x="177383" y="309796"/>
                    <a:pt x="178765" y="304831"/>
                    <a:pt x="179882" y="299803"/>
                  </a:cubicBezTo>
                  <a:cubicBezTo>
                    <a:pt x="181114" y="294259"/>
                    <a:pt x="183654" y="276523"/>
                    <a:pt x="187377" y="269823"/>
                  </a:cubicBezTo>
                  <a:cubicBezTo>
                    <a:pt x="192170" y="261197"/>
                    <a:pt x="200767" y="247118"/>
                    <a:pt x="209862" y="239842"/>
                  </a:cubicBezTo>
                  <a:cubicBezTo>
                    <a:pt x="213379" y="237028"/>
                    <a:pt x="217739" y="235339"/>
                    <a:pt x="221105" y="232347"/>
                  </a:cubicBezTo>
                  <a:cubicBezTo>
                    <a:pt x="229027" y="225305"/>
                    <a:pt x="236095" y="217357"/>
                    <a:pt x="243590" y="209862"/>
                  </a:cubicBezTo>
                  <a:lnTo>
                    <a:pt x="254832" y="198619"/>
                  </a:lnTo>
                  <a:cubicBezTo>
                    <a:pt x="264531" y="188920"/>
                    <a:pt x="275117" y="176868"/>
                    <a:pt x="288560" y="172387"/>
                  </a:cubicBezTo>
                  <a:lnTo>
                    <a:pt x="311046" y="164892"/>
                  </a:lnTo>
                  <a:cubicBezTo>
                    <a:pt x="314793" y="163643"/>
                    <a:pt x="318456" y="162102"/>
                    <a:pt x="322288" y="161144"/>
                  </a:cubicBezTo>
                  <a:cubicBezTo>
                    <a:pt x="327285" y="159895"/>
                    <a:pt x="332345" y="158877"/>
                    <a:pt x="337278" y="157397"/>
                  </a:cubicBezTo>
                  <a:cubicBezTo>
                    <a:pt x="344846" y="155127"/>
                    <a:pt x="353190" y="154284"/>
                    <a:pt x="359764" y="149901"/>
                  </a:cubicBezTo>
                  <a:cubicBezTo>
                    <a:pt x="375416" y="139466"/>
                    <a:pt x="367821" y="145591"/>
                    <a:pt x="382249" y="131164"/>
                  </a:cubicBezTo>
                  <a:cubicBezTo>
                    <a:pt x="390820" y="105450"/>
                    <a:pt x="392050" y="114157"/>
                    <a:pt x="385996" y="89941"/>
                  </a:cubicBezTo>
                  <a:cubicBezTo>
                    <a:pt x="385038" y="86109"/>
                    <a:pt x="384440" y="81985"/>
                    <a:pt x="382249" y="78698"/>
                  </a:cubicBezTo>
                  <a:cubicBezTo>
                    <a:pt x="379309" y="74288"/>
                    <a:pt x="374754" y="71203"/>
                    <a:pt x="371006" y="67456"/>
                  </a:cubicBezTo>
                  <a:cubicBezTo>
                    <a:pt x="369757" y="63708"/>
                    <a:pt x="368815" y="59844"/>
                    <a:pt x="367259" y="56213"/>
                  </a:cubicBezTo>
                  <a:cubicBezTo>
                    <a:pt x="361554" y="42900"/>
                    <a:pt x="359796" y="41271"/>
                    <a:pt x="352268" y="29980"/>
                  </a:cubicBezTo>
                  <a:cubicBezTo>
                    <a:pt x="351019" y="26233"/>
                    <a:pt x="350989" y="21822"/>
                    <a:pt x="348521" y="18738"/>
                  </a:cubicBezTo>
                  <a:cubicBezTo>
                    <a:pt x="345707" y="15221"/>
                    <a:pt x="341394" y="13071"/>
                    <a:pt x="337278" y="11242"/>
                  </a:cubicBezTo>
                  <a:cubicBezTo>
                    <a:pt x="315135" y="1400"/>
                    <a:pt x="306791" y="2858"/>
                    <a:pt x="281065" y="0"/>
                  </a:cubicBezTo>
                  <a:cubicBezTo>
                    <a:pt x="248843" y="10740"/>
                    <a:pt x="288804" y="-1529"/>
                    <a:pt x="213609" y="7495"/>
                  </a:cubicBezTo>
                  <a:cubicBezTo>
                    <a:pt x="200961" y="9013"/>
                    <a:pt x="188810" y="13722"/>
                    <a:pt x="176134" y="14990"/>
                  </a:cubicBezTo>
                  <a:lnTo>
                    <a:pt x="138659" y="18738"/>
                  </a:lnTo>
                  <a:close/>
                </a:path>
              </a:pathLst>
            </a:custGeom>
            <a:solidFill>
              <a:srgbClr val="C00000">
                <a:alpha val="5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9164CD92-703B-6885-3386-72128FF1C1F4}"/>
              </a:ext>
            </a:extLst>
          </p:cNvPr>
          <p:cNvGrpSpPr/>
          <p:nvPr/>
        </p:nvGrpSpPr>
        <p:grpSpPr>
          <a:xfrm>
            <a:off x="6162260" y="5119181"/>
            <a:ext cx="4855221" cy="1482312"/>
            <a:chOff x="6096000" y="5119181"/>
            <a:chExt cx="4855221" cy="1482312"/>
          </a:xfrm>
        </p:grpSpPr>
        <p:sp>
          <p:nvSpPr>
            <p:cNvPr id="40" name="TextBox 39">
              <a:extLst>
                <a:ext uri="{FF2B5EF4-FFF2-40B4-BE49-F238E27FC236}">
                  <a16:creationId xmlns:a16="http://schemas.microsoft.com/office/drawing/2014/main" id="{CA0404E3-1927-DF79-1C2F-ED82C4B2DC8B}"/>
                </a:ext>
              </a:extLst>
            </p:cNvPr>
            <p:cNvSpPr txBox="1"/>
            <p:nvPr/>
          </p:nvSpPr>
          <p:spPr>
            <a:xfrm>
              <a:off x="8361945" y="5316438"/>
              <a:ext cx="2589276" cy="954107"/>
            </a:xfrm>
            <a:prstGeom prst="rect">
              <a:avLst/>
            </a:prstGeom>
            <a:noFill/>
          </p:spPr>
          <p:txBody>
            <a:bodyPr wrap="square" rtlCol="0">
              <a:spAutoFit/>
            </a:bodyPr>
            <a:lstStyle/>
            <a:p>
              <a:r>
                <a:rPr lang="en-US" sz="2800"/>
                <a:t>social cognition</a:t>
              </a:r>
            </a:p>
          </p:txBody>
        </p:sp>
        <p:pic>
          <p:nvPicPr>
            <p:cNvPr id="41" name="Picture 6" descr="Related image">
              <a:extLst>
                <a:ext uri="{FF2B5EF4-FFF2-40B4-BE49-F238E27FC236}">
                  <a16:creationId xmlns:a16="http://schemas.microsoft.com/office/drawing/2014/main" id="{A4C1AAB8-80FA-3EC3-EA09-B453B964948A}"/>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6096000" y="5119181"/>
              <a:ext cx="1852920" cy="1482312"/>
            </a:xfrm>
            <a:prstGeom prst="rect">
              <a:avLst/>
            </a:prstGeom>
            <a:noFill/>
            <a:extLst>
              <a:ext uri="{909E8E84-426E-40DD-AFC4-6F175D3DCCD1}">
                <a14:hiddenFill xmlns:a14="http://schemas.microsoft.com/office/drawing/2010/main">
                  <a:solidFill>
                    <a:srgbClr val="FFFFFF"/>
                  </a:solidFill>
                </a14:hiddenFill>
              </a:ext>
            </a:extLst>
          </p:spPr>
        </p:pic>
        <p:sp>
          <p:nvSpPr>
            <p:cNvPr id="42" name="Freeform 41">
              <a:extLst>
                <a:ext uri="{FF2B5EF4-FFF2-40B4-BE49-F238E27FC236}">
                  <a16:creationId xmlns:a16="http://schemas.microsoft.com/office/drawing/2014/main" id="{B626E713-A758-945C-70FD-93BAFD9D5FBC}"/>
                </a:ext>
              </a:extLst>
            </p:cNvPr>
            <p:cNvSpPr/>
            <p:nvPr/>
          </p:nvSpPr>
          <p:spPr>
            <a:xfrm>
              <a:off x="6162428" y="5302102"/>
              <a:ext cx="411393" cy="517759"/>
            </a:xfrm>
            <a:custGeom>
              <a:avLst/>
              <a:gdLst>
                <a:gd name="csX0" fmla="*/ 236905 w 411393"/>
                <a:gd name="csY0" fmla="*/ 497612 h 517759"/>
                <a:gd name="csX1" fmla="*/ 236905 w 411393"/>
                <a:gd name="csY1" fmla="*/ 497612 h 517759"/>
                <a:gd name="csX2" fmla="*/ 52130 w 411393"/>
                <a:gd name="csY2" fmla="*/ 511825 h 517759"/>
                <a:gd name="csX3" fmla="*/ 28441 w 411393"/>
                <a:gd name="csY3" fmla="*/ 483398 h 517759"/>
                <a:gd name="csX4" fmla="*/ 14227 w 411393"/>
                <a:gd name="csY4" fmla="*/ 473923 h 517759"/>
                <a:gd name="csX5" fmla="*/ 4752 w 411393"/>
                <a:gd name="csY5" fmla="*/ 450233 h 517759"/>
                <a:gd name="csX6" fmla="*/ 14 w 411393"/>
                <a:gd name="csY6" fmla="*/ 436020 h 517759"/>
                <a:gd name="csX7" fmla="*/ 14227 w 411393"/>
                <a:gd name="csY7" fmla="*/ 336526 h 517759"/>
                <a:gd name="csX8" fmla="*/ 23703 w 411393"/>
                <a:gd name="csY8" fmla="*/ 308099 h 517759"/>
                <a:gd name="csX9" fmla="*/ 37917 w 411393"/>
                <a:gd name="csY9" fmla="*/ 265458 h 517759"/>
                <a:gd name="csX10" fmla="*/ 66344 w 411393"/>
                <a:gd name="csY10" fmla="*/ 237031 h 517759"/>
                <a:gd name="csX11" fmla="*/ 99508 w 411393"/>
                <a:gd name="csY11" fmla="*/ 194391 h 517759"/>
                <a:gd name="csX12" fmla="*/ 118460 w 411393"/>
                <a:gd name="csY12" fmla="*/ 165964 h 517759"/>
                <a:gd name="csX13" fmla="*/ 132673 w 411393"/>
                <a:gd name="csY13" fmla="*/ 151751 h 517759"/>
                <a:gd name="csX14" fmla="*/ 161100 w 411393"/>
                <a:gd name="csY14" fmla="*/ 104372 h 517759"/>
                <a:gd name="csX15" fmla="*/ 165838 w 411393"/>
                <a:gd name="csY15" fmla="*/ 90159 h 517759"/>
                <a:gd name="csX16" fmla="*/ 194265 w 411393"/>
                <a:gd name="csY16" fmla="*/ 61732 h 517759"/>
                <a:gd name="csX17" fmla="*/ 203740 w 411393"/>
                <a:gd name="csY17" fmla="*/ 47518 h 517759"/>
                <a:gd name="csX18" fmla="*/ 232167 w 411393"/>
                <a:gd name="csY18" fmla="*/ 28567 h 517759"/>
                <a:gd name="csX19" fmla="*/ 260594 w 411393"/>
                <a:gd name="csY19" fmla="*/ 14354 h 517759"/>
                <a:gd name="csX20" fmla="*/ 274808 w 411393"/>
                <a:gd name="csY20" fmla="*/ 4878 h 517759"/>
                <a:gd name="csX21" fmla="*/ 341137 w 411393"/>
                <a:gd name="csY21" fmla="*/ 4878 h 517759"/>
                <a:gd name="csX22" fmla="*/ 369564 w 411393"/>
                <a:gd name="csY22" fmla="*/ 19091 h 517759"/>
                <a:gd name="csX23" fmla="*/ 397991 w 411393"/>
                <a:gd name="csY23" fmla="*/ 47518 h 517759"/>
                <a:gd name="csX24" fmla="*/ 402729 w 411393"/>
                <a:gd name="csY24" fmla="*/ 156488 h 517759"/>
                <a:gd name="csX25" fmla="*/ 374302 w 411393"/>
                <a:gd name="csY25" fmla="*/ 199129 h 517759"/>
                <a:gd name="csX26" fmla="*/ 336399 w 411393"/>
                <a:gd name="csY26" fmla="*/ 255983 h 517759"/>
                <a:gd name="csX27" fmla="*/ 317448 w 411393"/>
                <a:gd name="csY27" fmla="*/ 284410 h 517759"/>
                <a:gd name="csX28" fmla="*/ 303235 w 411393"/>
                <a:gd name="csY28" fmla="*/ 298623 h 517759"/>
                <a:gd name="csX29" fmla="*/ 284283 w 411393"/>
                <a:gd name="csY29" fmla="*/ 327050 h 517759"/>
                <a:gd name="csX30" fmla="*/ 274808 w 411393"/>
                <a:gd name="csY30" fmla="*/ 341263 h 517759"/>
                <a:gd name="csX31" fmla="*/ 255856 w 411393"/>
                <a:gd name="csY31" fmla="*/ 374428 h 517759"/>
                <a:gd name="csX32" fmla="*/ 246381 w 411393"/>
                <a:gd name="csY32" fmla="*/ 402855 h 517759"/>
                <a:gd name="csX33" fmla="*/ 241643 w 411393"/>
                <a:gd name="csY33" fmla="*/ 417069 h 517759"/>
                <a:gd name="csX34" fmla="*/ 232167 w 411393"/>
                <a:gd name="csY34" fmla="*/ 431282 h 517759"/>
                <a:gd name="csX35" fmla="*/ 236905 w 411393"/>
                <a:gd name="csY35" fmla="*/ 497612 h 5177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411393" h="517759">
                  <a:moveTo>
                    <a:pt x="236905" y="497612"/>
                  </a:moveTo>
                  <a:lnTo>
                    <a:pt x="236905" y="497612"/>
                  </a:lnTo>
                  <a:cubicBezTo>
                    <a:pt x="162431" y="511153"/>
                    <a:pt x="125111" y="526421"/>
                    <a:pt x="52130" y="511825"/>
                  </a:cubicBezTo>
                  <a:cubicBezTo>
                    <a:pt x="42428" y="509885"/>
                    <a:pt x="34377" y="489334"/>
                    <a:pt x="28441" y="483398"/>
                  </a:cubicBezTo>
                  <a:cubicBezTo>
                    <a:pt x="24415" y="479372"/>
                    <a:pt x="18965" y="477081"/>
                    <a:pt x="14227" y="473923"/>
                  </a:cubicBezTo>
                  <a:cubicBezTo>
                    <a:pt x="11069" y="466026"/>
                    <a:pt x="7738" y="458196"/>
                    <a:pt x="4752" y="450233"/>
                  </a:cubicBezTo>
                  <a:cubicBezTo>
                    <a:pt x="2999" y="445557"/>
                    <a:pt x="-248" y="441007"/>
                    <a:pt x="14" y="436020"/>
                  </a:cubicBezTo>
                  <a:cubicBezTo>
                    <a:pt x="297" y="430646"/>
                    <a:pt x="7720" y="360387"/>
                    <a:pt x="14227" y="336526"/>
                  </a:cubicBezTo>
                  <a:cubicBezTo>
                    <a:pt x="16855" y="326890"/>
                    <a:pt x="20544" y="317575"/>
                    <a:pt x="23703" y="308099"/>
                  </a:cubicBezTo>
                  <a:lnTo>
                    <a:pt x="37917" y="265458"/>
                  </a:lnTo>
                  <a:lnTo>
                    <a:pt x="66344" y="237031"/>
                  </a:lnTo>
                  <a:cubicBezTo>
                    <a:pt x="79286" y="198199"/>
                    <a:pt x="56902" y="258298"/>
                    <a:pt x="99508" y="194391"/>
                  </a:cubicBezTo>
                  <a:cubicBezTo>
                    <a:pt x="105825" y="184915"/>
                    <a:pt x="110407" y="174017"/>
                    <a:pt x="118460" y="165964"/>
                  </a:cubicBezTo>
                  <a:cubicBezTo>
                    <a:pt x="123198" y="161226"/>
                    <a:pt x="128560" y="157040"/>
                    <a:pt x="132673" y="151751"/>
                  </a:cubicBezTo>
                  <a:cubicBezTo>
                    <a:pt x="143390" y="137972"/>
                    <a:pt x="154067" y="120781"/>
                    <a:pt x="161100" y="104372"/>
                  </a:cubicBezTo>
                  <a:cubicBezTo>
                    <a:pt x="163067" y="99782"/>
                    <a:pt x="162772" y="94101"/>
                    <a:pt x="165838" y="90159"/>
                  </a:cubicBezTo>
                  <a:cubicBezTo>
                    <a:pt x="174065" y="79581"/>
                    <a:pt x="186832" y="72882"/>
                    <a:pt x="194265" y="61732"/>
                  </a:cubicBezTo>
                  <a:cubicBezTo>
                    <a:pt x="197423" y="56994"/>
                    <a:pt x="199455" y="51268"/>
                    <a:pt x="203740" y="47518"/>
                  </a:cubicBezTo>
                  <a:cubicBezTo>
                    <a:pt x="212310" y="40019"/>
                    <a:pt x="222691" y="34884"/>
                    <a:pt x="232167" y="28567"/>
                  </a:cubicBezTo>
                  <a:cubicBezTo>
                    <a:pt x="250537" y="16321"/>
                    <a:pt x="240978" y="20892"/>
                    <a:pt x="260594" y="14354"/>
                  </a:cubicBezTo>
                  <a:cubicBezTo>
                    <a:pt x="265332" y="11195"/>
                    <a:pt x="269354" y="6514"/>
                    <a:pt x="274808" y="4878"/>
                  </a:cubicBezTo>
                  <a:cubicBezTo>
                    <a:pt x="303337" y="-3681"/>
                    <a:pt x="312608" y="802"/>
                    <a:pt x="341137" y="4878"/>
                  </a:cubicBezTo>
                  <a:cubicBezTo>
                    <a:pt x="354307" y="9268"/>
                    <a:pt x="358544" y="9295"/>
                    <a:pt x="369564" y="19091"/>
                  </a:cubicBezTo>
                  <a:cubicBezTo>
                    <a:pt x="379580" y="27994"/>
                    <a:pt x="397991" y="47518"/>
                    <a:pt x="397991" y="47518"/>
                  </a:cubicBezTo>
                  <a:cubicBezTo>
                    <a:pt x="412746" y="91780"/>
                    <a:pt x="416741" y="92034"/>
                    <a:pt x="402729" y="156488"/>
                  </a:cubicBezTo>
                  <a:lnTo>
                    <a:pt x="374302" y="199129"/>
                  </a:lnTo>
                  <a:lnTo>
                    <a:pt x="336399" y="255983"/>
                  </a:lnTo>
                  <a:cubicBezTo>
                    <a:pt x="336397" y="255985"/>
                    <a:pt x="317449" y="284409"/>
                    <a:pt x="317448" y="284410"/>
                  </a:cubicBezTo>
                  <a:cubicBezTo>
                    <a:pt x="312710" y="289148"/>
                    <a:pt x="307348" y="293334"/>
                    <a:pt x="303235" y="298623"/>
                  </a:cubicBezTo>
                  <a:cubicBezTo>
                    <a:pt x="296243" y="307612"/>
                    <a:pt x="290600" y="317574"/>
                    <a:pt x="284283" y="327050"/>
                  </a:cubicBezTo>
                  <a:lnTo>
                    <a:pt x="274808" y="341263"/>
                  </a:lnTo>
                  <a:cubicBezTo>
                    <a:pt x="266262" y="354082"/>
                    <a:pt x="261866" y="359402"/>
                    <a:pt x="255856" y="374428"/>
                  </a:cubicBezTo>
                  <a:cubicBezTo>
                    <a:pt x="252147" y="383702"/>
                    <a:pt x="249539" y="393379"/>
                    <a:pt x="246381" y="402855"/>
                  </a:cubicBezTo>
                  <a:cubicBezTo>
                    <a:pt x="244802" y="407593"/>
                    <a:pt x="244413" y="412914"/>
                    <a:pt x="241643" y="417069"/>
                  </a:cubicBezTo>
                  <a:lnTo>
                    <a:pt x="232167" y="431282"/>
                  </a:lnTo>
                  <a:cubicBezTo>
                    <a:pt x="221194" y="464204"/>
                    <a:pt x="236115" y="486557"/>
                    <a:pt x="236905" y="497612"/>
                  </a:cubicBezTo>
                  <a:close/>
                </a:path>
              </a:pathLst>
            </a:custGeom>
            <a:solidFill>
              <a:srgbClr val="FFC000">
                <a:alpha val="50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8987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dissolv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dissolve">
                                      <p:cBhvr>
                                        <p:cTn id="27" dur="50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dissolve">
                                      <p:cBhvr>
                                        <p:cTn id="3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9A17F-862B-7260-CFCB-41EA72C401DF}"/>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3722A012-BABD-D7F9-8C8D-69DA812D77A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A7AC502-166E-B6CE-7BF7-6EADC416A6C5}"/>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Retrieval augmented generation (RAG)</a:t>
            </a:r>
          </a:p>
        </p:txBody>
      </p:sp>
      <p:pic>
        <p:nvPicPr>
          <p:cNvPr id="181" name="Picture 180">
            <a:extLst>
              <a:ext uri="{FF2B5EF4-FFF2-40B4-BE49-F238E27FC236}">
                <a16:creationId xmlns:a16="http://schemas.microsoft.com/office/drawing/2014/main" id="{2A4022D9-2E65-E24C-84A2-59F6786F8E17}"/>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897457" y="3067504"/>
            <a:ext cx="3798961" cy="3343924"/>
          </a:xfrm>
          <a:prstGeom prst="rect">
            <a:avLst/>
          </a:prstGeom>
        </p:spPr>
      </p:pic>
      <p:sp>
        <p:nvSpPr>
          <p:cNvPr id="186" name="Freeform 185">
            <a:extLst>
              <a:ext uri="{FF2B5EF4-FFF2-40B4-BE49-F238E27FC236}">
                <a16:creationId xmlns:a16="http://schemas.microsoft.com/office/drawing/2014/main" id="{94F2A8EF-6FEB-D56F-628C-D6A573F4E06E}"/>
              </a:ext>
            </a:extLst>
          </p:cNvPr>
          <p:cNvSpPr/>
          <p:nvPr/>
        </p:nvSpPr>
        <p:spPr>
          <a:xfrm>
            <a:off x="3886708" y="4339813"/>
            <a:ext cx="791864" cy="869695"/>
          </a:xfrm>
          <a:custGeom>
            <a:avLst/>
            <a:gdLst>
              <a:gd name="csX0" fmla="*/ 313603 w 386227"/>
              <a:gd name="csY0" fmla="*/ 0 h 412635"/>
              <a:gd name="csX1" fmla="*/ 313603 w 386227"/>
              <a:gd name="csY1" fmla="*/ 0 h 412635"/>
              <a:gd name="csX2" fmla="*/ 287194 w 386227"/>
              <a:gd name="csY2" fmla="*/ 13204 h 412635"/>
              <a:gd name="csX3" fmla="*/ 267388 w 386227"/>
              <a:gd name="csY3" fmla="*/ 26408 h 412635"/>
              <a:gd name="csX4" fmla="*/ 257484 w 386227"/>
              <a:gd name="csY4" fmla="*/ 46215 h 412635"/>
              <a:gd name="csX5" fmla="*/ 250882 w 386227"/>
              <a:gd name="csY5" fmla="*/ 66021 h 412635"/>
              <a:gd name="csX6" fmla="*/ 240979 w 386227"/>
              <a:gd name="csY6" fmla="*/ 95731 h 412635"/>
              <a:gd name="csX7" fmla="*/ 231076 w 386227"/>
              <a:gd name="csY7" fmla="*/ 115537 h 412635"/>
              <a:gd name="csX8" fmla="*/ 204667 w 386227"/>
              <a:gd name="csY8" fmla="*/ 128742 h 412635"/>
              <a:gd name="csX9" fmla="*/ 194764 w 386227"/>
              <a:gd name="csY9" fmla="*/ 132043 h 412635"/>
              <a:gd name="csX10" fmla="*/ 184860 w 386227"/>
              <a:gd name="csY10" fmla="*/ 138645 h 412635"/>
              <a:gd name="csX11" fmla="*/ 165054 w 386227"/>
              <a:gd name="csY11" fmla="*/ 145247 h 412635"/>
              <a:gd name="csX12" fmla="*/ 155151 w 386227"/>
              <a:gd name="csY12" fmla="*/ 148548 h 412635"/>
              <a:gd name="csX13" fmla="*/ 118839 w 386227"/>
              <a:gd name="csY13" fmla="*/ 158452 h 412635"/>
              <a:gd name="csX14" fmla="*/ 102333 w 386227"/>
              <a:gd name="csY14" fmla="*/ 161753 h 412635"/>
              <a:gd name="csX15" fmla="*/ 79226 w 386227"/>
              <a:gd name="csY15" fmla="*/ 168355 h 412635"/>
              <a:gd name="csX16" fmla="*/ 49516 w 386227"/>
              <a:gd name="csY16" fmla="*/ 171656 h 412635"/>
              <a:gd name="csX17" fmla="*/ 46215 w 386227"/>
              <a:gd name="csY17" fmla="*/ 181559 h 412635"/>
              <a:gd name="csX18" fmla="*/ 33011 w 386227"/>
              <a:gd name="csY18" fmla="*/ 198065 h 412635"/>
              <a:gd name="csX19" fmla="*/ 26408 w 386227"/>
              <a:gd name="csY19" fmla="*/ 207968 h 412635"/>
              <a:gd name="csX20" fmla="*/ 16505 w 386227"/>
              <a:gd name="csY20" fmla="*/ 227774 h 412635"/>
              <a:gd name="csX21" fmla="*/ 9903 w 386227"/>
              <a:gd name="csY21" fmla="*/ 247581 h 412635"/>
              <a:gd name="csX22" fmla="*/ 6602 w 386227"/>
              <a:gd name="csY22" fmla="*/ 257484 h 412635"/>
              <a:gd name="csX23" fmla="*/ 0 w 386227"/>
              <a:gd name="csY23" fmla="*/ 287194 h 412635"/>
              <a:gd name="csX24" fmla="*/ 3301 w 386227"/>
              <a:gd name="csY24" fmla="*/ 343312 h 412635"/>
              <a:gd name="csX25" fmla="*/ 13204 w 386227"/>
              <a:gd name="csY25" fmla="*/ 353215 h 412635"/>
              <a:gd name="csX26" fmla="*/ 56118 w 386227"/>
              <a:gd name="csY26" fmla="*/ 363119 h 412635"/>
              <a:gd name="csX27" fmla="*/ 89129 w 386227"/>
              <a:gd name="csY27" fmla="*/ 373022 h 412635"/>
              <a:gd name="csX28" fmla="*/ 108936 w 386227"/>
              <a:gd name="csY28" fmla="*/ 382925 h 412635"/>
              <a:gd name="csX29" fmla="*/ 174957 w 386227"/>
              <a:gd name="csY29" fmla="*/ 389527 h 412635"/>
              <a:gd name="csX30" fmla="*/ 198065 w 386227"/>
              <a:gd name="csY30" fmla="*/ 396129 h 412635"/>
              <a:gd name="csX31" fmla="*/ 217871 w 386227"/>
              <a:gd name="csY31" fmla="*/ 406033 h 412635"/>
              <a:gd name="csX32" fmla="*/ 254183 w 386227"/>
              <a:gd name="csY32" fmla="*/ 409334 h 412635"/>
              <a:gd name="csX33" fmla="*/ 264086 w 386227"/>
              <a:gd name="csY33" fmla="*/ 412635 h 412635"/>
              <a:gd name="csX34" fmla="*/ 297097 w 386227"/>
              <a:gd name="csY34" fmla="*/ 409334 h 412635"/>
              <a:gd name="csX35" fmla="*/ 313603 w 386227"/>
              <a:gd name="csY35" fmla="*/ 396129 h 412635"/>
              <a:gd name="csX36" fmla="*/ 320205 w 386227"/>
              <a:gd name="csY36" fmla="*/ 382925 h 412635"/>
              <a:gd name="csX37" fmla="*/ 340011 w 386227"/>
              <a:gd name="csY37" fmla="*/ 363119 h 412635"/>
              <a:gd name="csX38" fmla="*/ 359818 w 386227"/>
              <a:gd name="csY38" fmla="*/ 336710 h 412635"/>
              <a:gd name="csX39" fmla="*/ 366420 w 386227"/>
              <a:gd name="csY39" fmla="*/ 326807 h 412635"/>
              <a:gd name="csX40" fmla="*/ 376323 w 386227"/>
              <a:gd name="csY40" fmla="*/ 307000 h 412635"/>
              <a:gd name="csX41" fmla="*/ 386227 w 386227"/>
              <a:gd name="csY41" fmla="*/ 273989 h 412635"/>
              <a:gd name="csX42" fmla="*/ 382925 w 386227"/>
              <a:gd name="csY42" fmla="*/ 191462 h 412635"/>
              <a:gd name="csX43" fmla="*/ 379624 w 386227"/>
              <a:gd name="csY43" fmla="*/ 181559 h 412635"/>
              <a:gd name="csX44" fmla="*/ 376323 w 386227"/>
              <a:gd name="csY44" fmla="*/ 161753 h 412635"/>
              <a:gd name="csX45" fmla="*/ 369721 w 386227"/>
              <a:gd name="csY45" fmla="*/ 141946 h 412635"/>
              <a:gd name="csX46" fmla="*/ 356517 w 386227"/>
              <a:gd name="csY46" fmla="*/ 122140 h 412635"/>
              <a:gd name="csX47" fmla="*/ 346614 w 386227"/>
              <a:gd name="csY47" fmla="*/ 92430 h 412635"/>
              <a:gd name="csX48" fmla="*/ 343312 w 386227"/>
              <a:gd name="csY48" fmla="*/ 82527 h 412635"/>
              <a:gd name="csX49" fmla="*/ 340011 w 386227"/>
              <a:gd name="csY49" fmla="*/ 69322 h 412635"/>
              <a:gd name="csX50" fmla="*/ 336710 w 386227"/>
              <a:gd name="csY50" fmla="*/ 59419 h 412635"/>
              <a:gd name="csX51" fmla="*/ 330108 w 386227"/>
              <a:gd name="csY51" fmla="*/ 29709 h 412635"/>
              <a:gd name="csX52" fmla="*/ 313603 w 386227"/>
              <a:gd name="csY52" fmla="*/ 0 h 412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86227" h="412635">
                <a:moveTo>
                  <a:pt x="313603" y="0"/>
                </a:moveTo>
                <a:lnTo>
                  <a:pt x="313603" y="0"/>
                </a:lnTo>
                <a:cubicBezTo>
                  <a:pt x="304800" y="4401"/>
                  <a:pt x="295739" y="8321"/>
                  <a:pt x="287194" y="13204"/>
                </a:cubicBezTo>
                <a:cubicBezTo>
                  <a:pt x="280305" y="17141"/>
                  <a:pt x="267388" y="26408"/>
                  <a:pt x="267388" y="26408"/>
                </a:cubicBezTo>
                <a:cubicBezTo>
                  <a:pt x="255339" y="62544"/>
                  <a:pt x="274558" y="7796"/>
                  <a:pt x="257484" y="46215"/>
                </a:cubicBezTo>
                <a:cubicBezTo>
                  <a:pt x="254658" y="52574"/>
                  <a:pt x="253083" y="59419"/>
                  <a:pt x="250882" y="66021"/>
                </a:cubicBezTo>
                <a:lnTo>
                  <a:pt x="240979" y="95731"/>
                </a:lnTo>
                <a:cubicBezTo>
                  <a:pt x="237493" y="106190"/>
                  <a:pt x="238389" y="106396"/>
                  <a:pt x="231076" y="115537"/>
                </a:cubicBezTo>
                <a:cubicBezTo>
                  <a:pt x="222695" y="126013"/>
                  <a:pt x="220400" y="123498"/>
                  <a:pt x="204667" y="128742"/>
                </a:cubicBezTo>
                <a:cubicBezTo>
                  <a:pt x="201366" y="129842"/>
                  <a:pt x="197659" y="130113"/>
                  <a:pt x="194764" y="132043"/>
                </a:cubicBezTo>
                <a:cubicBezTo>
                  <a:pt x="191463" y="134244"/>
                  <a:pt x="188486" y="137034"/>
                  <a:pt x="184860" y="138645"/>
                </a:cubicBezTo>
                <a:cubicBezTo>
                  <a:pt x="178501" y="141471"/>
                  <a:pt x="171656" y="143046"/>
                  <a:pt x="165054" y="145247"/>
                </a:cubicBezTo>
                <a:lnTo>
                  <a:pt x="155151" y="148548"/>
                </a:lnTo>
                <a:cubicBezTo>
                  <a:pt x="140929" y="153288"/>
                  <a:pt x="137436" y="154733"/>
                  <a:pt x="118839" y="158452"/>
                </a:cubicBezTo>
                <a:cubicBezTo>
                  <a:pt x="113337" y="159552"/>
                  <a:pt x="107776" y="160392"/>
                  <a:pt x="102333" y="161753"/>
                </a:cubicBezTo>
                <a:cubicBezTo>
                  <a:pt x="88528" y="165204"/>
                  <a:pt x="95281" y="165885"/>
                  <a:pt x="79226" y="168355"/>
                </a:cubicBezTo>
                <a:cubicBezTo>
                  <a:pt x="69378" y="169870"/>
                  <a:pt x="59419" y="170556"/>
                  <a:pt x="49516" y="171656"/>
                </a:cubicBezTo>
                <a:cubicBezTo>
                  <a:pt x="48416" y="174957"/>
                  <a:pt x="47771" y="178447"/>
                  <a:pt x="46215" y="181559"/>
                </a:cubicBezTo>
                <a:cubicBezTo>
                  <a:pt x="39445" y="195100"/>
                  <a:pt x="41196" y="187834"/>
                  <a:pt x="33011" y="198065"/>
                </a:cubicBezTo>
                <a:cubicBezTo>
                  <a:pt x="30533" y="201163"/>
                  <a:pt x="28609" y="204667"/>
                  <a:pt x="26408" y="207968"/>
                </a:cubicBezTo>
                <a:cubicBezTo>
                  <a:pt x="14368" y="244089"/>
                  <a:pt x="33571" y="189374"/>
                  <a:pt x="16505" y="227774"/>
                </a:cubicBezTo>
                <a:cubicBezTo>
                  <a:pt x="13679" y="234134"/>
                  <a:pt x="12104" y="240979"/>
                  <a:pt x="9903" y="247581"/>
                </a:cubicBezTo>
                <a:cubicBezTo>
                  <a:pt x="8803" y="250882"/>
                  <a:pt x="7446" y="254108"/>
                  <a:pt x="6602" y="257484"/>
                </a:cubicBezTo>
                <a:cubicBezTo>
                  <a:pt x="1940" y="276131"/>
                  <a:pt x="4191" y="266239"/>
                  <a:pt x="0" y="287194"/>
                </a:cubicBezTo>
                <a:cubicBezTo>
                  <a:pt x="1100" y="305900"/>
                  <a:pt x="-374" y="324938"/>
                  <a:pt x="3301" y="343312"/>
                </a:cubicBezTo>
                <a:cubicBezTo>
                  <a:pt x="4217" y="347890"/>
                  <a:pt x="9618" y="350226"/>
                  <a:pt x="13204" y="353215"/>
                </a:cubicBezTo>
                <a:cubicBezTo>
                  <a:pt x="27968" y="365519"/>
                  <a:pt x="31256" y="360633"/>
                  <a:pt x="56118" y="363119"/>
                </a:cubicBezTo>
                <a:cubicBezTo>
                  <a:pt x="63500" y="364964"/>
                  <a:pt x="84306" y="369807"/>
                  <a:pt x="89129" y="373022"/>
                </a:cubicBezTo>
                <a:cubicBezTo>
                  <a:pt x="98812" y="379477"/>
                  <a:pt x="98001" y="380191"/>
                  <a:pt x="108936" y="382925"/>
                </a:cubicBezTo>
                <a:cubicBezTo>
                  <a:pt x="132738" y="388875"/>
                  <a:pt x="146153" y="387607"/>
                  <a:pt x="174957" y="389527"/>
                </a:cubicBezTo>
                <a:cubicBezTo>
                  <a:pt x="179187" y="390584"/>
                  <a:pt x="193329" y="393761"/>
                  <a:pt x="198065" y="396129"/>
                </a:cubicBezTo>
                <a:cubicBezTo>
                  <a:pt x="208526" y="401360"/>
                  <a:pt x="206253" y="404373"/>
                  <a:pt x="217871" y="406033"/>
                </a:cubicBezTo>
                <a:cubicBezTo>
                  <a:pt x="229903" y="407752"/>
                  <a:pt x="242079" y="408234"/>
                  <a:pt x="254183" y="409334"/>
                </a:cubicBezTo>
                <a:cubicBezTo>
                  <a:pt x="257484" y="410434"/>
                  <a:pt x="260606" y="412635"/>
                  <a:pt x="264086" y="412635"/>
                </a:cubicBezTo>
                <a:cubicBezTo>
                  <a:pt x="275145" y="412635"/>
                  <a:pt x="286322" y="411821"/>
                  <a:pt x="297097" y="409334"/>
                </a:cubicBezTo>
                <a:cubicBezTo>
                  <a:pt x="300578" y="408531"/>
                  <a:pt x="311266" y="399634"/>
                  <a:pt x="313603" y="396129"/>
                </a:cubicBezTo>
                <a:cubicBezTo>
                  <a:pt x="316332" y="392035"/>
                  <a:pt x="317597" y="387098"/>
                  <a:pt x="320205" y="382925"/>
                </a:cubicBezTo>
                <a:cubicBezTo>
                  <a:pt x="331741" y="364467"/>
                  <a:pt x="326069" y="374273"/>
                  <a:pt x="340011" y="363119"/>
                </a:cubicBezTo>
                <a:cubicBezTo>
                  <a:pt x="348735" y="356140"/>
                  <a:pt x="353782" y="345763"/>
                  <a:pt x="359818" y="336710"/>
                </a:cubicBezTo>
                <a:lnTo>
                  <a:pt x="366420" y="326807"/>
                </a:lnTo>
                <a:cubicBezTo>
                  <a:pt x="378456" y="290694"/>
                  <a:pt x="359262" y="345388"/>
                  <a:pt x="376323" y="307000"/>
                </a:cubicBezTo>
                <a:cubicBezTo>
                  <a:pt x="380914" y="296671"/>
                  <a:pt x="383484" y="284960"/>
                  <a:pt x="386227" y="273989"/>
                </a:cubicBezTo>
                <a:cubicBezTo>
                  <a:pt x="385126" y="246480"/>
                  <a:pt x="384887" y="218923"/>
                  <a:pt x="382925" y="191462"/>
                </a:cubicBezTo>
                <a:cubicBezTo>
                  <a:pt x="382677" y="187991"/>
                  <a:pt x="380379" y="184956"/>
                  <a:pt x="379624" y="181559"/>
                </a:cubicBezTo>
                <a:cubicBezTo>
                  <a:pt x="378172" y="175025"/>
                  <a:pt x="377946" y="168246"/>
                  <a:pt x="376323" y="161753"/>
                </a:cubicBezTo>
                <a:cubicBezTo>
                  <a:pt x="374635" y="155001"/>
                  <a:pt x="373581" y="147737"/>
                  <a:pt x="369721" y="141946"/>
                </a:cubicBezTo>
                <a:lnTo>
                  <a:pt x="356517" y="122140"/>
                </a:lnTo>
                <a:lnTo>
                  <a:pt x="346614" y="92430"/>
                </a:lnTo>
                <a:cubicBezTo>
                  <a:pt x="345513" y="89129"/>
                  <a:pt x="344156" y="85903"/>
                  <a:pt x="343312" y="82527"/>
                </a:cubicBezTo>
                <a:cubicBezTo>
                  <a:pt x="342212" y="78125"/>
                  <a:pt x="341257" y="73685"/>
                  <a:pt x="340011" y="69322"/>
                </a:cubicBezTo>
                <a:cubicBezTo>
                  <a:pt x="339055" y="65976"/>
                  <a:pt x="337465" y="62816"/>
                  <a:pt x="336710" y="59419"/>
                </a:cubicBezTo>
                <a:cubicBezTo>
                  <a:pt x="335317" y="53151"/>
                  <a:pt x="334236" y="37139"/>
                  <a:pt x="330108" y="29709"/>
                </a:cubicBezTo>
                <a:lnTo>
                  <a:pt x="313603" y="0"/>
                </a:lnTo>
                <a:close/>
              </a:path>
            </a:pathLst>
          </a:custGeom>
          <a:solidFill>
            <a:schemeClr val="accent6">
              <a:alpha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26" name="Group 4125">
            <a:extLst>
              <a:ext uri="{FF2B5EF4-FFF2-40B4-BE49-F238E27FC236}">
                <a16:creationId xmlns:a16="http://schemas.microsoft.com/office/drawing/2014/main" id="{5FA11A11-0533-2340-B9D6-4D3153DD0A6A}"/>
              </a:ext>
            </a:extLst>
          </p:cNvPr>
          <p:cNvGrpSpPr/>
          <p:nvPr/>
        </p:nvGrpSpPr>
        <p:grpSpPr>
          <a:xfrm>
            <a:off x="1051124" y="4833799"/>
            <a:ext cx="2746700" cy="1773827"/>
            <a:chOff x="1051124" y="4833799"/>
            <a:chExt cx="2746700" cy="1773827"/>
          </a:xfrm>
        </p:grpSpPr>
        <p:sp>
          <p:nvSpPr>
            <p:cNvPr id="185" name="Freeform 184">
              <a:extLst>
                <a:ext uri="{FF2B5EF4-FFF2-40B4-BE49-F238E27FC236}">
                  <a16:creationId xmlns:a16="http://schemas.microsoft.com/office/drawing/2014/main" id="{E14F8641-ADC3-9091-1247-B25E3CB7DAC3}"/>
                </a:ext>
              </a:extLst>
            </p:cNvPr>
            <p:cNvSpPr/>
            <p:nvPr/>
          </p:nvSpPr>
          <p:spPr>
            <a:xfrm>
              <a:off x="1863056" y="4833799"/>
              <a:ext cx="1414822" cy="876655"/>
            </a:xfrm>
            <a:custGeom>
              <a:avLst/>
              <a:gdLst>
                <a:gd name="csX0" fmla="*/ 531474 w 690071"/>
                <a:gd name="csY0" fmla="*/ 0 h 415937"/>
                <a:gd name="csX1" fmla="*/ 531474 w 690071"/>
                <a:gd name="csY1" fmla="*/ 0 h 415937"/>
                <a:gd name="csX2" fmla="*/ 547980 w 690071"/>
                <a:gd name="csY2" fmla="*/ 42915 h 415937"/>
                <a:gd name="csX3" fmla="*/ 554582 w 690071"/>
                <a:gd name="csY3" fmla="*/ 56119 h 415937"/>
                <a:gd name="csX4" fmla="*/ 564485 w 690071"/>
                <a:gd name="csY4" fmla="*/ 62721 h 415937"/>
                <a:gd name="csX5" fmla="*/ 571087 w 690071"/>
                <a:gd name="csY5" fmla="*/ 72624 h 415937"/>
                <a:gd name="csX6" fmla="*/ 604098 w 690071"/>
                <a:gd name="csY6" fmla="*/ 99033 h 415937"/>
                <a:gd name="csX7" fmla="*/ 614001 w 690071"/>
                <a:gd name="csY7" fmla="*/ 105635 h 415937"/>
                <a:gd name="csX8" fmla="*/ 630507 w 690071"/>
                <a:gd name="csY8" fmla="*/ 122140 h 415937"/>
                <a:gd name="csX9" fmla="*/ 643711 w 690071"/>
                <a:gd name="csY9" fmla="*/ 138646 h 415937"/>
                <a:gd name="csX10" fmla="*/ 653614 w 690071"/>
                <a:gd name="csY10" fmla="*/ 148549 h 415937"/>
                <a:gd name="csX11" fmla="*/ 666819 w 690071"/>
                <a:gd name="csY11" fmla="*/ 171657 h 415937"/>
                <a:gd name="csX12" fmla="*/ 673421 w 690071"/>
                <a:gd name="csY12" fmla="*/ 181560 h 415937"/>
                <a:gd name="csX13" fmla="*/ 683324 w 690071"/>
                <a:gd name="csY13" fmla="*/ 188162 h 415937"/>
                <a:gd name="csX14" fmla="*/ 689926 w 690071"/>
                <a:gd name="csY14" fmla="*/ 214571 h 415937"/>
                <a:gd name="csX15" fmla="*/ 660217 w 690071"/>
                <a:gd name="csY15" fmla="*/ 231076 h 415937"/>
                <a:gd name="csX16" fmla="*/ 633808 w 690071"/>
                <a:gd name="csY16" fmla="*/ 237678 h 415937"/>
                <a:gd name="csX17" fmla="*/ 604098 w 690071"/>
                <a:gd name="csY17" fmla="*/ 247582 h 415937"/>
                <a:gd name="csX18" fmla="*/ 584292 w 690071"/>
                <a:gd name="csY18" fmla="*/ 254184 h 415937"/>
                <a:gd name="csX19" fmla="*/ 574388 w 690071"/>
                <a:gd name="csY19" fmla="*/ 257485 h 415937"/>
                <a:gd name="csX20" fmla="*/ 531474 w 690071"/>
                <a:gd name="csY20" fmla="*/ 267388 h 415937"/>
                <a:gd name="csX21" fmla="*/ 505066 w 690071"/>
                <a:gd name="csY21" fmla="*/ 280592 h 415937"/>
                <a:gd name="csX22" fmla="*/ 485259 w 690071"/>
                <a:gd name="csY22" fmla="*/ 287195 h 415937"/>
                <a:gd name="csX23" fmla="*/ 445646 w 690071"/>
                <a:gd name="csY23" fmla="*/ 313603 h 415937"/>
                <a:gd name="csX24" fmla="*/ 435743 w 690071"/>
                <a:gd name="csY24" fmla="*/ 320205 h 415937"/>
                <a:gd name="csX25" fmla="*/ 425840 w 690071"/>
                <a:gd name="csY25" fmla="*/ 326808 h 415937"/>
                <a:gd name="csX26" fmla="*/ 415936 w 690071"/>
                <a:gd name="csY26" fmla="*/ 330109 h 415937"/>
                <a:gd name="csX27" fmla="*/ 389528 w 690071"/>
                <a:gd name="csY27" fmla="*/ 336711 h 415937"/>
                <a:gd name="csX28" fmla="*/ 369721 w 690071"/>
                <a:gd name="csY28" fmla="*/ 343313 h 415937"/>
                <a:gd name="csX29" fmla="*/ 359818 w 690071"/>
                <a:gd name="csY29" fmla="*/ 346614 h 415937"/>
                <a:gd name="csX30" fmla="*/ 349915 w 690071"/>
                <a:gd name="csY30" fmla="*/ 349915 h 415937"/>
                <a:gd name="csX31" fmla="*/ 340012 w 690071"/>
                <a:gd name="csY31" fmla="*/ 356517 h 415937"/>
                <a:gd name="csX32" fmla="*/ 333409 w 690071"/>
                <a:gd name="csY32" fmla="*/ 363120 h 415937"/>
                <a:gd name="csX33" fmla="*/ 313603 w 690071"/>
                <a:gd name="csY33" fmla="*/ 376324 h 415937"/>
                <a:gd name="csX34" fmla="*/ 303700 w 690071"/>
                <a:gd name="csY34" fmla="*/ 382926 h 415937"/>
                <a:gd name="csX35" fmla="*/ 293796 w 690071"/>
                <a:gd name="csY35" fmla="*/ 386227 h 415937"/>
                <a:gd name="csX36" fmla="*/ 264087 w 690071"/>
                <a:gd name="csY36" fmla="*/ 402733 h 415937"/>
                <a:gd name="csX37" fmla="*/ 250882 w 690071"/>
                <a:gd name="csY37" fmla="*/ 409335 h 415937"/>
                <a:gd name="csX38" fmla="*/ 198065 w 690071"/>
                <a:gd name="csY38" fmla="*/ 415937 h 415937"/>
                <a:gd name="csX39" fmla="*/ 174957 w 690071"/>
                <a:gd name="csY39" fmla="*/ 409335 h 415937"/>
                <a:gd name="csX40" fmla="*/ 151850 w 690071"/>
                <a:gd name="csY40" fmla="*/ 402733 h 415937"/>
                <a:gd name="csX41" fmla="*/ 138645 w 690071"/>
                <a:gd name="csY41" fmla="*/ 396130 h 415937"/>
                <a:gd name="csX42" fmla="*/ 125441 w 690071"/>
                <a:gd name="csY42" fmla="*/ 392829 h 415937"/>
                <a:gd name="csX43" fmla="*/ 105635 w 690071"/>
                <a:gd name="csY43" fmla="*/ 386227 h 415937"/>
                <a:gd name="csX44" fmla="*/ 95731 w 690071"/>
                <a:gd name="csY44" fmla="*/ 382926 h 415937"/>
                <a:gd name="csX45" fmla="*/ 75925 w 690071"/>
                <a:gd name="csY45" fmla="*/ 369722 h 415937"/>
                <a:gd name="csX46" fmla="*/ 66022 w 690071"/>
                <a:gd name="csY46" fmla="*/ 363120 h 415937"/>
                <a:gd name="csX47" fmla="*/ 46215 w 690071"/>
                <a:gd name="csY47" fmla="*/ 356517 h 415937"/>
                <a:gd name="csX48" fmla="*/ 26409 w 690071"/>
                <a:gd name="csY48" fmla="*/ 349915 h 415937"/>
                <a:gd name="csX49" fmla="*/ 16505 w 690071"/>
                <a:gd name="csY49" fmla="*/ 346614 h 415937"/>
                <a:gd name="csX50" fmla="*/ 0 w 690071"/>
                <a:gd name="csY50" fmla="*/ 316904 h 415937"/>
                <a:gd name="csX51" fmla="*/ 3301 w 690071"/>
                <a:gd name="csY51" fmla="*/ 290496 h 415937"/>
                <a:gd name="csX52" fmla="*/ 13204 w 690071"/>
                <a:gd name="csY52" fmla="*/ 260786 h 415937"/>
                <a:gd name="csX53" fmla="*/ 33011 w 690071"/>
                <a:gd name="csY53" fmla="*/ 240979 h 415937"/>
                <a:gd name="csX54" fmla="*/ 46215 w 690071"/>
                <a:gd name="csY54" fmla="*/ 227775 h 415937"/>
                <a:gd name="csX55" fmla="*/ 56118 w 690071"/>
                <a:gd name="csY55" fmla="*/ 217872 h 415937"/>
                <a:gd name="csX56" fmla="*/ 79226 w 690071"/>
                <a:gd name="csY56" fmla="*/ 191463 h 415937"/>
                <a:gd name="csX57" fmla="*/ 92430 w 690071"/>
                <a:gd name="csY57" fmla="*/ 181560 h 415937"/>
                <a:gd name="csX58" fmla="*/ 99032 w 690071"/>
                <a:gd name="csY58" fmla="*/ 171657 h 415937"/>
                <a:gd name="csX59" fmla="*/ 112237 w 690071"/>
                <a:gd name="csY59" fmla="*/ 155151 h 415937"/>
                <a:gd name="csX60" fmla="*/ 115538 w 690071"/>
                <a:gd name="csY60" fmla="*/ 145248 h 415937"/>
                <a:gd name="csX61" fmla="*/ 135344 w 690071"/>
                <a:gd name="csY61" fmla="*/ 125442 h 415937"/>
                <a:gd name="csX62" fmla="*/ 141947 w 690071"/>
                <a:gd name="csY62" fmla="*/ 118839 h 415937"/>
                <a:gd name="csX63" fmla="*/ 151850 w 690071"/>
                <a:gd name="csY63" fmla="*/ 108936 h 415937"/>
                <a:gd name="csX64" fmla="*/ 174957 w 690071"/>
                <a:gd name="csY64" fmla="*/ 92431 h 415937"/>
                <a:gd name="csX65" fmla="*/ 184861 w 690071"/>
                <a:gd name="csY65" fmla="*/ 85829 h 415937"/>
                <a:gd name="csX66" fmla="*/ 237678 w 690071"/>
                <a:gd name="csY66" fmla="*/ 39613 h 415937"/>
                <a:gd name="csX67" fmla="*/ 270689 w 690071"/>
                <a:gd name="csY67" fmla="*/ 29710 h 415937"/>
                <a:gd name="csX68" fmla="*/ 330108 w 690071"/>
                <a:gd name="csY68" fmla="*/ 36312 h 415937"/>
                <a:gd name="csX69" fmla="*/ 363119 w 690071"/>
                <a:gd name="csY69" fmla="*/ 49517 h 415937"/>
                <a:gd name="csX70" fmla="*/ 396130 w 690071"/>
                <a:gd name="csY70" fmla="*/ 56119 h 415937"/>
                <a:gd name="csX71" fmla="*/ 412635 w 690071"/>
                <a:gd name="csY71" fmla="*/ 59420 h 415937"/>
                <a:gd name="csX72" fmla="*/ 442345 w 690071"/>
                <a:gd name="csY72" fmla="*/ 56119 h 415937"/>
                <a:gd name="csX73" fmla="*/ 452248 w 690071"/>
                <a:gd name="csY73" fmla="*/ 49517 h 415937"/>
                <a:gd name="csX74" fmla="*/ 498464 w 690071"/>
                <a:gd name="csY74" fmla="*/ 23108 h 415937"/>
                <a:gd name="csX75" fmla="*/ 531474 w 690071"/>
                <a:gd name="csY75" fmla="*/ 0 h 415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690071" h="415937">
                  <a:moveTo>
                    <a:pt x="531474" y="0"/>
                  </a:moveTo>
                  <a:lnTo>
                    <a:pt x="531474" y="0"/>
                  </a:lnTo>
                  <a:cubicBezTo>
                    <a:pt x="548449" y="56580"/>
                    <a:pt x="532958" y="16625"/>
                    <a:pt x="547980" y="42915"/>
                  </a:cubicBezTo>
                  <a:cubicBezTo>
                    <a:pt x="550421" y="47188"/>
                    <a:pt x="551432" y="52339"/>
                    <a:pt x="554582" y="56119"/>
                  </a:cubicBezTo>
                  <a:cubicBezTo>
                    <a:pt x="557122" y="59167"/>
                    <a:pt x="561184" y="60520"/>
                    <a:pt x="564485" y="62721"/>
                  </a:cubicBezTo>
                  <a:cubicBezTo>
                    <a:pt x="566686" y="66022"/>
                    <a:pt x="568505" y="69612"/>
                    <a:pt x="571087" y="72624"/>
                  </a:cubicBezTo>
                  <a:cubicBezTo>
                    <a:pt x="583631" y="87259"/>
                    <a:pt x="587107" y="87706"/>
                    <a:pt x="604098" y="99033"/>
                  </a:cubicBezTo>
                  <a:lnTo>
                    <a:pt x="614001" y="105635"/>
                  </a:lnTo>
                  <a:cubicBezTo>
                    <a:pt x="625322" y="122614"/>
                    <a:pt x="614786" y="109562"/>
                    <a:pt x="630507" y="122140"/>
                  </a:cubicBezTo>
                  <a:cubicBezTo>
                    <a:pt x="640109" y="129822"/>
                    <a:pt x="635134" y="128354"/>
                    <a:pt x="643711" y="138646"/>
                  </a:cubicBezTo>
                  <a:cubicBezTo>
                    <a:pt x="646700" y="142232"/>
                    <a:pt x="650625" y="144963"/>
                    <a:pt x="653614" y="148549"/>
                  </a:cubicBezTo>
                  <a:cubicBezTo>
                    <a:pt x="660930" y="157328"/>
                    <a:pt x="660945" y="161377"/>
                    <a:pt x="666819" y="171657"/>
                  </a:cubicBezTo>
                  <a:cubicBezTo>
                    <a:pt x="668787" y="175102"/>
                    <a:pt x="670616" y="178755"/>
                    <a:pt x="673421" y="181560"/>
                  </a:cubicBezTo>
                  <a:cubicBezTo>
                    <a:pt x="676226" y="184365"/>
                    <a:pt x="680023" y="185961"/>
                    <a:pt x="683324" y="188162"/>
                  </a:cubicBezTo>
                  <a:cubicBezTo>
                    <a:pt x="685223" y="193860"/>
                    <a:pt x="691064" y="210018"/>
                    <a:pt x="689926" y="214571"/>
                  </a:cubicBezTo>
                  <a:cubicBezTo>
                    <a:pt x="687323" y="224985"/>
                    <a:pt x="666235" y="229572"/>
                    <a:pt x="660217" y="231076"/>
                  </a:cubicBezTo>
                  <a:cubicBezTo>
                    <a:pt x="651414" y="233277"/>
                    <a:pt x="642416" y="234808"/>
                    <a:pt x="633808" y="237678"/>
                  </a:cubicBezTo>
                  <a:lnTo>
                    <a:pt x="604098" y="247582"/>
                  </a:lnTo>
                  <a:lnTo>
                    <a:pt x="584292" y="254184"/>
                  </a:lnTo>
                  <a:cubicBezTo>
                    <a:pt x="580991" y="255284"/>
                    <a:pt x="577800" y="256803"/>
                    <a:pt x="574388" y="257485"/>
                  </a:cubicBezTo>
                  <a:cubicBezTo>
                    <a:pt x="569527" y="258457"/>
                    <a:pt x="542236" y="262496"/>
                    <a:pt x="531474" y="267388"/>
                  </a:cubicBezTo>
                  <a:cubicBezTo>
                    <a:pt x="522514" y="271460"/>
                    <a:pt x="514403" y="277480"/>
                    <a:pt x="505066" y="280592"/>
                  </a:cubicBezTo>
                  <a:cubicBezTo>
                    <a:pt x="498464" y="282793"/>
                    <a:pt x="491050" y="283335"/>
                    <a:pt x="485259" y="287195"/>
                  </a:cubicBezTo>
                  <a:lnTo>
                    <a:pt x="445646" y="313603"/>
                  </a:lnTo>
                  <a:lnTo>
                    <a:pt x="435743" y="320205"/>
                  </a:lnTo>
                  <a:cubicBezTo>
                    <a:pt x="432442" y="322406"/>
                    <a:pt x="429604" y="325553"/>
                    <a:pt x="425840" y="326808"/>
                  </a:cubicBezTo>
                  <a:cubicBezTo>
                    <a:pt x="422539" y="327908"/>
                    <a:pt x="419293" y="329193"/>
                    <a:pt x="415936" y="330109"/>
                  </a:cubicBezTo>
                  <a:cubicBezTo>
                    <a:pt x="407182" y="332496"/>
                    <a:pt x="398136" y="333842"/>
                    <a:pt x="389528" y="336711"/>
                  </a:cubicBezTo>
                  <a:lnTo>
                    <a:pt x="369721" y="343313"/>
                  </a:lnTo>
                  <a:lnTo>
                    <a:pt x="359818" y="346614"/>
                  </a:lnTo>
                  <a:cubicBezTo>
                    <a:pt x="356517" y="347714"/>
                    <a:pt x="352810" y="347985"/>
                    <a:pt x="349915" y="349915"/>
                  </a:cubicBezTo>
                  <a:cubicBezTo>
                    <a:pt x="346614" y="352116"/>
                    <a:pt x="343110" y="354039"/>
                    <a:pt x="340012" y="356517"/>
                  </a:cubicBezTo>
                  <a:cubicBezTo>
                    <a:pt x="337581" y="358461"/>
                    <a:pt x="335899" y="361252"/>
                    <a:pt x="333409" y="363120"/>
                  </a:cubicBezTo>
                  <a:cubicBezTo>
                    <a:pt x="327061" y="367881"/>
                    <a:pt x="320205" y="371923"/>
                    <a:pt x="313603" y="376324"/>
                  </a:cubicBezTo>
                  <a:cubicBezTo>
                    <a:pt x="310302" y="378525"/>
                    <a:pt x="307464" y="381672"/>
                    <a:pt x="303700" y="382926"/>
                  </a:cubicBezTo>
                  <a:lnTo>
                    <a:pt x="293796" y="386227"/>
                  </a:lnTo>
                  <a:cubicBezTo>
                    <a:pt x="273556" y="406467"/>
                    <a:pt x="296395" y="386580"/>
                    <a:pt x="264087" y="402733"/>
                  </a:cubicBezTo>
                  <a:cubicBezTo>
                    <a:pt x="259685" y="404934"/>
                    <a:pt x="255490" y="407607"/>
                    <a:pt x="250882" y="409335"/>
                  </a:cubicBezTo>
                  <a:cubicBezTo>
                    <a:pt x="235991" y="414919"/>
                    <a:pt x="209585" y="414977"/>
                    <a:pt x="198065" y="415937"/>
                  </a:cubicBezTo>
                  <a:cubicBezTo>
                    <a:pt x="174322" y="408023"/>
                    <a:pt x="203972" y="417625"/>
                    <a:pt x="174957" y="409335"/>
                  </a:cubicBezTo>
                  <a:cubicBezTo>
                    <a:pt x="141796" y="399861"/>
                    <a:pt x="193143" y="413056"/>
                    <a:pt x="151850" y="402733"/>
                  </a:cubicBezTo>
                  <a:cubicBezTo>
                    <a:pt x="147448" y="400532"/>
                    <a:pt x="143253" y="397858"/>
                    <a:pt x="138645" y="396130"/>
                  </a:cubicBezTo>
                  <a:cubicBezTo>
                    <a:pt x="134397" y="394537"/>
                    <a:pt x="129786" y="394133"/>
                    <a:pt x="125441" y="392829"/>
                  </a:cubicBezTo>
                  <a:cubicBezTo>
                    <a:pt x="118775" y="390829"/>
                    <a:pt x="112237" y="388428"/>
                    <a:pt x="105635" y="386227"/>
                  </a:cubicBezTo>
                  <a:lnTo>
                    <a:pt x="95731" y="382926"/>
                  </a:lnTo>
                  <a:lnTo>
                    <a:pt x="75925" y="369722"/>
                  </a:lnTo>
                  <a:cubicBezTo>
                    <a:pt x="72624" y="367521"/>
                    <a:pt x="69786" y="364375"/>
                    <a:pt x="66022" y="363120"/>
                  </a:cubicBezTo>
                  <a:lnTo>
                    <a:pt x="46215" y="356517"/>
                  </a:lnTo>
                  <a:lnTo>
                    <a:pt x="26409" y="349915"/>
                  </a:lnTo>
                  <a:lnTo>
                    <a:pt x="16505" y="346614"/>
                  </a:lnTo>
                  <a:cubicBezTo>
                    <a:pt x="1371" y="323913"/>
                    <a:pt x="5810" y="334336"/>
                    <a:pt x="0" y="316904"/>
                  </a:cubicBezTo>
                  <a:cubicBezTo>
                    <a:pt x="1100" y="308101"/>
                    <a:pt x="1952" y="299264"/>
                    <a:pt x="3301" y="290496"/>
                  </a:cubicBezTo>
                  <a:cubicBezTo>
                    <a:pt x="4864" y="280335"/>
                    <a:pt x="6463" y="269212"/>
                    <a:pt x="13204" y="260786"/>
                  </a:cubicBezTo>
                  <a:cubicBezTo>
                    <a:pt x="19037" y="253495"/>
                    <a:pt x="26409" y="247581"/>
                    <a:pt x="33011" y="240979"/>
                  </a:cubicBezTo>
                  <a:lnTo>
                    <a:pt x="46215" y="227775"/>
                  </a:lnTo>
                  <a:cubicBezTo>
                    <a:pt x="49516" y="224474"/>
                    <a:pt x="53528" y="221756"/>
                    <a:pt x="56118" y="217872"/>
                  </a:cubicBezTo>
                  <a:cubicBezTo>
                    <a:pt x="63753" y="206421"/>
                    <a:pt x="66356" y="201116"/>
                    <a:pt x="79226" y="191463"/>
                  </a:cubicBezTo>
                  <a:cubicBezTo>
                    <a:pt x="83627" y="188162"/>
                    <a:pt x="88540" y="185450"/>
                    <a:pt x="92430" y="181560"/>
                  </a:cubicBezTo>
                  <a:cubicBezTo>
                    <a:pt x="95235" y="178755"/>
                    <a:pt x="96554" y="174755"/>
                    <a:pt x="99032" y="171657"/>
                  </a:cubicBezTo>
                  <a:cubicBezTo>
                    <a:pt x="107223" y="161419"/>
                    <a:pt x="105461" y="168703"/>
                    <a:pt x="112237" y="155151"/>
                  </a:cubicBezTo>
                  <a:cubicBezTo>
                    <a:pt x="113793" y="152039"/>
                    <a:pt x="113402" y="147995"/>
                    <a:pt x="115538" y="145248"/>
                  </a:cubicBezTo>
                  <a:cubicBezTo>
                    <a:pt x="121270" y="137878"/>
                    <a:pt x="128742" y="132044"/>
                    <a:pt x="135344" y="125442"/>
                  </a:cubicBezTo>
                  <a:lnTo>
                    <a:pt x="141947" y="118839"/>
                  </a:lnTo>
                  <a:cubicBezTo>
                    <a:pt x="145248" y="115538"/>
                    <a:pt x="147966" y="111526"/>
                    <a:pt x="151850" y="108936"/>
                  </a:cubicBezTo>
                  <a:cubicBezTo>
                    <a:pt x="175202" y="93368"/>
                    <a:pt x="146277" y="112916"/>
                    <a:pt x="174957" y="92431"/>
                  </a:cubicBezTo>
                  <a:cubicBezTo>
                    <a:pt x="178186" y="90125"/>
                    <a:pt x="181912" y="88483"/>
                    <a:pt x="184861" y="85829"/>
                  </a:cubicBezTo>
                  <a:cubicBezTo>
                    <a:pt x="196398" y="75446"/>
                    <a:pt x="222913" y="44535"/>
                    <a:pt x="237678" y="39613"/>
                  </a:cubicBezTo>
                  <a:cubicBezTo>
                    <a:pt x="261788" y="31576"/>
                    <a:pt x="250733" y="34699"/>
                    <a:pt x="270689" y="29710"/>
                  </a:cubicBezTo>
                  <a:cubicBezTo>
                    <a:pt x="281914" y="30512"/>
                    <a:pt x="313529" y="30094"/>
                    <a:pt x="330108" y="36312"/>
                  </a:cubicBezTo>
                  <a:cubicBezTo>
                    <a:pt x="350229" y="43858"/>
                    <a:pt x="337666" y="44426"/>
                    <a:pt x="363119" y="49517"/>
                  </a:cubicBezTo>
                  <a:lnTo>
                    <a:pt x="396130" y="56119"/>
                  </a:lnTo>
                  <a:lnTo>
                    <a:pt x="412635" y="59420"/>
                  </a:lnTo>
                  <a:cubicBezTo>
                    <a:pt x="422538" y="58320"/>
                    <a:pt x="432678" y="58536"/>
                    <a:pt x="442345" y="56119"/>
                  </a:cubicBezTo>
                  <a:cubicBezTo>
                    <a:pt x="446194" y="55157"/>
                    <a:pt x="448765" y="51417"/>
                    <a:pt x="452248" y="49517"/>
                  </a:cubicBezTo>
                  <a:cubicBezTo>
                    <a:pt x="498318" y="24388"/>
                    <a:pt x="460339" y="48524"/>
                    <a:pt x="498464" y="23108"/>
                  </a:cubicBezTo>
                  <a:cubicBezTo>
                    <a:pt x="509661" y="15644"/>
                    <a:pt x="525972" y="3851"/>
                    <a:pt x="531474" y="0"/>
                  </a:cubicBezTo>
                  <a:close/>
                </a:path>
              </a:pathLst>
            </a:custGeom>
            <a:solidFill>
              <a:schemeClr val="accent5">
                <a:alpha val="5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Arrow Connector 188">
              <a:extLst>
                <a:ext uri="{FF2B5EF4-FFF2-40B4-BE49-F238E27FC236}">
                  <a16:creationId xmlns:a16="http://schemas.microsoft.com/office/drawing/2014/main" id="{8B70B9BE-D1FD-161D-9A4D-760DBCE75782}"/>
                </a:ext>
              </a:extLst>
            </p:cNvPr>
            <p:cNvCxnSpPr>
              <a:cxnSpLocks/>
            </p:cNvCxnSpPr>
            <p:nvPr/>
          </p:nvCxnSpPr>
          <p:spPr>
            <a:xfrm flipH="1">
              <a:off x="3184389" y="4833799"/>
              <a:ext cx="613435" cy="146685"/>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15" name="TextBox 4114">
              <a:extLst>
                <a:ext uri="{FF2B5EF4-FFF2-40B4-BE49-F238E27FC236}">
                  <a16:creationId xmlns:a16="http://schemas.microsoft.com/office/drawing/2014/main" id="{D636E425-B37B-B100-560F-4CAB4D23955D}"/>
                </a:ext>
              </a:extLst>
            </p:cNvPr>
            <p:cNvSpPr txBox="1"/>
            <p:nvPr/>
          </p:nvSpPr>
          <p:spPr>
            <a:xfrm>
              <a:off x="1051124" y="5776629"/>
              <a:ext cx="1745813" cy="830997"/>
            </a:xfrm>
            <a:prstGeom prst="rect">
              <a:avLst/>
            </a:prstGeom>
            <a:noFill/>
          </p:spPr>
          <p:txBody>
            <a:bodyPr wrap="square" rtlCol="0">
              <a:spAutoFit/>
            </a:bodyPr>
            <a:lstStyle/>
            <a:p>
              <a:pPr algn="ctr"/>
              <a:r>
                <a:rPr lang="en-US" sz="2400">
                  <a:solidFill>
                    <a:schemeClr val="accent5"/>
                  </a:solidFill>
                </a:rPr>
                <a:t>semantic memory</a:t>
              </a:r>
            </a:p>
          </p:txBody>
        </p:sp>
      </p:grpSp>
      <p:sp>
        <p:nvSpPr>
          <p:cNvPr id="4116" name="TextBox 4115">
            <a:extLst>
              <a:ext uri="{FF2B5EF4-FFF2-40B4-BE49-F238E27FC236}">
                <a16:creationId xmlns:a16="http://schemas.microsoft.com/office/drawing/2014/main" id="{657BA47E-6319-924F-B3DB-D1D19732B941}"/>
              </a:ext>
            </a:extLst>
          </p:cNvPr>
          <p:cNvSpPr txBox="1"/>
          <p:nvPr/>
        </p:nvSpPr>
        <p:spPr>
          <a:xfrm>
            <a:off x="4360633" y="5229442"/>
            <a:ext cx="1213849" cy="830997"/>
          </a:xfrm>
          <a:prstGeom prst="rect">
            <a:avLst/>
          </a:prstGeom>
          <a:noFill/>
        </p:spPr>
        <p:txBody>
          <a:bodyPr wrap="square" rtlCol="0">
            <a:spAutoFit/>
          </a:bodyPr>
          <a:lstStyle/>
          <a:p>
            <a:pPr algn="ctr"/>
            <a:r>
              <a:rPr lang="en-US" sz="2400">
                <a:solidFill>
                  <a:schemeClr val="accent6"/>
                </a:solidFill>
              </a:rPr>
              <a:t>visual input</a:t>
            </a:r>
          </a:p>
        </p:txBody>
      </p:sp>
      <p:grpSp>
        <p:nvGrpSpPr>
          <p:cNvPr id="4127" name="Group 4126">
            <a:extLst>
              <a:ext uri="{FF2B5EF4-FFF2-40B4-BE49-F238E27FC236}">
                <a16:creationId xmlns:a16="http://schemas.microsoft.com/office/drawing/2014/main" id="{F8F0B246-69EC-8F74-6B57-6DDDA2F31749}"/>
              </a:ext>
            </a:extLst>
          </p:cNvPr>
          <p:cNvGrpSpPr/>
          <p:nvPr/>
        </p:nvGrpSpPr>
        <p:grpSpPr>
          <a:xfrm>
            <a:off x="2458645" y="2394536"/>
            <a:ext cx="2012481" cy="2439263"/>
            <a:chOff x="2458645" y="2394536"/>
            <a:chExt cx="2012481" cy="2439263"/>
          </a:xfrm>
        </p:grpSpPr>
        <p:sp>
          <p:nvSpPr>
            <p:cNvPr id="187" name="Freeform 186">
              <a:extLst>
                <a:ext uri="{FF2B5EF4-FFF2-40B4-BE49-F238E27FC236}">
                  <a16:creationId xmlns:a16="http://schemas.microsoft.com/office/drawing/2014/main" id="{EEC125C4-C0F6-643A-1DE2-353A7064C58C}"/>
                </a:ext>
              </a:extLst>
            </p:cNvPr>
            <p:cNvSpPr/>
            <p:nvPr/>
          </p:nvSpPr>
          <p:spPr>
            <a:xfrm>
              <a:off x="2458645" y="3073534"/>
              <a:ext cx="798632" cy="800121"/>
            </a:xfrm>
            <a:custGeom>
              <a:avLst/>
              <a:gdLst>
                <a:gd name="csX0" fmla="*/ 141947 w 389528"/>
                <a:gd name="csY0" fmla="*/ 19807 h 379625"/>
                <a:gd name="csX1" fmla="*/ 141947 w 389528"/>
                <a:gd name="csY1" fmla="*/ 19807 h 379625"/>
                <a:gd name="csX2" fmla="*/ 108936 w 389528"/>
                <a:gd name="csY2" fmla="*/ 46216 h 379625"/>
                <a:gd name="csX3" fmla="*/ 95732 w 389528"/>
                <a:gd name="csY3" fmla="*/ 75925 h 379625"/>
                <a:gd name="csX4" fmla="*/ 85828 w 389528"/>
                <a:gd name="csY4" fmla="*/ 95732 h 379625"/>
                <a:gd name="csX5" fmla="*/ 79226 w 389528"/>
                <a:gd name="csY5" fmla="*/ 105635 h 379625"/>
                <a:gd name="csX6" fmla="*/ 75925 w 389528"/>
                <a:gd name="csY6" fmla="*/ 115538 h 379625"/>
                <a:gd name="csX7" fmla="*/ 69323 w 389528"/>
                <a:gd name="csY7" fmla="*/ 125442 h 379625"/>
                <a:gd name="csX8" fmla="*/ 62721 w 389528"/>
                <a:gd name="csY8" fmla="*/ 145248 h 379625"/>
                <a:gd name="csX9" fmla="*/ 59420 w 389528"/>
                <a:gd name="csY9" fmla="*/ 155151 h 379625"/>
                <a:gd name="csX10" fmla="*/ 56119 w 389528"/>
                <a:gd name="csY10" fmla="*/ 171657 h 379625"/>
                <a:gd name="csX11" fmla="*/ 46215 w 389528"/>
                <a:gd name="csY11" fmla="*/ 201366 h 379625"/>
                <a:gd name="csX12" fmla="*/ 29710 w 389528"/>
                <a:gd name="csY12" fmla="*/ 231076 h 379625"/>
                <a:gd name="csX13" fmla="*/ 23108 w 389528"/>
                <a:gd name="csY13" fmla="*/ 240979 h 379625"/>
                <a:gd name="csX14" fmla="*/ 9904 w 389528"/>
                <a:gd name="csY14" fmla="*/ 257485 h 379625"/>
                <a:gd name="csX15" fmla="*/ 3301 w 389528"/>
                <a:gd name="csY15" fmla="*/ 277291 h 379625"/>
                <a:gd name="csX16" fmla="*/ 0 w 389528"/>
                <a:gd name="csY16" fmla="*/ 287195 h 379625"/>
                <a:gd name="csX17" fmla="*/ 9904 w 389528"/>
                <a:gd name="csY17" fmla="*/ 326808 h 379625"/>
                <a:gd name="csX18" fmla="*/ 13205 w 389528"/>
                <a:gd name="csY18" fmla="*/ 336711 h 379625"/>
                <a:gd name="csX19" fmla="*/ 23108 w 389528"/>
                <a:gd name="csY19" fmla="*/ 343313 h 379625"/>
                <a:gd name="csX20" fmla="*/ 29710 w 389528"/>
                <a:gd name="csY20" fmla="*/ 353216 h 379625"/>
                <a:gd name="csX21" fmla="*/ 39613 w 389528"/>
                <a:gd name="csY21" fmla="*/ 359818 h 379625"/>
                <a:gd name="csX22" fmla="*/ 66022 w 389528"/>
                <a:gd name="csY22" fmla="*/ 369722 h 379625"/>
                <a:gd name="csX23" fmla="*/ 89130 w 389528"/>
                <a:gd name="csY23" fmla="*/ 379625 h 379625"/>
                <a:gd name="csX24" fmla="*/ 132044 w 389528"/>
                <a:gd name="csY24" fmla="*/ 359818 h 379625"/>
                <a:gd name="csX25" fmla="*/ 151850 w 389528"/>
                <a:gd name="csY25" fmla="*/ 346614 h 379625"/>
                <a:gd name="csX26" fmla="*/ 158452 w 389528"/>
                <a:gd name="csY26" fmla="*/ 336711 h 379625"/>
                <a:gd name="csX27" fmla="*/ 168356 w 389528"/>
                <a:gd name="csY27" fmla="*/ 330109 h 379625"/>
                <a:gd name="csX28" fmla="*/ 171657 w 389528"/>
                <a:gd name="csY28" fmla="*/ 320205 h 379625"/>
                <a:gd name="csX29" fmla="*/ 181560 w 389528"/>
                <a:gd name="csY29" fmla="*/ 310302 h 379625"/>
                <a:gd name="csX30" fmla="*/ 198065 w 389528"/>
                <a:gd name="csY30" fmla="*/ 287195 h 379625"/>
                <a:gd name="csX31" fmla="*/ 207969 w 389528"/>
                <a:gd name="csY31" fmla="*/ 270689 h 379625"/>
                <a:gd name="csX32" fmla="*/ 217872 w 389528"/>
                <a:gd name="csY32" fmla="*/ 254184 h 379625"/>
                <a:gd name="csX33" fmla="*/ 240979 w 389528"/>
                <a:gd name="csY33" fmla="*/ 227775 h 379625"/>
                <a:gd name="csX34" fmla="*/ 244280 w 389528"/>
                <a:gd name="csY34" fmla="*/ 217872 h 379625"/>
                <a:gd name="csX35" fmla="*/ 270689 w 389528"/>
                <a:gd name="csY35" fmla="*/ 194764 h 379625"/>
                <a:gd name="csX36" fmla="*/ 280592 w 389528"/>
                <a:gd name="csY36" fmla="*/ 191463 h 379625"/>
                <a:gd name="csX37" fmla="*/ 290496 w 389528"/>
                <a:gd name="csY37" fmla="*/ 184861 h 379625"/>
                <a:gd name="csX38" fmla="*/ 310302 w 389528"/>
                <a:gd name="csY38" fmla="*/ 178259 h 379625"/>
                <a:gd name="csX39" fmla="*/ 320205 w 389528"/>
                <a:gd name="csY39" fmla="*/ 174958 h 379625"/>
                <a:gd name="csX40" fmla="*/ 346614 w 389528"/>
                <a:gd name="csY40" fmla="*/ 158452 h 379625"/>
                <a:gd name="csX41" fmla="*/ 356517 w 389528"/>
                <a:gd name="csY41" fmla="*/ 151850 h 379625"/>
                <a:gd name="csX42" fmla="*/ 366420 w 389528"/>
                <a:gd name="csY42" fmla="*/ 148549 h 379625"/>
                <a:gd name="csX43" fmla="*/ 373023 w 389528"/>
                <a:gd name="csY43" fmla="*/ 141947 h 379625"/>
                <a:gd name="csX44" fmla="*/ 382926 w 389528"/>
                <a:gd name="csY44" fmla="*/ 135345 h 379625"/>
                <a:gd name="csX45" fmla="*/ 389528 w 389528"/>
                <a:gd name="csY45" fmla="*/ 115538 h 379625"/>
                <a:gd name="csX46" fmla="*/ 386227 w 389528"/>
                <a:gd name="csY46" fmla="*/ 69323 h 379625"/>
                <a:gd name="csX47" fmla="*/ 382926 w 389528"/>
                <a:gd name="csY47" fmla="*/ 59420 h 379625"/>
                <a:gd name="csX48" fmla="*/ 373023 w 389528"/>
                <a:gd name="csY48" fmla="*/ 52818 h 379625"/>
                <a:gd name="csX49" fmla="*/ 366420 w 389528"/>
                <a:gd name="csY49" fmla="*/ 33011 h 379625"/>
                <a:gd name="csX50" fmla="*/ 336711 w 389528"/>
                <a:gd name="csY50" fmla="*/ 19807 h 379625"/>
                <a:gd name="csX51" fmla="*/ 316904 w 389528"/>
                <a:gd name="csY51" fmla="*/ 13205 h 379625"/>
                <a:gd name="csX52" fmla="*/ 307001 w 389528"/>
                <a:gd name="csY52" fmla="*/ 6603 h 379625"/>
                <a:gd name="csX53" fmla="*/ 287195 w 389528"/>
                <a:gd name="csY53" fmla="*/ 0 h 379625"/>
                <a:gd name="csX54" fmla="*/ 260786 w 389528"/>
                <a:gd name="csY54" fmla="*/ 3301 h 379625"/>
                <a:gd name="csX55" fmla="*/ 240979 w 389528"/>
                <a:gd name="csY55" fmla="*/ 6603 h 379625"/>
                <a:gd name="csX56" fmla="*/ 141947 w 389528"/>
                <a:gd name="csY56" fmla="*/ 19807 h 379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389528" h="379625">
                  <a:moveTo>
                    <a:pt x="141947" y="19807"/>
                  </a:moveTo>
                  <a:lnTo>
                    <a:pt x="141947" y="19807"/>
                  </a:lnTo>
                  <a:cubicBezTo>
                    <a:pt x="128890" y="29133"/>
                    <a:pt x="118701" y="34497"/>
                    <a:pt x="108936" y="46216"/>
                  </a:cubicBezTo>
                  <a:cubicBezTo>
                    <a:pt x="86545" y="73086"/>
                    <a:pt x="124513" y="32749"/>
                    <a:pt x="95732" y="75925"/>
                  </a:cubicBezTo>
                  <a:cubicBezTo>
                    <a:pt x="76808" y="104314"/>
                    <a:pt x="99499" y="68393"/>
                    <a:pt x="85828" y="95732"/>
                  </a:cubicBezTo>
                  <a:cubicBezTo>
                    <a:pt x="84054" y="99280"/>
                    <a:pt x="81000" y="102087"/>
                    <a:pt x="79226" y="105635"/>
                  </a:cubicBezTo>
                  <a:cubicBezTo>
                    <a:pt x="77670" y="108747"/>
                    <a:pt x="77481" y="112426"/>
                    <a:pt x="75925" y="115538"/>
                  </a:cubicBezTo>
                  <a:cubicBezTo>
                    <a:pt x="74151" y="119087"/>
                    <a:pt x="70934" y="121816"/>
                    <a:pt x="69323" y="125442"/>
                  </a:cubicBezTo>
                  <a:cubicBezTo>
                    <a:pt x="66497" y="131801"/>
                    <a:pt x="64922" y="138646"/>
                    <a:pt x="62721" y="145248"/>
                  </a:cubicBezTo>
                  <a:cubicBezTo>
                    <a:pt x="61621" y="148549"/>
                    <a:pt x="60102" y="151739"/>
                    <a:pt x="59420" y="155151"/>
                  </a:cubicBezTo>
                  <a:cubicBezTo>
                    <a:pt x="58320" y="160653"/>
                    <a:pt x="57595" y="166244"/>
                    <a:pt x="56119" y="171657"/>
                  </a:cubicBezTo>
                  <a:cubicBezTo>
                    <a:pt x="56106" y="171706"/>
                    <a:pt x="47874" y="196390"/>
                    <a:pt x="46215" y="201366"/>
                  </a:cubicBezTo>
                  <a:cubicBezTo>
                    <a:pt x="40403" y="218801"/>
                    <a:pt x="44850" y="208367"/>
                    <a:pt x="29710" y="231076"/>
                  </a:cubicBezTo>
                  <a:cubicBezTo>
                    <a:pt x="27509" y="234377"/>
                    <a:pt x="25913" y="238173"/>
                    <a:pt x="23108" y="240979"/>
                  </a:cubicBezTo>
                  <a:cubicBezTo>
                    <a:pt x="17621" y="246466"/>
                    <a:pt x="13235" y="249990"/>
                    <a:pt x="9904" y="257485"/>
                  </a:cubicBezTo>
                  <a:cubicBezTo>
                    <a:pt x="7077" y="263844"/>
                    <a:pt x="5502" y="270689"/>
                    <a:pt x="3301" y="277291"/>
                  </a:cubicBezTo>
                  <a:lnTo>
                    <a:pt x="0" y="287195"/>
                  </a:lnTo>
                  <a:cubicBezTo>
                    <a:pt x="5915" y="340429"/>
                    <a:pt x="-3093" y="300816"/>
                    <a:pt x="9904" y="326808"/>
                  </a:cubicBezTo>
                  <a:cubicBezTo>
                    <a:pt x="11460" y="329920"/>
                    <a:pt x="11031" y="333994"/>
                    <a:pt x="13205" y="336711"/>
                  </a:cubicBezTo>
                  <a:cubicBezTo>
                    <a:pt x="15683" y="339809"/>
                    <a:pt x="19807" y="341112"/>
                    <a:pt x="23108" y="343313"/>
                  </a:cubicBezTo>
                  <a:cubicBezTo>
                    <a:pt x="25309" y="346614"/>
                    <a:pt x="26905" y="350411"/>
                    <a:pt x="29710" y="353216"/>
                  </a:cubicBezTo>
                  <a:cubicBezTo>
                    <a:pt x="32515" y="356021"/>
                    <a:pt x="36168" y="357850"/>
                    <a:pt x="39613" y="359818"/>
                  </a:cubicBezTo>
                  <a:cubicBezTo>
                    <a:pt x="54999" y="368610"/>
                    <a:pt x="49774" y="365080"/>
                    <a:pt x="66022" y="369722"/>
                  </a:cubicBezTo>
                  <a:cubicBezTo>
                    <a:pt x="77355" y="372960"/>
                    <a:pt x="77393" y="373757"/>
                    <a:pt x="89130" y="379625"/>
                  </a:cubicBezTo>
                  <a:cubicBezTo>
                    <a:pt x="139241" y="373361"/>
                    <a:pt x="95247" y="384349"/>
                    <a:pt x="132044" y="359818"/>
                  </a:cubicBezTo>
                  <a:lnTo>
                    <a:pt x="151850" y="346614"/>
                  </a:lnTo>
                  <a:cubicBezTo>
                    <a:pt x="154051" y="343313"/>
                    <a:pt x="155647" y="339516"/>
                    <a:pt x="158452" y="336711"/>
                  </a:cubicBezTo>
                  <a:cubicBezTo>
                    <a:pt x="161258" y="333906"/>
                    <a:pt x="165877" y="333207"/>
                    <a:pt x="168356" y="330109"/>
                  </a:cubicBezTo>
                  <a:cubicBezTo>
                    <a:pt x="170530" y="327392"/>
                    <a:pt x="169727" y="323100"/>
                    <a:pt x="171657" y="320205"/>
                  </a:cubicBezTo>
                  <a:cubicBezTo>
                    <a:pt x="174246" y="316321"/>
                    <a:pt x="178847" y="314101"/>
                    <a:pt x="181560" y="310302"/>
                  </a:cubicBezTo>
                  <a:cubicBezTo>
                    <a:pt x="203284" y="279888"/>
                    <a:pt x="172317" y="312943"/>
                    <a:pt x="198065" y="287195"/>
                  </a:cubicBezTo>
                  <a:cubicBezTo>
                    <a:pt x="204883" y="266738"/>
                    <a:pt x="196639" y="286550"/>
                    <a:pt x="207969" y="270689"/>
                  </a:cubicBezTo>
                  <a:cubicBezTo>
                    <a:pt x="211698" y="265468"/>
                    <a:pt x="214193" y="259440"/>
                    <a:pt x="217872" y="254184"/>
                  </a:cubicBezTo>
                  <a:cubicBezTo>
                    <a:pt x="227277" y="240747"/>
                    <a:pt x="230543" y="238211"/>
                    <a:pt x="240979" y="227775"/>
                  </a:cubicBezTo>
                  <a:cubicBezTo>
                    <a:pt x="242079" y="224474"/>
                    <a:pt x="242192" y="220656"/>
                    <a:pt x="244280" y="217872"/>
                  </a:cubicBezTo>
                  <a:cubicBezTo>
                    <a:pt x="249443" y="210988"/>
                    <a:pt x="261526" y="199346"/>
                    <a:pt x="270689" y="194764"/>
                  </a:cubicBezTo>
                  <a:cubicBezTo>
                    <a:pt x="273801" y="193208"/>
                    <a:pt x="277480" y="193019"/>
                    <a:pt x="280592" y="191463"/>
                  </a:cubicBezTo>
                  <a:cubicBezTo>
                    <a:pt x="284141" y="189689"/>
                    <a:pt x="286870" y="186472"/>
                    <a:pt x="290496" y="184861"/>
                  </a:cubicBezTo>
                  <a:cubicBezTo>
                    <a:pt x="296855" y="182035"/>
                    <a:pt x="303700" y="180460"/>
                    <a:pt x="310302" y="178259"/>
                  </a:cubicBezTo>
                  <a:cubicBezTo>
                    <a:pt x="313603" y="177159"/>
                    <a:pt x="317254" y="176802"/>
                    <a:pt x="320205" y="174958"/>
                  </a:cubicBezTo>
                  <a:cubicBezTo>
                    <a:pt x="329008" y="169456"/>
                    <a:pt x="337976" y="164210"/>
                    <a:pt x="346614" y="158452"/>
                  </a:cubicBezTo>
                  <a:cubicBezTo>
                    <a:pt x="349915" y="156251"/>
                    <a:pt x="352969" y="153624"/>
                    <a:pt x="356517" y="151850"/>
                  </a:cubicBezTo>
                  <a:cubicBezTo>
                    <a:pt x="359629" y="150294"/>
                    <a:pt x="363119" y="149649"/>
                    <a:pt x="366420" y="148549"/>
                  </a:cubicBezTo>
                  <a:cubicBezTo>
                    <a:pt x="368621" y="146348"/>
                    <a:pt x="370593" y="143891"/>
                    <a:pt x="373023" y="141947"/>
                  </a:cubicBezTo>
                  <a:cubicBezTo>
                    <a:pt x="376121" y="139469"/>
                    <a:pt x="380823" y="138709"/>
                    <a:pt x="382926" y="135345"/>
                  </a:cubicBezTo>
                  <a:cubicBezTo>
                    <a:pt x="386614" y="129443"/>
                    <a:pt x="389528" y="115538"/>
                    <a:pt x="389528" y="115538"/>
                  </a:cubicBezTo>
                  <a:cubicBezTo>
                    <a:pt x="388428" y="100133"/>
                    <a:pt x="388031" y="84661"/>
                    <a:pt x="386227" y="69323"/>
                  </a:cubicBezTo>
                  <a:cubicBezTo>
                    <a:pt x="385820" y="65867"/>
                    <a:pt x="385100" y="62137"/>
                    <a:pt x="382926" y="59420"/>
                  </a:cubicBezTo>
                  <a:cubicBezTo>
                    <a:pt x="380448" y="56322"/>
                    <a:pt x="376324" y="55019"/>
                    <a:pt x="373023" y="52818"/>
                  </a:cubicBezTo>
                  <a:cubicBezTo>
                    <a:pt x="370822" y="46216"/>
                    <a:pt x="372211" y="36871"/>
                    <a:pt x="366420" y="33011"/>
                  </a:cubicBezTo>
                  <a:cubicBezTo>
                    <a:pt x="350727" y="22549"/>
                    <a:pt x="360280" y="27663"/>
                    <a:pt x="336711" y="19807"/>
                  </a:cubicBezTo>
                  <a:cubicBezTo>
                    <a:pt x="336710" y="19807"/>
                    <a:pt x="316905" y="13206"/>
                    <a:pt x="316904" y="13205"/>
                  </a:cubicBezTo>
                  <a:cubicBezTo>
                    <a:pt x="313603" y="11004"/>
                    <a:pt x="310626" y="8214"/>
                    <a:pt x="307001" y="6603"/>
                  </a:cubicBezTo>
                  <a:cubicBezTo>
                    <a:pt x="300642" y="3776"/>
                    <a:pt x="287195" y="0"/>
                    <a:pt x="287195" y="0"/>
                  </a:cubicBezTo>
                  <a:lnTo>
                    <a:pt x="260786" y="3301"/>
                  </a:lnTo>
                  <a:cubicBezTo>
                    <a:pt x="254160" y="4248"/>
                    <a:pt x="247670" y="6406"/>
                    <a:pt x="240979" y="6603"/>
                  </a:cubicBezTo>
                  <a:cubicBezTo>
                    <a:pt x="210182" y="7509"/>
                    <a:pt x="158452" y="17606"/>
                    <a:pt x="141947" y="19807"/>
                  </a:cubicBezTo>
                  <a:close/>
                </a:path>
              </a:pathLst>
            </a:custGeom>
            <a:solidFill>
              <a:srgbClr val="00B0F0">
                <a:alpha val="50000"/>
              </a:srgb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1" name="Straight Arrow Connector 190">
              <a:extLst>
                <a:ext uri="{FF2B5EF4-FFF2-40B4-BE49-F238E27FC236}">
                  <a16:creationId xmlns:a16="http://schemas.microsoft.com/office/drawing/2014/main" id="{608D7459-C5EA-FFCB-46A7-654AC4829691}"/>
                </a:ext>
              </a:extLst>
            </p:cNvPr>
            <p:cNvCxnSpPr>
              <a:cxnSpLocks/>
            </p:cNvCxnSpPr>
            <p:nvPr/>
          </p:nvCxnSpPr>
          <p:spPr>
            <a:xfrm flipV="1">
              <a:off x="2537396" y="3971061"/>
              <a:ext cx="106907" cy="86273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17" name="TextBox 4116">
              <a:extLst>
                <a:ext uri="{FF2B5EF4-FFF2-40B4-BE49-F238E27FC236}">
                  <a16:creationId xmlns:a16="http://schemas.microsoft.com/office/drawing/2014/main" id="{94F9F6CA-FDCA-E67C-C98E-151308841DDC}"/>
                </a:ext>
              </a:extLst>
            </p:cNvPr>
            <p:cNvSpPr txBox="1"/>
            <p:nvPr/>
          </p:nvSpPr>
          <p:spPr>
            <a:xfrm>
              <a:off x="3257277" y="2394536"/>
              <a:ext cx="1213849" cy="830997"/>
            </a:xfrm>
            <a:prstGeom prst="rect">
              <a:avLst/>
            </a:prstGeom>
            <a:noFill/>
          </p:spPr>
          <p:txBody>
            <a:bodyPr wrap="square" rtlCol="0">
              <a:spAutoFit/>
            </a:bodyPr>
            <a:lstStyle/>
            <a:p>
              <a:pPr algn="ctr"/>
              <a:r>
                <a:rPr lang="en-US" sz="2400">
                  <a:solidFill>
                    <a:schemeClr val="accent4"/>
                  </a:solidFill>
                </a:rPr>
                <a:t>motor output</a:t>
              </a:r>
            </a:p>
          </p:txBody>
        </p:sp>
      </p:grpSp>
      <p:grpSp>
        <p:nvGrpSpPr>
          <p:cNvPr id="4124" name="Group 4123">
            <a:extLst>
              <a:ext uri="{FF2B5EF4-FFF2-40B4-BE49-F238E27FC236}">
                <a16:creationId xmlns:a16="http://schemas.microsoft.com/office/drawing/2014/main" id="{5F4858E3-E48C-0D97-2FFB-FF7FD2DC1272}"/>
              </a:ext>
            </a:extLst>
          </p:cNvPr>
          <p:cNvGrpSpPr/>
          <p:nvPr/>
        </p:nvGrpSpPr>
        <p:grpSpPr>
          <a:xfrm>
            <a:off x="1228328" y="1206045"/>
            <a:ext cx="2120014" cy="867625"/>
            <a:chOff x="2289597" y="1204969"/>
            <a:chExt cx="2120014" cy="867625"/>
          </a:xfrm>
        </p:grpSpPr>
        <p:sp>
          <p:nvSpPr>
            <p:cNvPr id="4121" name="Rectangular Callout 4120">
              <a:extLst>
                <a:ext uri="{FF2B5EF4-FFF2-40B4-BE49-F238E27FC236}">
                  <a16:creationId xmlns:a16="http://schemas.microsoft.com/office/drawing/2014/main" id="{B20EFFA3-3AE3-52F6-6D66-3B1C1A7EBF9A}"/>
                </a:ext>
              </a:extLst>
            </p:cNvPr>
            <p:cNvSpPr/>
            <p:nvPr/>
          </p:nvSpPr>
          <p:spPr>
            <a:xfrm flipH="1">
              <a:off x="2289597" y="1204969"/>
              <a:ext cx="2116635" cy="867625"/>
            </a:xfrm>
            <a:prstGeom prst="wedgeRectCallout">
              <a:avLst>
                <a:gd name="adj1" fmla="val -49090"/>
                <a:gd name="adj2" fmla="val 9763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2" name="TextBox 4121">
              <a:extLst>
                <a:ext uri="{FF2B5EF4-FFF2-40B4-BE49-F238E27FC236}">
                  <a16:creationId xmlns:a16="http://schemas.microsoft.com/office/drawing/2014/main" id="{39F3EEA9-2717-B038-A056-E77E825B5F55}"/>
                </a:ext>
              </a:extLst>
            </p:cNvPr>
            <p:cNvSpPr txBox="1"/>
            <p:nvPr/>
          </p:nvSpPr>
          <p:spPr>
            <a:xfrm flipH="1">
              <a:off x="2292976" y="1222954"/>
              <a:ext cx="2116635" cy="830997"/>
            </a:xfrm>
            <a:prstGeom prst="rect">
              <a:avLst/>
            </a:prstGeom>
            <a:noFill/>
          </p:spPr>
          <p:txBody>
            <a:bodyPr wrap="square" rtlCol="0">
              <a:spAutoFit/>
            </a:bodyPr>
            <a:lstStyle/>
            <a:p>
              <a:pPr algn="ctr"/>
              <a:r>
                <a:rPr lang="en-US" sz="2400"/>
                <a:t>Sir Robert Walpole</a:t>
              </a:r>
            </a:p>
          </p:txBody>
        </p:sp>
      </p:grpSp>
      <p:grpSp>
        <p:nvGrpSpPr>
          <p:cNvPr id="4129" name="Group 4128">
            <a:extLst>
              <a:ext uri="{FF2B5EF4-FFF2-40B4-BE49-F238E27FC236}">
                <a16:creationId xmlns:a16="http://schemas.microsoft.com/office/drawing/2014/main" id="{AFA106F8-CE41-D854-46F5-B271B91A20FE}"/>
              </a:ext>
            </a:extLst>
          </p:cNvPr>
          <p:cNvGrpSpPr/>
          <p:nvPr/>
        </p:nvGrpSpPr>
        <p:grpSpPr>
          <a:xfrm>
            <a:off x="5668667" y="1383552"/>
            <a:ext cx="5905954" cy="1573393"/>
            <a:chOff x="6684667" y="1256553"/>
            <a:chExt cx="5126333" cy="1276142"/>
          </a:xfrm>
        </p:grpSpPr>
        <p:sp>
          <p:nvSpPr>
            <p:cNvPr id="4130" name="Rounded Rectangle 4129">
              <a:extLst>
                <a:ext uri="{FF2B5EF4-FFF2-40B4-BE49-F238E27FC236}">
                  <a16:creationId xmlns:a16="http://schemas.microsoft.com/office/drawing/2014/main" id="{4E224F0A-3F7E-17E7-6454-6821CE7D4EB0}"/>
                </a:ext>
              </a:extLst>
            </p:cNvPr>
            <p:cNvSpPr/>
            <p:nvPr/>
          </p:nvSpPr>
          <p:spPr>
            <a:xfrm>
              <a:off x="6684667" y="1256554"/>
              <a:ext cx="1185705" cy="1276141"/>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query encoder</a:t>
              </a:r>
            </a:p>
          </p:txBody>
        </p:sp>
        <p:sp>
          <p:nvSpPr>
            <p:cNvPr id="4131" name="Rounded Rectangle 4130">
              <a:extLst>
                <a:ext uri="{FF2B5EF4-FFF2-40B4-BE49-F238E27FC236}">
                  <a16:creationId xmlns:a16="http://schemas.microsoft.com/office/drawing/2014/main" id="{953D8AA1-3AA9-5B71-6B5C-F2F2DD1511C5}"/>
                </a:ext>
              </a:extLst>
            </p:cNvPr>
            <p:cNvSpPr/>
            <p:nvPr/>
          </p:nvSpPr>
          <p:spPr>
            <a:xfrm>
              <a:off x="10625296" y="1256553"/>
              <a:ext cx="1185704" cy="1276141"/>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generator</a:t>
              </a:r>
            </a:p>
          </p:txBody>
        </p:sp>
        <p:cxnSp>
          <p:nvCxnSpPr>
            <p:cNvPr id="4132" name="Straight Arrow Connector 4131">
              <a:extLst>
                <a:ext uri="{FF2B5EF4-FFF2-40B4-BE49-F238E27FC236}">
                  <a16:creationId xmlns:a16="http://schemas.microsoft.com/office/drawing/2014/main" id="{25223A42-00A7-D40D-4725-561BF07784EB}"/>
                </a:ext>
              </a:extLst>
            </p:cNvPr>
            <p:cNvCxnSpPr>
              <a:cxnSpLocks/>
            </p:cNvCxnSpPr>
            <p:nvPr/>
          </p:nvCxnSpPr>
          <p:spPr>
            <a:xfrm>
              <a:off x="7971972" y="1894623"/>
              <a:ext cx="2470218"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33" name="Rounded Rectangle 4132">
              <a:extLst>
                <a:ext uri="{FF2B5EF4-FFF2-40B4-BE49-F238E27FC236}">
                  <a16:creationId xmlns:a16="http://schemas.microsoft.com/office/drawing/2014/main" id="{5777ECB2-6800-90EB-B65A-76EEA59031AE}"/>
                </a:ext>
              </a:extLst>
            </p:cNvPr>
            <p:cNvSpPr/>
            <p:nvPr/>
          </p:nvSpPr>
          <p:spPr>
            <a:xfrm>
              <a:off x="8793426" y="1481168"/>
              <a:ext cx="893056" cy="812730"/>
            </a:xfrm>
            <a:prstGeom prst="round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134" name="Picture 2" descr="8,100+ Neural Network Icon Illustrations - iStock">
              <a:extLst>
                <a:ext uri="{FF2B5EF4-FFF2-40B4-BE49-F238E27FC236}">
                  <a16:creationId xmlns:a16="http://schemas.microsoft.com/office/drawing/2014/main" id="{B162DD98-FF9E-3E7B-2AFB-C728C30EE76C}"/>
                </a:ext>
              </a:extLst>
            </p:cNvPr>
            <p:cNvPicPr>
              <a:picLocks noChangeAspect="1" noChangeArrowheads="1"/>
            </p:cNvPicPr>
            <p:nvPr/>
          </p:nvPicPr>
          <p:blipFill rotWithShape="1">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56362" y="1549346"/>
              <a:ext cx="782944" cy="676374"/>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135" name="Group 4134">
            <a:extLst>
              <a:ext uri="{FF2B5EF4-FFF2-40B4-BE49-F238E27FC236}">
                <a16:creationId xmlns:a16="http://schemas.microsoft.com/office/drawing/2014/main" id="{88D51EE6-D47C-021F-EFA7-483EED77827A}"/>
              </a:ext>
            </a:extLst>
          </p:cNvPr>
          <p:cNvGrpSpPr/>
          <p:nvPr/>
        </p:nvGrpSpPr>
        <p:grpSpPr>
          <a:xfrm>
            <a:off x="5745429" y="3453504"/>
            <a:ext cx="2451449" cy="1321155"/>
            <a:chOff x="-1296471" y="1164396"/>
            <a:chExt cx="3543640" cy="867625"/>
          </a:xfrm>
        </p:grpSpPr>
        <p:sp>
          <p:nvSpPr>
            <p:cNvPr id="4136" name="Rectangular Callout 4135">
              <a:extLst>
                <a:ext uri="{FF2B5EF4-FFF2-40B4-BE49-F238E27FC236}">
                  <a16:creationId xmlns:a16="http://schemas.microsoft.com/office/drawing/2014/main" id="{145EA64A-747C-FE60-BFC9-83CA76C1E6B2}"/>
                </a:ext>
              </a:extLst>
            </p:cNvPr>
            <p:cNvSpPr/>
            <p:nvPr/>
          </p:nvSpPr>
          <p:spPr>
            <a:xfrm>
              <a:off x="-1296471" y="1164396"/>
              <a:ext cx="3505708" cy="867625"/>
            </a:xfrm>
            <a:prstGeom prst="wedgeRectCallout">
              <a:avLst>
                <a:gd name="adj1" fmla="val -21922"/>
                <a:gd name="adj2" fmla="val -8638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7" name="TextBox 4136">
              <a:extLst>
                <a:ext uri="{FF2B5EF4-FFF2-40B4-BE49-F238E27FC236}">
                  <a16:creationId xmlns:a16="http://schemas.microsoft.com/office/drawing/2014/main" id="{C5C08DCC-291E-1843-BEA3-7F73BF172167}"/>
                </a:ext>
              </a:extLst>
            </p:cNvPr>
            <p:cNvSpPr txBox="1"/>
            <p:nvPr/>
          </p:nvSpPr>
          <p:spPr>
            <a:xfrm>
              <a:off x="-1078202" y="1188858"/>
              <a:ext cx="3325371" cy="830997"/>
            </a:xfrm>
            <a:prstGeom prst="rect">
              <a:avLst/>
            </a:prstGeom>
            <a:noFill/>
          </p:spPr>
          <p:txBody>
            <a:bodyPr wrap="square" rtlCol="0">
              <a:spAutoFit/>
            </a:bodyPr>
            <a:lstStyle/>
            <a:p>
              <a:r>
                <a:rPr lang="en-US" sz="2400"/>
                <a:t>who was the first British prime minister?</a:t>
              </a:r>
            </a:p>
          </p:txBody>
        </p:sp>
      </p:grpSp>
      <p:grpSp>
        <p:nvGrpSpPr>
          <p:cNvPr id="4138" name="Group 4137">
            <a:extLst>
              <a:ext uri="{FF2B5EF4-FFF2-40B4-BE49-F238E27FC236}">
                <a16:creationId xmlns:a16="http://schemas.microsoft.com/office/drawing/2014/main" id="{2A7B859E-DF98-C6EC-23DF-5685DAF5C130}"/>
              </a:ext>
            </a:extLst>
          </p:cNvPr>
          <p:cNvGrpSpPr/>
          <p:nvPr/>
        </p:nvGrpSpPr>
        <p:grpSpPr>
          <a:xfrm>
            <a:off x="9608667" y="3824805"/>
            <a:ext cx="2120014" cy="867625"/>
            <a:chOff x="2289597" y="1204969"/>
            <a:chExt cx="2120014" cy="867625"/>
          </a:xfrm>
        </p:grpSpPr>
        <p:sp>
          <p:nvSpPr>
            <p:cNvPr id="4139" name="Rectangular Callout 4138">
              <a:extLst>
                <a:ext uri="{FF2B5EF4-FFF2-40B4-BE49-F238E27FC236}">
                  <a16:creationId xmlns:a16="http://schemas.microsoft.com/office/drawing/2014/main" id="{8281016C-272D-5194-F5F1-A53657F5A8A9}"/>
                </a:ext>
              </a:extLst>
            </p:cNvPr>
            <p:cNvSpPr/>
            <p:nvPr/>
          </p:nvSpPr>
          <p:spPr>
            <a:xfrm flipH="1">
              <a:off x="2289597" y="1204969"/>
              <a:ext cx="2116635" cy="867625"/>
            </a:xfrm>
            <a:prstGeom prst="wedgeRectCallout">
              <a:avLst>
                <a:gd name="adj1" fmla="val -10089"/>
                <a:gd name="adj2" fmla="val -148283"/>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0" name="TextBox 4139">
              <a:extLst>
                <a:ext uri="{FF2B5EF4-FFF2-40B4-BE49-F238E27FC236}">
                  <a16:creationId xmlns:a16="http://schemas.microsoft.com/office/drawing/2014/main" id="{2FECE719-30E6-78E4-7518-94635BBAC0D7}"/>
                </a:ext>
              </a:extLst>
            </p:cNvPr>
            <p:cNvSpPr txBox="1"/>
            <p:nvPr/>
          </p:nvSpPr>
          <p:spPr>
            <a:xfrm flipH="1">
              <a:off x="2292976" y="1222954"/>
              <a:ext cx="2116635" cy="830997"/>
            </a:xfrm>
            <a:prstGeom prst="rect">
              <a:avLst/>
            </a:prstGeom>
            <a:noFill/>
          </p:spPr>
          <p:txBody>
            <a:bodyPr wrap="square" rtlCol="0">
              <a:spAutoFit/>
            </a:bodyPr>
            <a:lstStyle/>
            <a:p>
              <a:pPr algn="ctr"/>
              <a:r>
                <a:rPr lang="en-US" sz="2400"/>
                <a:t>Sir Robert Walpole</a:t>
              </a:r>
            </a:p>
          </p:txBody>
        </p:sp>
      </p:grpSp>
      <p:grpSp>
        <p:nvGrpSpPr>
          <p:cNvPr id="4141" name="Group 4140">
            <a:extLst>
              <a:ext uri="{FF2B5EF4-FFF2-40B4-BE49-F238E27FC236}">
                <a16:creationId xmlns:a16="http://schemas.microsoft.com/office/drawing/2014/main" id="{27D1A5EE-5F15-89FD-DA3A-073AAAE1222C}"/>
              </a:ext>
            </a:extLst>
          </p:cNvPr>
          <p:cNvGrpSpPr/>
          <p:nvPr/>
        </p:nvGrpSpPr>
        <p:grpSpPr>
          <a:xfrm>
            <a:off x="5840432" y="5882376"/>
            <a:ext cx="3741612" cy="833435"/>
            <a:chOff x="5840432" y="5882376"/>
            <a:chExt cx="3741612" cy="833435"/>
          </a:xfrm>
        </p:grpSpPr>
        <p:sp>
          <p:nvSpPr>
            <p:cNvPr id="4142" name="Rectangular Callout 4141">
              <a:extLst>
                <a:ext uri="{FF2B5EF4-FFF2-40B4-BE49-F238E27FC236}">
                  <a16:creationId xmlns:a16="http://schemas.microsoft.com/office/drawing/2014/main" id="{2AEDE8D0-0059-EFF3-AF10-2069D8CE5AF9}"/>
                </a:ext>
              </a:extLst>
            </p:cNvPr>
            <p:cNvSpPr/>
            <p:nvPr/>
          </p:nvSpPr>
          <p:spPr>
            <a:xfrm>
              <a:off x="5840432" y="5884814"/>
              <a:ext cx="3544870" cy="830997"/>
            </a:xfrm>
            <a:prstGeom prst="wedgeRectCallout">
              <a:avLst>
                <a:gd name="adj1" fmla="val -60009"/>
                <a:gd name="adj2" fmla="val -4793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3" name="TextBox 4142">
              <a:extLst>
                <a:ext uri="{FF2B5EF4-FFF2-40B4-BE49-F238E27FC236}">
                  <a16:creationId xmlns:a16="http://schemas.microsoft.com/office/drawing/2014/main" id="{23239C60-6EA3-D8BE-2181-B3214C2557B4}"/>
                </a:ext>
              </a:extLst>
            </p:cNvPr>
            <p:cNvSpPr txBox="1"/>
            <p:nvPr/>
          </p:nvSpPr>
          <p:spPr>
            <a:xfrm>
              <a:off x="5904241" y="5882376"/>
              <a:ext cx="3677803" cy="491160"/>
            </a:xfrm>
            <a:prstGeom prst="rect">
              <a:avLst/>
            </a:prstGeom>
            <a:noFill/>
          </p:spPr>
          <p:txBody>
            <a:bodyPr wrap="square" rtlCol="0">
              <a:spAutoFit/>
            </a:bodyPr>
            <a:lstStyle/>
            <a:p>
              <a:r>
                <a:rPr lang="en-US" sz="2400"/>
                <a:t>who was the first British prime minister?</a:t>
              </a:r>
            </a:p>
          </p:txBody>
        </p:sp>
      </p:grpSp>
      <p:sp>
        <p:nvSpPr>
          <p:cNvPr id="4144" name="TextBox 4143">
            <a:extLst>
              <a:ext uri="{FF2B5EF4-FFF2-40B4-BE49-F238E27FC236}">
                <a16:creationId xmlns:a16="http://schemas.microsoft.com/office/drawing/2014/main" id="{989B781E-10AE-0DB8-C93D-3373B7373851}"/>
              </a:ext>
            </a:extLst>
          </p:cNvPr>
          <p:cNvSpPr txBox="1"/>
          <p:nvPr/>
        </p:nvSpPr>
        <p:spPr>
          <a:xfrm>
            <a:off x="10493828" y="6360127"/>
            <a:ext cx="1667892" cy="461665"/>
          </a:xfrm>
          <a:prstGeom prst="rect">
            <a:avLst/>
          </a:prstGeom>
          <a:noFill/>
        </p:spPr>
        <p:txBody>
          <a:bodyPr wrap="none" rtlCol="0">
            <a:spAutoFit/>
          </a:bodyPr>
          <a:lstStyle/>
          <a:p>
            <a:r>
              <a:rPr lang="en-US" sz="2400"/>
              <a:t>Lewis 2020</a:t>
            </a:r>
          </a:p>
        </p:txBody>
      </p:sp>
    </p:spTree>
    <p:extLst>
      <p:ext uri="{BB962C8B-B14F-4D97-AF65-F5344CB8AC3E}">
        <p14:creationId xmlns:p14="http://schemas.microsoft.com/office/powerpoint/2010/main" val="158477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26"/>
                                        </p:tgtEl>
                                        <p:attrNameLst>
                                          <p:attrName>style.visibility</p:attrName>
                                        </p:attrNameLst>
                                      </p:cBhvr>
                                      <p:to>
                                        <p:strVal val="visible"/>
                                      </p:to>
                                    </p:set>
                                    <p:animEffect transition="in" filter="dissolve">
                                      <p:cBhvr>
                                        <p:cTn id="7" dur="500"/>
                                        <p:tgtEl>
                                          <p:spTgt spid="41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27"/>
                                        </p:tgtEl>
                                        <p:attrNameLst>
                                          <p:attrName>style.visibility</p:attrName>
                                        </p:attrNameLst>
                                      </p:cBhvr>
                                      <p:to>
                                        <p:strVal val="visible"/>
                                      </p:to>
                                    </p:set>
                                    <p:animEffect transition="in" filter="dissolve">
                                      <p:cBhvr>
                                        <p:cTn id="12" dur="500"/>
                                        <p:tgtEl>
                                          <p:spTgt spid="41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124"/>
                                        </p:tgtEl>
                                        <p:attrNameLst>
                                          <p:attrName>style.visibility</p:attrName>
                                        </p:attrNameLst>
                                      </p:cBhvr>
                                      <p:to>
                                        <p:strVal val="visible"/>
                                      </p:to>
                                    </p:set>
                                    <p:animEffect transition="in" filter="dissolve">
                                      <p:cBhvr>
                                        <p:cTn id="17" dur="500"/>
                                        <p:tgtEl>
                                          <p:spTgt spid="41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129"/>
                                        </p:tgtEl>
                                        <p:attrNameLst>
                                          <p:attrName>style.visibility</p:attrName>
                                        </p:attrNameLst>
                                      </p:cBhvr>
                                      <p:to>
                                        <p:strVal val="visible"/>
                                      </p:to>
                                    </p:set>
                                    <p:animEffect transition="in" filter="dissolve">
                                      <p:cBhvr>
                                        <p:cTn id="22" dur="500"/>
                                        <p:tgtEl>
                                          <p:spTgt spid="4129"/>
                                        </p:tgtEl>
                                      </p:cBhvr>
                                    </p:animEffect>
                                  </p:childTnLst>
                                </p:cTn>
                              </p:par>
                              <p:par>
                                <p:cTn id="23" presetID="9" presetClass="exit" presetSubtype="0" fill="hold" nodeType="withEffect">
                                  <p:stCondLst>
                                    <p:cond delay="0"/>
                                  </p:stCondLst>
                                  <p:childTnLst>
                                    <p:animEffect transition="out" filter="dissolve">
                                      <p:cBhvr>
                                        <p:cTn id="24" dur="500"/>
                                        <p:tgtEl>
                                          <p:spTgt spid="4124"/>
                                        </p:tgtEl>
                                      </p:cBhvr>
                                    </p:animEffect>
                                    <p:set>
                                      <p:cBhvr>
                                        <p:cTn id="25" dur="1" fill="hold">
                                          <p:stCondLst>
                                            <p:cond delay="499"/>
                                          </p:stCondLst>
                                        </p:cTn>
                                        <p:tgtEl>
                                          <p:spTgt spid="4124"/>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500"/>
                                        <p:tgtEl>
                                          <p:spTgt spid="4141"/>
                                        </p:tgtEl>
                                      </p:cBhvr>
                                    </p:animEffect>
                                    <p:set>
                                      <p:cBhvr>
                                        <p:cTn id="28" dur="1" fill="hold">
                                          <p:stCondLst>
                                            <p:cond delay="499"/>
                                          </p:stCondLst>
                                        </p:cTn>
                                        <p:tgtEl>
                                          <p:spTgt spid="414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4135"/>
                                        </p:tgtEl>
                                        <p:attrNameLst>
                                          <p:attrName>style.visibility</p:attrName>
                                        </p:attrNameLst>
                                      </p:cBhvr>
                                      <p:to>
                                        <p:strVal val="visible"/>
                                      </p:to>
                                    </p:set>
                                    <p:animEffect transition="in" filter="dissolve">
                                      <p:cBhvr>
                                        <p:cTn id="33" dur="500"/>
                                        <p:tgtEl>
                                          <p:spTgt spid="413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138"/>
                                        </p:tgtEl>
                                        <p:attrNameLst>
                                          <p:attrName>style.visibility</p:attrName>
                                        </p:attrNameLst>
                                      </p:cBhvr>
                                      <p:to>
                                        <p:strVal val="visible"/>
                                      </p:to>
                                    </p:set>
                                    <p:animEffect transition="in" filter="dissolve">
                                      <p:cBhvr>
                                        <p:cTn id="38" dur="500"/>
                                        <p:tgtEl>
                                          <p:spTgt spid="4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34752-C804-D59D-1720-BE94CE04D346}"/>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5964CB22-9656-2E1F-6EB5-D7F1B0B04E9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179CE2EE-D987-07BD-0561-E552CE1AA35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Retrieval augmented generation (RAG)</a:t>
            </a:r>
          </a:p>
        </p:txBody>
      </p:sp>
      <p:pic>
        <p:nvPicPr>
          <p:cNvPr id="181" name="Picture 180">
            <a:extLst>
              <a:ext uri="{FF2B5EF4-FFF2-40B4-BE49-F238E27FC236}">
                <a16:creationId xmlns:a16="http://schemas.microsoft.com/office/drawing/2014/main" id="{A59E6E23-B41C-3CC2-0F1A-89A9F898C24A}"/>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897457" y="3067504"/>
            <a:ext cx="3798961" cy="3343924"/>
          </a:xfrm>
          <a:prstGeom prst="rect">
            <a:avLst/>
          </a:prstGeom>
        </p:spPr>
      </p:pic>
      <p:sp>
        <p:nvSpPr>
          <p:cNvPr id="186" name="Freeform 185">
            <a:extLst>
              <a:ext uri="{FF2B5EF4-FFF2-40B4-BE49-F238E27FC236}">
                <a16:creationId xmlns:a16="http://schemas.microsoft.com/office/drawing/2014/main" id="{9E618F05-1600-1BF8-3482-5DA7A784B428}"/>
              </a:ext>
            </a:extLst>
          </p:cNvPr>
          <p:cNvSpPr/>
          <p:nvPr/>
        </p:nvSpPr>
        <p:spPr>
          <a:xfrm>
            <a:off x="3886708" y="4339813"/>
            <a:ext cx="791864" cy="869695"/>
          </a:xfrm>
          <a:custGeom>
            <a:avLst/>
            <a:gdLst>
              <a:gd name="csX0" fmla="*/ 313603 w 386227"/>
              <a:gd name="csY0" fmla="*/ 0 h 412635"/>
              <a:gd name="csX1" fmla="*/ 313603 w 386227"/>
              <a:gd name="csY1" fmla="*/ 0 h 412635"/>
              <a:gd name="csX2" fmla="*/ 287194 w 386227"/>
              <a:gd name="csY2" fmla="*/ 13204 h 412635"/>
              <a:gd name="csX3" fmla="*/ 267388 w 386227"/>
              <a:gd name="csY3" fmla="*/ 26408 h 412635"/>
              <a:gd name="csX4" fmla="*/ 257484 w 386227"/>
              <a:gd name="csY4" fmla="*/ 46215 h 412635"/>
              <a:gd name="csX5" fmla="*/ 250882 w 386227"/>
              <a:gd name="csY5" fmla="*/ 66021 h 412635"/>
              <a:gd name="csX6" fmla="*/ 240979 w 386227"/>
              <a:gd name="csY6" fmla="*/ 95731 h 412635"/>
              <a:gd name="csX7" fmla="*/ 231076 w 386227"/>
              <a:gd name="csY7" fmla="*/ 115537 h 412635"/>
              <a:gd name="csX8" fmla="*/ 204667 w 386227"/>
              <a:gd name="csY8" fmla="*/ 128742 h 412635"/>
              <a:gd name="csX9" fmla="*/ 194764 w 386227"/>
              <a:gd name="csY9" fmla="*/ 132043 h 412635"/>
              <a:gd name="csX10" fmla="*/ 184860 w 386227"/>
              <a:gd name="csY10" fmla="*/ 138645 h 412635"/>
              <a:gd name="csX11" fmla="*/ 165054 w 386227"/>
              <a:gd name="csY11" fmla="*/ 145247 h 412635"/>
              <a:gd name="csX12" fmla="*/ 155151 w 386227"/>
              <a:gd name="csY12" fmla="*/ 148548 h 412635"/>
              <a:gd name="csX13" fmla="*/ 118839 w 386227"/>
              <a:gd name="csY13" fmla="*/ 158452 h 412635"/>
              <a:gd name="csX14" fmla="*/ 102333 w 386227"/>
              <a:gd name="csY14" fmla="*/ 161753 h 412635"/>
              <a:gd name="csX15" fmla="*/ 79226 w 386227"/>
              <a:gd name="csY15" fmla="*/ 168355 h 412635"/>
              <a:gd name="csX16" fmla="*/ 49516 w 386227"/>
              <a:gd name="csY16" fmla="*/ 171656 h 412635"/>
              <a:gd name="csX17" fmla="*/ 46215 w 386227"/>
              <a:gd name="csY17" fmla="*/ 181559 h 412635"/>
              <a:gd name="csX18" fmla="*/ 33011 w 386227"/>
              <a:gd name="csY18" fmla="*/ 198065 h 412635"/>
              <a:gd name="csX19" fmla="*/ 26408 w 386227"/>
              <a:gd name="csY19" fmla="*/ 207968 h 412635"/>
              <a:gd name="csX20" fmla="*/ 16505 w 386227"/>
              <a:gd name="csY20" fmla="*/ 227774 h 412635"/>
              <a:gd name="csX21" fmla="*/ 9903 w 386227"/>
              <a:gd name="csY21" fmla="*/ 247581 h 412635"/>
              <a:gd name="csX22" fmla="*/ 6602 w 386227"/>
              <a:gd name="csY22" fmla="*/ 257484 h 412635"/>
              <a:gd name="csX23" fmla="*/ 0 w 386227"/>
              <a:gd name="csY23" fmla="*/ 287194 h 412635"/>
              <a:gd name="csX24" fmla="*/ 3301 w 386227"/>
              <a:gd name="csY24" fmla="*/ 343312 h 412635"/>
              <a:gd name="csX25" fmla="*/ 13204 w 386227"/>
              <a:gd name="csY25" fmla="*/ 353215 h 412635"/>
              <a:gd name="csX26" fmla="*/ 56118 w 386227"/>
              <a:gd name="csY26" fmla="*/ 363119 h 412635"/>
              <a:gd name="csX27" fmla="*/ 89129 w 386227"/>
              <a:gd name="csY27" fmla="*/ 373022 h 412635"/>
              <a:gd name="csX28" fmla="*/ 108936 w 386227"/>
              <a:gd name="csY28" fmla="*/ 382925 h 412635"/>
              <a:gd name="csX29" fmla="*/ 174957 w 386227"/>
              <a:gd name="csY29" fmla="*/ 389527 h 412635"/>
              <a:gd name="csX30" fmla="*/ 198065 w 386227"/>
              <a:gd name="csY30" fmla="*/ 396129 h 412635"/>
              <a:gd name="csX31" fmla="*/ 217871 w 386227"/>
              <a:gd name="csY31" fmla="*/ 406033 h 412635"/>
              <a:gd name="csX32" fmla="*/ 254183 w 386227"/>
              <a:gd name="csY32" fmla="*/ 409334 h 412635"/>
              <a:gd name="csX33" fmla="*/ 264086 w 386227"/>
              <a:gd name="csY33" fmla="*/ 412635 h 412635"/>
              <a:gd name="csX34" fmla="*/ 297097 w 386227"/>
              <a:gd name="csY34" fmla="*/ 409334 h 412635"/>
              <a:gd name="csX35" fmla="*/ 313603 w 386227"/>
              <a:gd name="csY35" fmla="*/ 396129 h 412635"/>
              <a:gd name="csX36" fmla="*/ 320205 w 386227"/>
              <a:gd name="csY36" fmla="*/ 382925 h 412635"/>
              <a:gd name="csX37" fmla="*/ 340011 w 386227"/>
              <a:gd name="csY37" fmla="*/ 363119 h 412635"/>
              <a:gd name="csX38" fmla="*/ 359818 w 386227"/>
              <a:gd name="csY38" fmla="*/ 336710 h 412635"/>
              <a:gd name="csX39" fmla="*/ 366420 w 386227"/>
              <a:gd name="csY39" fmla="*/ 326807 h 412635"/>
              <a:gd name="csX40" fmla="*/ 376323 w 386227"/>
              <a:gd name="csY40" fmla="*/ 307000 h 412635"/>
              <a:gd name="csX41" fmla="*/ 386227 w 386227"/>
              <a:gd name="csY41" fmla="*/ 273989 h 412635"/>
              <a:gd name="csX42" fmla="*/ 382925 w 386227"/>
              <a:gd name="csY42" fmla="*/ 191462 h 412635"/>
              <a:gd name="csX43" fmla="*/ 379624 w 386227"/>
              <a:gd name="csY43" fmla="*/ 181559 h 412635"/>
              <a:gd name="csX44" fmla="*/ 376323 w 386227"/>
              <a:gd name="csY44" fmla="*/ 161753 h 412635"/>
              <a:gd name="csX45" fmla="*/ 369721 w 386227"/>
              <a:gd name="csY45" fmla="*/ 141946 h 412635"/>
              <a:gd name="csX46" fmla="*/ 356517 w 386227"/>
              <a:gd name="csY46" fmla="*/ 122140 h 412635"/>
              <a:gd name="csX47" fmla="*/ 346614 w 386227"/>
              <a:gd name="csY47" fmla="*/ 92430 h 412635"/>
              <a:gd name="csX48" fmla="*/ 343312 w 386227"/>
              <a:gd name="csY48" fmla="*/ 82527 h 412635"/>
              <a:gd name="csX49" fmla="*/ 340011 w 386227"/>
              <a:gd name="csY49" fmla="*/ 69322 h 412635"/>
              <a:gd name="csX50" fmla="*/ 336710 w 386227"/>
              <a:gd name="csY50" fmla="*/ 59419 h 412635"/>
              <a:gd name="csX51" fmla="*/ 330108 w 386227"/>
              <a:gd name="csY51" fmla="*/ 29709 h 412635"/>
              <a:gd name="csX52" fmla="*/ 313603 w 386227"/>
              <a:gd name="csY52" fmla="*/ 0 h 412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86227" h="412635">
                <a:moveTo>
                  <a:pt x="313603" y="0"/>
                </a:moveTo>
                <a:lnTo>
                  <a:pt x="313603" y="0"/>
                </a:lnTo>
                <a:cubicBezTo>
                  <a:pt x="304800" y="4401"/>
                  <a:pt x="295739" y="8321"/>
                  <a:pt x="287194" y="13204"/>
                </a:cubicBezTo>
                <a:cubicBezTo>
                  <a:pt x="280305" y="17141"/>
                  <a:pt x="267388" y="26408"/>
                  <a:pt x="267388" y="26408"/>
                </a:cubicBezTo>
                <a:cubicBezTo>
                  <a:pt x="255339" y="62544"/>
                  <a:pt x="274558" y="7796"/>
                  <a:pt x="257484" y="46215"/>
                </a:cubicBezTo>
                <a:cubicBezTo>
                  <a:pt x="254658" y="52574"/>
                  <a:pt x="253083" y="59419"/>
                  <a:pt x="250882" y="66021"/>
                </a:cubicBezTo>
                <a:lnTo>
                  <a:pt x="240979" y="95731"/>
                </a:lnTo>
                <a:cubicBezTo>
                  <a:pt x="237493" y="106190"/>
                  <a:pt x="238389" y="106396"/>
                  <a:pt x="231076" y="115537"/>
                </a:cubicBezTo>
                <a:cubicBezTo>
                  <a:pt x="222695" y="126013"/>
                  <a:pt x="220400" y="123498"/>
                  <a:pt x="204667" y="128742"/>
                </a:cubicBezTo>
                <a:cubicBezTo>
                  <a:pt x="201366" y="129842"/>
                  <a:pt x="197659" y="130113"/>
                  <a:pt x="194764" y="132043"/>
                </a:cubicBezTo>
                <a:cubicBezTo>
                  <a:pt x="191463" y="134244"/>
                  <a:pt x="188486" y="137034"/>
                  <a:pt x="184860" y="138645"/>
                </a:cubicBezTo>
                <a:cubicBezTo>
                  <a:pt x="178501" y="141471"/>
                  <a:pt x="171656" y="143046"/>
                  <a:pt x="165054" y="145247"/>
                </a:cubicBezTo>
                <a:lnTo>
                  <a:pt x="155151" y="148548"/>
                </a:lnTo>
                <a:cubicBezTo>
                  <a:pt x="140929" y="153288"/>
                  <a:pt x="137436" y="154733"/>
                  <a:pt x="118839" y="158452"/>
                </a:cubicBezTo>
                <a:cubicBezTo>
                  <a:pt x="113337" y="159552"/>
                  <a:pt x="107776" y="160392"/>
                  <a:pt x="102333" y="161753"/>
                </a:cubicBezTo>
                <a:cubicBezTo>
                  <a:pt x="88528" y="165204"/>
                  <a:pt x="95281" y="165885"/>
                  <a:pt x="79226" y="168355"/>
                </a:cubicBezTo>
                <a:cubicBezTo>
                  <a:pt x="69378" y="169870"/>
                  <a:pt x="59419" y="170556"/>
                  <a:pt x="49516" y="171656"/>
                </a:cubicBezTo>
                <a:cubicBezTo>
                  <a:pt x="48416" y="174957"/>
                  <a:pt x="47771" y="178447"/>
                  <a:pt x="46215" y="181559"/>
                </a:cubicBezTo>
                <a:cubicBezTo>
                  <a:pt x="39445" y="195100"/>
                  <a:pt x="41196" y="187834"/>
                  <a:pt x="33011" y="198065"/>
                </a:cubicBezTo>
                <a:cubicBezTo>
                  <a:pt x="30533" y="201163"/>
                  <a:pt x="28609" y="204667"/>
                  <a:pt x="26408" y="207968"/>
                </a:cubicBezTo>
                <a:cubicBezTo>
                  <a:pt x="14368" y="244089"/>
                  <a:pt x="33571" y="189374"/>
                  <a:pt x="16505" y="227774"/>
                </a:cubicBezTo>
                <a:cubicBezTo>
                  <a:pt x="13679" y="234134"/>
                  <a:pt x="12104" y="240979"/>
                  <a:pt x="9903" y="247581"/>
                </a:cubicBezTo>
                <a:cubicBezTo>
                  <a:pt x="8803" y="250882"/>
                  <a:pt x="7446" y="254108"/>
                  <a:pt x="6602" y="257484"/>
                </a:cubicBezTo>
                <a:cubicBezTo>
                  <a:pt x="1940" y="276131"/>
                  <a:pt x="4191" y="266239"/>
                  <a:pt x="0" y="287194"/>
                </a:cubicBezTo>
                <a:cubicBezTo>
                  <a:pt x="1100" y="305900"/>
                  <a:pt x="-374" y="324938"/>
                  <a:pt x="3301" y="343312"/>
                </a:cubicBezTo>
                <a:cubicBezTo>
                  <a:pt x="4217" y="347890"/>
                  <a:pt x="9618" y="350226"/>
                  <a:pt x="13204" y="353215"/>
                </a:cubicBezTo>
                <a:cubicBezTo>
                  <a:pt x="27968" y="365519"/>
                  <a:pt x="31256" y="360633"/>
                  <a:pt x="56118" y="363119"/>
                </a:cubicBezTo>
                <a:cubicBezTo>
                  <a:pt x="63500" y="364964"/>
                  <a:pt x="84306" y="369807"/>
                  <a:pt x="89129" y="373022"/>
                </a:cubicBezTo>
                <a:cubicBezTo>
                  <a:pt x="98812" y="379477"/>
                  <a:pt x="98001" y="380191"/>
                  <a:pt x="108936" y="382925"/>
                </a:cubicBezTo>
                <a:cubicBezTo>
                  <a:pt x="132738" y="388875"/>
                  <a:pt x="146153" y="387607"/>
                  <a:pt x="174957" y="389527"/>
                </a:cubicBezTo>
                <a:cubicBezTo>
                  <a:pt x="179187" y="390584"/>
                  <a:pt x="193329" y="393761"/>
                  <a:pt x="198065" y="396129"/>
                </a:cubicBezTo>
                <a:cubicBezTo>
                  <a:pt x="208526" y="401360"/>
                  <a:pt x="206253" y="404373"/>
                  <a:pt x="217871" y="406033"/>
                </a:cubicBezTo>
                <a:cubicBezTo>
                  <a:pt x="229903" y="407752"/>
                  <a:pt x="242079" y="408234"/>
                  <a:pt x="254183" y="409334"/>
                </a:cubicBezTo>
                <a:cubicBezTo>
                  <a:pt x="257484" y="410434"/>
                  <a:pt x="260606" y="412635"/>
                  <a:pt x="264086" y="412635"/>
                </a:cubicBezTo>
                <a:cubicBezTo>
                  <a:pt x="275145" y="412635"/>
                  <a:pt x="286322" y="411821"/>
                  <a:pt x="297097" y="409334"/>
                </a:cubicBezTo>
                <a:cubicBezTo>
                  <a:pt x="300578" y="408531"/>
                  <a:pt x="311266" y="399634"/>
                  <a:pt x="313603" y="396129"/>
                </a:cubicBezTo>
                <a:cubicBezTo>
                  <a:pt x="316332" y="392035"/>
                  <a:pt x="317597" y="387098"/>
                  <a:pt x="320205" y="382925"/>
                </a:cubicBezTo>
                <a:cubicBezTo>
                  <a:pt x="331741" y="364467"/>
                  <a:pt x="326069" y="374273"/>
                  <a:pt x="340011" y="363119"/>
                </a:cubicBezTo>
                <a:cubicBezTo>
                  <a:pt x="348735" y="356140"/>
                  <a:pt x="353782" y="345763"/>
                  <a:pt x="359818" y="336710"/>
                </a:cubicBezTo>
                <a:lnTo>
                  <a:pt x="366420" y="326807"/>
                </a:lnTo>
                <a:cubicBezTo>
                  <a:pt x="378456" y="290694"/>
                  <a:pt x="359262" y="345388"/>
                  <a:pt x="376323" y="307000"/>
                </a:cubicBezTo>
                <a:cubicBezTo>
                  <a:pt x="380914" y="296671"/>
                  <a:pt x="383484" y="284960"/>
                  <a:pt x="386227" y="273989"/>
                </a:cubicBezTo>
                <a:cubicBezTo>
                  <a:pt x="385126" y="246480"/>
                  <a:pt x="384887" y="218923"/>
                  <a:pt x="382925" y="191462"/>
                </a:cubicBezTo>
                <a:cubicBezTo>
                  <a:pt x="382677" y="187991"/>
                  <a:pt x="380379" y="184956"/>
                  <a:pt x="379624" y="181559"/>
                </a:cubicBezTo>
                <a:cubicBezTo>
                  <a:pt x="378172" y="175025"/>
                  <a:pt x="377946" y="168246"/>
                  <a:pt x="376323" y="161753"/>
                </a:cubicBezTo>
                <a:cubicBezTo>
                  <a:pt x="374635" y="155001"/>
                  <a:pt x="373581" y="147737"/>
                  <a:pt x="369721" y="141946"/>
                </a:cubicBezTo>
                <a:lnTo>
                  <a:pt x="356517" y="122140"/>
                </a:lnTo>
                <a:lnTo>
                  <a:pt x="346614" y="92430"/>
                </a:lnTo>
                <a:cubicBezTo>
                  <a:pt x="345513" y="89129"/>
                  <a:pt x="344156" y="85903"/>
                  <a:pt x="343312" y="82527"/>
                </a:cubicBezTo>
                <a:cubicBezTo>
                  <a:pt x="342212" y="78125"/>
                  <a:pt x="341257" y="73685"/>
                  <a:pt x="340011" y="69322"/>
                </a:cubicBezTo>
                <a:cubicBezTo>
                  <a:pt x="339055" y="65976"/>
                  <a:pt x="337465" y="62816"/>
                  <a:pt x="336710" y="59419"/>
                </a:cubicBezTo>
                <a:cubicBezTo>
                  <a:pt x="335317" y="53151"/>
                  <a:pt x="334236" y="37139"/>
                  <a:pt x="330108" y="29709"/>
                </a:cubicBezTo>
                <a:lnTo>
                  <a:pt x="313603" y="0"/>
                </a:lnTo>
                <a:close/>
              </a:path>
            </a:pathLst>
          </a:custGeom>
          <a:solidFill>
            <a:schemeClr val="accent6">
              <a:alpha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26" name="Group 4125">
            <a:extLst>
              <a:ext uri="{FF2B5EF4-FFF2-40B4-BE49-F238E27FC236}">
                <a16:creationId xmlns:a16="http://schemas.microsoft.com/office/drawing/2014/main" id="{383EF6C0-4718-1C76-1275-34F5611BFE10}"/>
              </a:ext>
            </a:extLst>
          </p:cNvPr>
          <p:cNvGrpSpPr/>
          <p:nvPr/>
        </p:nvGrpSpPr>
        <p:grpSpPr>
          <a:xfrm>
            <a:off x="1051124" y="4833799"/>
            <a:ext cx="2746700" cy="1773827"/>
            <a:chOff x="1051124" y="4833799"/>
            <a:chExt cx="2746700" cy="1773827"/>
          </a:xfrm>
        </p:grpSpPr>
        <p:sp>
          <p:nvSpPr>
            <p:cNvPr id="185" name="Freeform 184">
              <a:extLst>
                <a:ext uri="{FF2B5EF4-FFF2-40B4-BE49-F238E27FC236}">
                  <a16:creationId xmlns:a16="http://schemas.microsoft.com/office/drawing/2014/main" id="{44E412D5-1E14-F5AC-9D7C-BAE9A0257D30}"/>
                </a:ext>
              </a:extLst>
            </p:cNvPr>
            <p:cNvSpPr/>
            <p:nvPr/>
          </p:nvSpPr>
          <p:spPr>
            <a:xfrm>
              <a:off x="1863056" y="4833799"/>
              <a:ext cx="1414822" cy="876655"/>
            </a:xfrm>
            <a:custGeom>
              <a:avLst/>
              <a:gdLst>
                <a:gd name="csX0" fmla="*/ 531474 w 690071"/>
                <a:gd name="csY0" fmla="*/ 0 h 415937"/>
                <a:gd name="csX1" fmla="*/ 531474 w 690071"/>
                <a:gd name="csY1" fmla="*/ 0 h 415937"/>
                <a:gd name="csX2" fmla="*/ 547980 w 690071"/>
                <a:gd name="csY2" fmla="*/ 42915 h 415937"/>
                <a:gd name="csX3" fmla="*/ 554582 w 690071"/>
                <a:gd name="csY3" fmla="*/ 56119 h 415937"/>
                <a:gd name="csX4" fmla="*/ 564485 w 690071"/>
                <a:gd name="csY4" fmla="*/ 62721 h 415937"/>
                <a:gd name="csX5" fmla="*/ 571087 w 690071"/>
                <a:gd name="csY5" fmla="*/ 72624 h 415937"/>
                <a:gd name="csX6" fmla="*/ 604098 w 690071"/>
                <a:gd name="csY6" fmla="*/ 99033 h 415937"/>
                <a:gd name="csX7" fmla="*/ 614001 w 690071"/>
                <a:gd name="csY7" fmla="*/ 105635 h 415937"/>
                <a:gd name="csX8" fmla="*/ 630507 w 690071"/>
                <a:gd name="csY8" fmla="*/ 122140 h 415937"/>
                <a:gd name="csX9" fmla="*/ 643711 w 690071"/>
                <a:gd name="csY9" fmla="*/ 138646 h 415937"/>
                <a:gd name="csX10" fmla="*/ 653614 w 690071"/>
                <a:gd name="csY10" fmla="*/ 148549 h 415937"/>
                <a:gd name="csX11" fmla="*/ 666819 w 690071"/>
                <a:gd name="csY11" fmla="*/ 171657 h 415937"/>
                <a:gd name="csX12" fmla="*/ 673421 w 690071"/>
                <a:gd name="csY12" fmla="*/ 181560 h 415937"/>
                <a:gd name="csX13" fmla="*/ 683324 w 690071"/>
                <a:gd name="csY13" fmla="*/ 188162 h 415937"/>
                <a:gd name="csX14" fmla="*/ 689926 w 690071"/>
                <a:gd name="csY14" fmla="*/ 214571 h 415937"/>
                <a:gd name="csX15" fmla="*/ 660217 w 690071"/>
                <a:gd name="csY15" fmla="*/ 231076 h 415937"/>
                <a:gd name="csX16" fmla="*/ 633808 w 690071"/>
                <a:gd name="csY16" fmla="*/ 237678 h 415937"/>
                <a:gd name="csX17" fmla="*/ 604098 w 690071"/>
                <a:gd name="csY17" fmla="*/ 247582 h 415937"/>
                <a:gd name="csX18" fmla="*/ 584292 w 690071"/>
                <a:gd name="csY18" fmla="*/ 254184 h 415937"/>
                <a:gd name="csX19" fmla="*/ 574388 w 690071"/>
                <a:gd name="csY19" fmla="*/ 257485 h 415937"/>
                <a:gd name="csX20" fmla="*/ 531474 w 690071"/>
                <a:gd name="csY20" fmla="*/ 267388 h 415937"/>
                <a:gd name="csX21" fmla="*/ 505066 w 690071"/>
                <a:gd name="csY21" fmla="*/ 280592 h 415937"/>
                <a:gd name="csX22" fmla="*/ 485259 w 690071"/>
                <a:gd name="csY22" fmla="*/ 287195 h 415937"/>
                <a:gd name="csX23" fmla="*/ 445646 w 690071"/>
                <a:gd name="csY23" fmla="*/ 313603 h 415937"/>
                <a:gd name="csX24" fmla="*/ 435743 w 690071"/>
                <a:gd name="csY24" fmla="*/ 320205 h 415937"/>
                <a:gd name="csX25" fmla="*/ 425840 w 690071"/>
                <a:gd name="csY25" fmla="*/ 326808 h 415937"/>
                <a:gd name="csX26" fmla="*/ 415936 w 690071"/>
                <a:gd name="csY26" fmla="*/ 330109 h 415937"/>
                <a:gd name="csX27" fmla="*/ 389528 w 690071"/>
                <a:gd name="csY27" fmla="*/ 336711 h 415937"/>
                <a:gd name="csX28" fmla="*/ 369721 w 690071"/>
                <a:gd name="csY28" fmla="*/ 343313 h 415937"/>
                <a:gd name="csX29" fmla="*/ 359818 w 690071"/>
                <a:gd name="csY29" fmla="*/ 346614 h 415937"/>
                <a:gd name="csX30" fmla="*/ 349915 w 690071"/>
                <a:gd name="csY30" fmla="*/ 349915 h 415937"/>
                <a:gd name="csX31" fmla="*/ 340012 w 690071"/>
                <a:gd name="csY31" fmla="*/ 356517 h 415937"/>
                <a:gd name="csX32" fmla="*/ 333409 w 690071"/>
                <a:gd name="csY32" fmla="*/ 363120 h 415937"/>
                <a:gd name="csX33" fmla="*/ 313603 w 690071"/>
                <a:gd name="csY33" fmla="*/ 376324 h 415937"/>
                <a:gd name="csX34" fmla="*/ 303700 w 690071"/>
                <a:gd name="csY34" fmla="*/ 382926 h 415937"/>
                <a:gd name="csX35" fmla="*/ 293796 w 690071"/>
                <a:gd name="csY35" fmla="*/ 386227 h 415937"/>
                <a:gd name="csX36" fmla="*/ 264087 w 690071"/>
                <a:gd name="csY36" fmla="*/ 402733 h 415937"/>
                <a:gd name="csX37" fmla="*/ 250882 w 690071"/>
                <a:gd name="csY37" fmla="*/ 409335 h 415937"/>
                <a:gd name="csX38" fmla="*/ 198065 w 690071"/>
                <a:gd name="csY38" fmla="*/ 415937 h 415937"/>
                <a:gd name="csX39" fmla="*/ 174957 w 690071"/>
                <a:gd name="csY39" fmla="*/ 409335 h 415937"/>
                <a:gd name="csX40" fmla="*/ 151850 w 690071"/>
                <a:gd name="csY40" fmla="*/ 402733 h 415937"/>
                <a:gd name="csX41" fmla="*/ 138645 w 690071"/>
                <a:gd name="csY41" fmla="*/ 396130 h 415937"/>
                <a:gd name="csX42" fmla="*/ 125441 w 690071"/>
                <a:gd name="csY42" fmla="*/ 392829 h 415937"/>
                <a:gd name="csX43" fmla="*/ 105635 w 690071"/>
                <a:gd name="csY43" fmla="*/ 386227 h 415937"/>
                <a:gd name="csX44" fmla="*/ 95731 w 690071"/>
                <a:gd name="csY44" fmla="*/ 382926 h 415937"/>
                <a:gd name="csX45" fmla="*/ 75925 w 690071"/>
                <a:gd name="csY45" fmla="*/ 369722 h 415937"/>
                <a:gd name="csX46" fmla="*/ 66022 w 690071"/>
                <a:gd name="csY46" fmla="*/ 363120 h 415937"/>
                <a:gd name="csX47" fmla="*/ 46215 w 690071"/>
                <a:gd name="csY47" fmla="*/ 356517 h 415937"/>
                <a:gd name="csX48" fmla="*/ 26409 w 690071"/>
                <a:gd name="csY48" fmla="*/ 349915 h 415937"/>
                <a:gd name="csX49" fmla="*/ 16505 w 690071"/>
                <a:gd name="csY49" fmla="*/ 346614 h 415937"/>
                <a:gd name="csX50" fmla="*/ 0 w 690071"/>
                <a:gd name="csY50" fmla="*/ 316904 h 415937"/>
                <a:gd name="csX51" fmla="*/ 3301 w 690071"/>
                <a:gd name="csY51" fmla="*/ 290496 h 415937"/>
                <a:gd name="csX52" fmla="*/ 13204 w 690071"/>
                <a:gd name="csY52" fmla="*/ 260786 h 415937"/>
                <a:gd name="csX53" fmla="*/ 33011 w 690071"/>
                <a:gd name="csY53" fmla="*/ 240979 h 415937"/>
                <a:gd name="csX54" fmla="*/ 46215 w 690071"/>
                <a:gd name="csY54" fmla="*/ 227775 h 415937"/>
                <a:gd name="csX55" fmla="*/ 56118 w 690071"/>
                <a:gd name="csY55" fmla="*/ 217872 h 415937"/>
                <a:gd name="csX56" fmla="*/ 79226 w 690071"/>
                <a:gd name="csY56" fmla="*/ 191463 h 415937"/>
                <a:gd name="csX57" fmla="*/ 92430 w 690071"/>
                <a:gd name="csY57" fmla="*/ 181560 h 415937"/>
                <a:gd name="csX58" fmla="*/ 99032 w 690071"/>
                <a:gd name="csY58" fmla="*/ 171657 h 415937"/>
                <a:gd name="csX59" fmla="*/ 112237 w 690071"/>
                <a:gd name="csY59" fmla="*/ 155151 h 415937"/>
                <a:gd name="csX60" fmla="*/ 115538 w 690071"/>
                <a:gd name="csY60" fmla="*/ 145248 h 415937"/>
                <a:gd name="csX61" fmla="*/ 135344 w 690071"/>
                <a:gd name="csY61" fmla="*/ 125442 h 415937"/>
                <a:gd name="csX62" fmla="*/ 141947 w 690071"/>
                <a:gd name="csY62" fmla="*/ 118839 h 415937"/>
                <a:gd name="csX63" fmla="*/ 151850 w 690071"/>
                <a:gd name="csY63" fmla="*/ 108936 h 415937"/>
                <a:gd name="csX64" fmla="*/ 174957 w 690071"/>
                <a:gd name="csY64" fmla="*/ 92431 h 415937"/>
                <a:gd name="csX65" fmla="*/ 184861 w 690071"/>
                <a:gd name="csY65" fmla="*/ 85829 h 415937"/>
                <a:gd name="csX66" fmla="*/ 237678 w 690071"/>
                <a:gd name="csY66" fmla="*/ 39613 h 415937"/>
                <a:gd name="csX67" fmla="*/ 270689 w 690071"/>
                <a:gd name="csY67" fmla="*/ 29710 h 415937"/>
                <a:gd name="csX68" fmla="*/ 330108 w 690071"/>
                <a:gd name="csY68" fmla="*/ 36312 h 415937"/>
                <a:gd name="csX69" fmla="*/ 363119 w 690071"/>
                <a:gd name="csY69" fmla="*/ 49517 h 415937"/>
                <a:gd name="csX70" fmla="*/ 396130 w 690071"/>
                <a:gd name="csY70" fmla="*/ 56119 h 415937"/>
                <a:gd name="csX71" fmla="*/ 412635 w 690071"/>
                <a:gd name="csY71" fmla="*/ 59420 h 415937"/>
                <a:gd name="csX72" fmla="*/ 442345 w 690071"/>
                <a:gd name="csY72" fmla="*/ 56119 h 415937"/>
                <a:gd name="csX73" fmla="*/ 452248 w 690071"/>
                <a:gd name="csY73" fmla="*/ 49517 h 415937"/>
                <a:gd name="csX74" fmla="*/ 498464 w 690071"/>
                <a:gd name="csY74" fmla="*/ 23108 h 415937"/>
                <a:gd name="csX75" fmla="*/ 531474 w 690071"/>
                <a:gd name="csY75" fmla="*/ 0 h 415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690071" h="415937">
                  <a:moveTo>
                    <a:pt x="531474" y="0"/>
                  </a:moveTo>
                  <a:lnTo>
                    <a:pt x="531474" y="0"/>
                  </a:lnTo>
                  <a:cubicBezTo>
                    <a:pt x="548449" y="56580"/>
                    <a:pt x="532958" y="16625"/>
                    <a:pt x="547980" y="42915"/>
                  </a:cubicBezTo>
                  <a:cubicBezTo>
                    <a:pt x="550421" y="47188"/>
                    <a:pt x="551432" y="52339"/>
                    <a:pt x="554582" y="56119"/>
                  </a:cubicBezTo>
                  <a:cubicBezTo>
                    <a:pt x="557122" y="59167"/>
                    <a:pt x="561184" y="60520"/>
                    <a:pt x="564485" y="62721"/>
                  </a:cubicBezTo>
                  <a:cubicBezTo>
                    <a:pt x="566686" y="66022"/>
                    <a:pt x="568505" y="69612"/>
                    <a:pt x="571087" y="72624"/>
                  </a:cubicBezTo>
                  <a:cubicBezTo>
                    <a:pt x="583631" y="87259"/>
                    <a:pt x="587107" y="87706"/>
                    <a:pt x="604098" y="99033"/>
                  </a:cubicBezTo>
                  <a:lnTo>
                    <a:pt x="614001" y="105635"/>
                  </a:lnTo>
                  <a:cubicBezTo>
                    <a:pt x="625322" y="122614"/>
                    <a:pt x="614786" y="109562"/>
                    <a:pt x="630507" y="122140"/>
                  </a:cubicBezTo>
                  <a:cubicBezTo>
                    <a:pt x="640109" y="129822"/>
                    <a:pt x="635134" y="128354"/>
                    <a:pt x="643711" y="138646"/>
                  </a:cubicBezTo>
                  <a:cubicBezTo>
                    <a:pt x="646700" y="142232"/>
                    <a:pt x="650625" y="144963"/>
                    <a:pt x="653614" y="148549"/>
                  </a:cubicBezTo>
                  <a:cubicBezTo>
                    <a:pt x="660930" y="157328"/>
                    <a:pt x="660945" y="161377"/>
                    <a:pt x="666819" y="171657"/>
                  </a:cubicBezTo>
                  <a:cubicBezTo>
                    <a:pt x="668787" y="175102"/>
                    <a:pt x="670616" y="178755"/>
                    <a:pt x="673421" y="181560"/>
                  </a:cubicBezTo>
                  <a:cubicBezTo>
                    <a:pt x="676226" y="184365"/>
                    <a:pt x="680023" y="185961"/>
                    <a:pt x="683324" y="188162"/>
                  </a:cubicBezTo>
                  <a:cubicBezTo>
                    <a:pt x="685223" y="193860"/>
                    <a:pt x="691064" y="210018"/>
                    <a:pt x="689926" y="214571"/>
                  </a:cubicBezTo>
                  <a:cubicBezTo>
                    <a:pt x="687323" y="224985"/>
                    <a:pt x="666235" y="229572"/>
                    <a:pt x="660217" y="231076"/>
                  </a:cubicBezTo>
                  <a:cubicBezTo>
                    <a:pt x="651414" y="233277"/>
                    <a:pt x="642416" y="234808"/>
                    <a:pt x="633808" y="237678"/>
                  </a:cubicBezTo>
                  <a:lnTo>
                    <a:pt x="604098" y="247582"/>
                  </a:lnTo>
                  <a:lnTo>
                    <a:pt x="584292" y="254184"/>
                  </a:lnTo>
                  <a:cubicBezTo>
                    <a:pt x="580991" y="255284"/>
                    <a:pt x="577800" y="256803"/>
                    <a:pt x="574388" y="257485"/>
                  </a:cubicBezTo>
                  <a:cubicBezTo>
                    <a:pt x="569527" y="258457"/>
                    <a:pt x="542236" y="262496"/>
                    <a:pt x="531474" y="267388"/>
                  </a:cubicBezTo>
                  <a:cubicBezTo>
                    <a:pt x="522514" y="271460"/>
                    <a:pt x="514403" y="277480"/>
                    <a:pt x="505066" y="280592"/>
                  </a:cubicBezTo>
                  <a:cubicBezTo>
                    <a:pt x="498464" y="282793"/>
                    <a:pt x="491050" y="283335"/>
                    <a:pt x="485259" y="287195"/>
                  </a:cubicBezTo>
                  <a:lnTo>
                    <a:pt x="445646" y="313603"/>
                  </a:lnTo>
                  <a:lnTo>
                    <a:pt x="435743" y="320205"/>
                  </a:lnTo>
                  <a:cubicBezTo>
                    <a:pt x="432442" y="322406"/>
                    <a:pt x="429604" y="325553"/>
                    <a:pt x="425840" y="326808"/>
                  </a:cubicBezTo>
                  <a:cubicBezTo>
                    <a:pt x="422539" y="327908"/>
                    <a:pt x="419293" y="329193"/>
                    <a:pt x="415936" y="330109"/>
                  </a:cubicBezTo>
                  <a:cubicBezTo>
                    <a:pt x="407182" y="332496"/>
                    <a:pt x="398136" y="333842"/>
                    <a:pt x="389528" y="336711"/>
                  </a:cubicBezTo>
                  <a:lnTo>
                    <a:pt x="369721" y="343313"/>
                  </a:lnTo>
                  <a:lnTo>
                    <a:pt x="359818" y="346614"/>
                  </a:lnTo>
                  <a:cubicBezTo>
                    <a:pt x="356517" y="347714"/>
                    <a:pt x="352810" y="347985"/>
                    <a:pt x="349915" y="349915"/>
                  </a:cubicBezTo>
                  <a:cubicBezTo>
                    <a:pt x="346614" y="352116"/>
                    <a:pt x="343110" y="354039"/>
                    <a:pt x="340012" y="356517"/>
                  </a:cubicBezTo>
                  <a:cubicBezTo>
                    <a:pt x="337581" y="358461"/>
                    <a:pt x="335899" y="361252"/>
                    <a:pt x="333409" y="363120"/>
                  </a:cubicBezTo>
                  <a:cubicBezTo>
                    <a:pt x="327061" y="367881"/>
                    <a:pt x="320205" y="371923"/>
                    <a:pt x="313603" y="376324"/>
                  </a:cubicBezTo>
                  <a:cubicBezTo>
                    <a:pt x="310302" y="378525"/>
                    <a:pt x="307464" y="381672"/>
                    <a:pt x="303700" y="382926"/>
                  </a:cubicBezTo>
                  <a:lnTo>
                    <a:pt x="293796" y="386227"/>
                  </a:lnTo>
                  <a:cubicBezTo>
                    <a:pt x="273556" y="406467"/>
                    <a:pt x="296395" y="386580"/>
                    <a:pt x="264087" y="402733"/>
                  </a:cubicBezTo>
                  <a:cubicBezTo>
                    <a:pt x="259685" y="404934"/>
                    <a:pt x="255490" y="407607"/>
                    <a:pt x="250882" y="409335"/>
                  </a:cubicBezTo>
                  <a:cubicBezTo>
                    <a:pt x="235991" y="414919"/>
                    <a:pt x="209585" y="414977"/>
                    <a:pt x="198065" y="415937"/>
                  </a:cubicBezTo>
                  <a:cubicBezTo>
                    <a:pt x="174322" y="408023"/>
                    <a:pt x="203972" y="417625"/>
                    <a:pt x="174957" y="409335"/>
                  </a:cubicBezTo>
                  <a:cubicBezTo>
                    <a:pt x="141796" y="399861"/>
                    <a:pt x="193143" y="413056"/>
                    <a:pt x="151850" y="402733"/>
                  </a:cubicBezTo>
                  <a:cubicBezTo>
                    <a:pt x="147448" y="400532"/>
                    <a:pt x="143253" y="397858"/>
                    <a:pt x="138645" y="396130"/>
                  </a:cubicBezTo>
                  <a:cubicBezTo>
                    <a:pt x="134397" y="394537"/>
                    <a:pt x="129786" y="394133"/>
                    <a:pt x="125441" y="392829"/>
                  </a:cubicBezTo>
                  <a:cubicBezTo>
                    <a:pt x="118775" y="390829"/>
                    <a:pt x="112237" y="388428"/>
                    <a:pt x="105635" y="386227"/>
                  </a:cubicBezTo>
                  <a:lnTo>
                    <a:pt x="95731" y="382926"/>
                  </a:lnTo>
                  <a:lnTo>
                    <a:pt x="75925" y="369722"/>
                  </a:lnTo>
                  <a:cubicBezTo>
                    <a:pt x="72624" y="367521"/>
                    <a:pt x="69786" y="364375"/>
                    <a:pt x="66022" y="363120"/>
                  </a:cubicBezTo>
                  <a:lnTo>
                    <a:pt x="46215" y="356517"/>
                  </a:lnTo>
                  <a:lnTo>
                    <a:pt x="26409" y="349915"/>
                  </a:lnTo>
                  <a:lnTo>
                    <a:pt x="16505" y="346614"/>
                  </a:lnTo>
                  <a:cubicBezTo>
                    <a:pt x="1371" y="323913"/>
                    <a:pt x="5810" y="334336"/>
                    <a:pt x="0" y="316904"/>
                  </a:cubicBezTo>
                  <a:cubicBezTo>
                    <a:pt x="1100" y="308101"/>
                    <a:pt x="1952" y="299264"/>
                    <a:pt x="3301" y="290496"/>
                  </a:cubicBezTo>
                  <a:cubicBezTo>
                    <a:pt x="4864" y="280335"/>
                    <a:pt x="6463" y="269212"/>
                    <a:pt x="13204" y="260786"/>
                  </a:cubicBezTo>
                  <a:cubicBezTo>
                    <a:pt x="19037" y="253495"/>
                    <a:pt x="26409" y="247581"/>
                    <a:pt x="33011" y="240979"/>
                  </a:cubicBezTo>
                  <a:lnTo>
                    <a:pt x="46215" y="227775"/>
                  </a:lnTo>
                  <a:cubicBezTo>
                    <a:pt x="49516" y="224474"/>
                    <a:pt x="53528" y="221756"/>
                    <a:pt x="56118" y="217872"/>
                  </a:cubicBezTo>
                  <a:cubicBezTo>
                    <a:pt x="63753" y="206421"/>
                    <a:pt x="66356" y="201116"/>
                    <a:pt x="79226" y="191463"/>
                  </a:cubicBezTo>
                  <a:cubicBezTo>
                    <a:pt x="83627" y="188162"/>
                    <a:pt x="88540" y="185450"/>
                    <a:pt x="92430" y="181560"/>
                  </a:cubicBezTo>
                  <a:cubicBezTo>
                    <a:pt x="95235" y="178755"/>
                    <a:pt x="96554" y="174755"/>
                    <a:pt x="99032" y="171657"/>
                  </a:cubicBezTo>
                  <a:cubicBezTo>
                    <a:pt x="107223" y="161419"/>
                    <a:pt x="105461" y="168703"/>
                    <a:pt x="112237" y="155151"/>
                  </a:cubicBezTo>
                  <a:cubicBezTo>
                    <a:pt x="113793" y="152039"/>
                    <a:pt x="113402" y="147995"/>
                    <a:pt x="115538" y="145248"/>
                  </a:cubicBezTo>
                  <a:cubicBezTo>
                    <a:pt x="121270" y="137878"/>
                    <a:pt x="128742" y="132044"/>
                    <a:pt x="135344" y="125442"/>
                  </a:cubicBezTo>
                  <a:lnTo>
                    <a:pt x="141947" y="118839"/>
                  </a:lnTo>
                  <a:cubicBezTo>
                    <a:pt x="145248" y="115538"/>
                    <a:pt x="147966" y="111526"/>
                    <a:pt x="151850" y="108936"/>
                  </a:cubicBezTo>
                  <a:cubicBezTo>
                    <a:pt x="175202" y="93368"/>
                    <a:pt x="146277" y="112916"/>
                    <a:pt x="174957" y="92431"/>
                  </a:cubicBezTo>
                  <a:cubicBezTo>
                    <a:pt x="178186" y="90125"/>
                    <a:pt x="181912" y="88483"/>
                    <a:pt x="184861" y="85829"/>
                  </a:cubicBezTo>
                  <a:cubicBezTo>
                    <a:pt x="196398" y="75446"/>
                    <a:pt x="222913" y="44535"/>
                    <a:pt x="237678" y="39613"/>
                  </a:cubicBezTo>
                  <a:cubicBezTo>
                    <a:pt x="261788" y="31576"/>
                    <a:pt x="250733" y="34699"/>
                    <a:pt x="270689" y="29710"/>
                  </a:cubicBezTo>
                  <a:cubicBezTo>
                    <a:pt x="281914" y="30512"/>
                    <a:pt x="313529" y="30094"/>
                    <a:pt x="330108" y="36312"/>
                  </a:cubicBezTo>
                  <a:cubicBezTo>
                    <a:pt x="350229" y="43858"/>
                    <a:pt x="337666" y="44426"/>
                    <a:pt x="363119" y="49517"/>
                  </a:cubicBezTo>
                  <a:lnTo>
                    <a:pt x="396130" y="56119"/>
                  </a:lnTo>
                  <a:lnTo>
                    <a:pt x="412635" y="59420"/>
                  </a:lnTo>
                  <a:cubicBezTo>
                    <a:pt x="422538" y="58320"/>
                    <a:pt x="432678" y="58536"/>
                    <a:pt x="442345" y="56119"/>
                  </a:cubicBezTo>
                  <a:cubicBezTo>
                    <a:pt x="446194" y="55157"/>
                    <a:pt x="448765" y="51417"/>
                    <a:pt x="452248" y="49517"/>
                  </a:cubicBezTo>
                  <a:cubicBezTo>
                    <a:pt x="498318" y="24388"/>
                    <a:pt x="460339" y="48524"/>
                    <a:pt x="498464" y="23108"/>
                  </a:cubicBezTo>
                  <a:cubicBezTo>
                    <a:pt x="509661" y="15644"/>
                    <a:pt x="525972" y="3851"/>
                    <a:pt x="531474" y="0"/>
                  </a:cubicBezTo>
                  <a:close/>
                </a:path>
              </a:pathLst>
            </a:custGeom>
            <a:solidFill>
              <a:schemeClr val="accent5">
                <a:alpha val="5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 name="Straight Arrow Connector 188">
              <a:extLst>
                <a:ext uri="{FF2B5EF4-FFF2-40B4-BE49-F238E27FC236}">
                  <a16:creationId xmlns:a16="http://schemas.microsoft.com/office/drawing/2014/main" id="{04909069-603A-B1F9-240C-D6CBB54B4F4B}"/>
                </a:ext>
              </a:extLst>
            </p:cNvPr>
            <p:cNvCxnSpPr>
              <a:cxnSpLocks/>
            </p:cNvCxnSpPr>
            <p:nvPr/>
          </p:nvCxnSpPr>
          <p:spPr>
            <a:xfrm flipH="1">
              <a:off x="3184389" y="4833799"/>
              <a:ext cx="613435" cy="146685"/>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15" name="TextBox 4114">
              <a:extLst>
                <a:ext uri="{FF2B5EF4-FFF2-40B4-BE49-F238E27FC236}">
                  <a16:creationId xmlns:a16="http://schemas.microsoft.com/office/drawing/2014/main" id="{2EE1B02B-E953-D7A6-D7F7-8D24B03F8C7C}"/>
                </a:ext>
              </a:extLst>
            </p:cNvPr>
            <p:cNvSpPr txBox="1"/>
            <p:nvPr/>
          </p:nvSpPr>
          <p:spPr>
            <a:xfrm>
              <a:off x="1051124" y="5776629"/>
              <a:ext cx="1745813" cy="830997"/>
            </a:xfrm>
            <a:prstGeom prst="rect">
              <a:avLst/>
            </a:prstGeom>
            <a:noFill/>
          </p:spPr>
          <p:txBody>
            <a:bodyPr wrap="square" rtlCol="0">
              <a:spAutoFit/>
            </a:bodyPr>
            <a:lstStyle/>
            <a:p>
              <a:pPr algn="ctr"/>
              <a:r>
                <a:rPr lang="en-US" sz="2400">
                  <a:solidFill>
                    <a:schemeClr val="accent5"/>
                  </a:solidFill>
                </a:rPr>
                <a:t>semantic memory</a:t>
              </a:r>
            </a:p>
          </p:txBody>
        </p:sp>
      </p:grpSp>
      <p:sp>
        <p:nvSpPr>
          <p:cNvPr id="4116" name="TextBox 4115">
            <a:extLst>
              <a:ext uri="{FF2B5EF4-FFF2-40B4-BE49-F238E27FC236}">
                <a16:creationId xmlns:a16="http://schemas.microsoft.com/office/drawing/2014/main" id="{FFBC5590-D56F-3641-4D88-25E4AEB1BF09}"/>
              </a:ext>
            </a:extLst>
          </p:cNvPr>
          <p:cNvSpPr txBox="1"/>
          <p:nvPr/>
        </p:nvSpPr>
        <p:spPr>
          <a:xfrm>
            <a:off x="4360633" y="5229442"/>
            <a:ext cx="1213849" cy="830997"/>
          </a:xfrm>
          <a:prstGeom prst="rect">
            <a:avLst/>
          </a:prstGeom>
          <a:noFill/>
        </p:spPr>
        <p:txBody>
          <a:bodyPr wrap="square" rtlCol="0">
            <a:spAutoFit/>
          </a:bodyPr>
          <a:lstStyle/>
          <a:p>
            <a:pPr algn="ctr"/>
            <a:r>
              <a:rPr lang="en-US" sz="2400">
                <a:solidFill>
                  <a:schemeClr val="accent6"/>
                </a:solidFill>
              </a:rPr>
              <a:t>visual input</a:t>
            </a:r>
          </a:p>
        </p:txBody>
      </p:sp>
      <p:grpSp>
        <p:nvGrpSpPr>
          <p:cNvPr id="4127" name="Group 4126">
            <a:extLst>
              <a:ext uri="{FF2B5EF4-FFF2-40B4-BE49-F238E27FC236}">
                <a16:creationId xmlns:a16="http://schemas.microsoft.com/office/drawing/2014/main" id="{9D6BB0B0-A482-2DC6-A54C-F966CD387DED}"/>
              </a:ext>
            </a:extLst>
          </p:cNvPr>
          <p:cNvGrpSpPr/>
          <p:nvPr/>
        </p:nvGrpSpPr>
        <p:grpSpPr>
          <a:xfrm>
            <a:off x="2458645" y="2394536"/>
            <a:ext cx="2012481" cy="2439263"/>
            <a:chOff x="2458645" y="2394536"/>
            <a:chExt cx="2012481" cy="2439263"/>
          </a:xfrm>
        </p:grpSpPr>
        <p:sp>
          <p:nvSpPr>
            <p:cNvPr id="187" name="Freeform 186">
              <a:extLst>
                <a:ext uri="{FF2B5EF4-FFF2-40B4-BE49-F238E27FC236}">
                  <a16:creationId xmlns:a16="http://schemas.microsoft.com/office/drawing/2014/main" id="{25730A94-88F0-68FF-62FF-99CEFC997B45}"/>
                </a:ext>
              </a:extLst>
            </p:cNvPr>
            <p:cNvSpPr/>
            <p:nvPr/>
          </p:nvSpPr>
          <p:spPr>
            <a:xfrm>
              <a:off x="2458645" y="3073534"/>
              <a:ext cx="798632" cy="800121"/>
            </a:xfrm>
            <a:custGeom>
              <a:avLst/>
              <a:gdLst>
                <a:gd name="csX0" fmla="*/ 141947 w 389528"/>
                <a:gd name="csY0" fmla="*/ 19807 h 379625"/>
                <a:gd name="csX1" fmla="*/ 141947 w 389528"/>
                <a:gd name="csY1" fmla="*/ 19807 h 379625"/>
                <a:gd name="csX2" fmla="*/ 108936 w 389528"/>
                <a:gd name="csY2" fmla="*/ 46216 h 379625"/>
                <a:gd name="csX3" fmla="*/ 95732 w 389528"/>
                <a:gd name="csY3" fmla="*/ 75925 h 379625"/>
                <a:gd name="csX4" fmla="*/ 85828 w 389528"/>
                <a:gd name="csY4" fmla="*/ 95732 h 379625"/>
                <a:gd name="csX5" fmla="*/ 79226 w 389528"/>
                <a:gd name="csY5" fmla="*/ 105635 h 379625"/>
                <a:gd name="csX6" fmla="*/ 75925 w 389528"/>
                <a:gd name="csY6" fmla="*/ 115538 h 379625"/>
                <a:gd name="csX7" fmla="*/ 69323 w 389528"/>
                <a:gd name="csY7" fmla="*/ 125442 h 379625"/>
                <a:gd name="csX8" fmla="*/ 62721 w 389528"/>
                <a:gd name="csY8" fmla="*/ 145248 h 379625"/>
                <a:gd name="csX9" fmla="*/ 59420 w 389528"/>
                <a:gd name="csY9" fmla="*/ 155151 h 379625"/>
                <a:gd name="csX10" fmla="*/ 56119 w 389528"/>
                <a:gd name="csY10" fmla="*/ 171657 h 379625"/>
                <a:gd name="csX11" fmla="*/ 46215 w 389528"/>
                <a:gd name="csY11" fmla="*/ 201366 h 379625"/>
                <a:gd name="csX12" fmla="*/ 29710 w 389528"/>
                <a:gd name="csY12" fmla="*/ 231076 h 379625"/>
                <a:gd name="csX13" fmla="*/ 23108 w 389528"/>
                <a:gd name="csY13" fmla="*/ 240979 h 379625"/>
                <a:gd name="csX14" fmla="*/ 9904 w 389528"/>
                <a:gd name="csY14" fmla="*/ 257485 h 379625"/>
                <a:gd name="csX15" fmla="*/ 3301 w 389528"/>
                <a:gd name="csY15" fmla="*/ 277291 h 379625"/>
                <a:gd name="csX16" fmla="*/ 0 w 389528"/>
                <a:gd name="csY16" fmla="*/ 287195 h 379625"/>
                <a:gd name="csX17" fmla="*/ 9904 w 389528"/>
                <a:gd name="csY17" fmla="*/ 326808 h 379625"/>
                <a:gd name="csX18" fmla="*/ 13205 w 389528"/>
                <a:gd name="csY18" fmla="*/ 336711 h 379625"/>
                <a:gd name="csX19" fmla="*/ 23108 w 389528"/>
                <a:gd name="csY19" fmla="*/ 343313 h 379625"/>
                <a:gd name="csX20" fmla="*/ 29710 w 389528"/>
                <a:gd name="csY20" fmla="*/ 353216 h 379625"/>
                <a:gd name="csX21" fmla="*/ 39613 w 389528"/>
                <a:gd name="csY21" fmla="*/ 359818 h 379625"/>
                <a:gd name="csX22" fmla="*/ 66022 w 389528"/>
                <a:gd name="csY22" fmla="*/ 369722 h 379625"/>
                <a:gd name="csX23" fmla="*/ 89130 w 389528"/>
                <a:gd name="csY23" fmla="*/ 379625 h 379625"/>
                <a:gd name="csX24" fmla="*/ 132044 w 389528"/>
                <a:gd name="csY24" fmla="*/ 359818 h 379625"/>
                <a:gd name="csX25" fmla="*/ 151850 w 389528"/>
                <a:gd name="csY25" fmla="*/ 346614 h 379625"/>
                <a:gd name="csX26" fmla="*/ 158452 w 389528"/>
                <a:gd name="csY26" fmla="*/ 336711 h 379625"/>
                <a:gd name="csX27" fmla="*/ 168356 w 389528"/>
                <a:gd name="csY27" fmla="*/ 330109 h 379625"/>
                <a:gd name="csX28" fmla="*/ 171657 w 389528"/>
                <a:gd name="csY28" fmla="*/ 320205 h 379625"/>
                <a:gd name="csX29" fmla="*/ 181560 w 389528"/>
                <a:gd name="csY29" fmla="*/ 310302 h 379625"/>
                <a:gd name="csX30" fmla="*/ 198065 w 389528"/>
                <a:gd name="csY30" fmla="*/ 287195 h 379625"/>
                <a:gd name="csX31" fmla="*/ 207969 w 389528"/>
                <a:gd name="csY31" fmla="*/ 270689 h 379625"/>
                <a:gd name="csX32" fmla="*/ 217872 w 389528"/>
                <a:gd name="csY32" fmla="*/ 254184 h 379625"/>
                <a:gd name="csX33" fmla="*/ 240979 w 389528"/>
                <a:gd name="csY33" fmla="*/ 227775 h 379625"/>
                <a:gd name="csX34" fmla="*/ 244280 w 389528"/>
                <a:gd name="csY34" fmla="*/ 217872 h 379625"/>
                <a:gd name="csX35" fmla="*/ 270689 w 389528"/>
                <a:gd name="csY35" fmla="*/ 194764 h 379625"/>
                <a:gd name="csX36" fmla="*/ 280592 w 389528"/>
                <a:gd name="csY36" fmla="*/ 191463 h 379625"/>
                <a:gd name="csX37" fmla="*/ 290496 w 389528"/>
                <a:gd name="csY37" fmla="*/ 184861 h 379625"/>
                <a:gd name="csX38" fmla="*/ 310302 w 389528"/>
                <a:gd name="csY38" fmla="*/ 178259 h 379625"/>
                <a:gd name="csX39" fmla="*/ 320205 w 389528"/>
                <a:gd name="csY39" fmla="*/ 174958 h 379625"/>
                <a:gd name="csX40" fmla="*/ 346614 w 389528"/>
                <a:gd name="csY40" fmla="*/ 158452 h 379625"/>
                <a:gd name="csX41" fmla="*/ 356517 w 389528"/>
                <a:gd name="csY41" fmla="*/ 151850 h 379625"/>
                <a:gd name="csX42" fmla="*/ 366420 w 389528"/>
                <a:gd name="csY42" fmla="*/ 148549 h 379625"/>
                <a:gd name="csX43" fmla="*/ 373023 w 389528"/>
                <a:gd name="csY43" fmla="*/ 141947 h 379625"/>
                <a:gd name="csX44" fmla="*/ 382926 w 389528"/>
                <a:gd name="csY44" fmla="*/ 135345 h 379625"/>
                <a:gd name="csX45" fmla="*/ 389528 w 389528"/>
                <a:gd name="csY45" fmla="*/ 115538 h 379625"/>
                <a:gd name="csX46" fmla="*/ 386227 w 389528"/>
                <a:gd name="csY46" fmla="*/ 69323 h 379625"/>
                <a:gd name="csX47" fmla="*/ 382926 w 389528"/>
                <a:gd name="csY47" fmla="*/ 59420 h 379625"/>
                <a:gd name="csX48" fmla="*/ 373023 w 389528"/>
                <a:gd name="csY48" fmla="*/ 52818 h 379625"/>
                <a:gd name="csX49" fmla="*/ 366420 w 389528"/>
                <a:gd name="csY49" fmla="*/ 33011 h 379625"/>
                <a:gd name="csX50" fmla="*/ 336711 w 389528"/>
                <a:gd name="csY50" fmla="*/ 19807 h 379625"/>
                <a:gd name="csX51" fmla="*/ 316904 w 389528"/>
                <a:gd name="csY51" fmla="*/ 13205 h 379625"/>
                <a:gd name="csX52" fmla="*/ 307001 w 389528"/>
                <a:gd name="csY52" fmla="*/ 6603 h 379625"/>
                <a:gd name="csX53" fmla="*/ 287195 w 389528"/>
                <a:gd name="csY53" fmla="*/ 0 h 379625"/>
                <a:gd name="csX54" fmla="*/ 260786 w 389528"/>
                <a:gd name="csY54" fmla="*/ 3301 h 379625"/>
                <a:gd name="csX55" fmla="*/ 240979 w 389528"/>
                <a:gd name="csY55" fmla="*/ 6603 h 379625"/>
                <a:gd name="csX56" fmla="*/ 141947 w 389528"/>
                <a:gd name="csY56" fmla="*/ 19807 h 379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389528" h="379625">
                  <a:moveTo>
                    <a:pt x="141947" y="19807"/>
                  </a:moveTo>
                  <a:lnTo>
                    <a:pt x="141947" y="19807"/>
                  </a:lnTo>
                  <a:cubicBezTo>
                    <a:pt x="128890" y="29133"/>
                    <a:pt x="118701" y="34497"/>
                    <a:pt x="108936" y="46216"/>
                  </a:cubicBezTo>
                  <a:cubicBezTo>
                    <a:pt x="86545" y="73086"/>
                    <a:pt x="124513" y="32749"/>
                    <a:pt x="95732" y="75925"/>
                  </a:cubicBezTo>
                  <a:cubicBezTo>
                    <a:pt x="76808" y="104314"/>
                    <a:pt x="99499" y="68393"/>
                    <a:pt x="85828" y="95732"/>
                  </a:cubicBezTo>
                  <a:cubicBezTo>
                    <a:pt x="84054" y="99280"/>
                    <a:pt x="81000" y="102087"/>
                    <a:pt x="79226" y="105635"/>
                  </a:cubicBezTo>
                  <a:cubicBezTo>
                    <a:pt x="77670" y="108747"/>
                    <a:pt x="77481" y="112426"/>
                    <a:pt x="75925" y="115538"/>
                  </a:cubicBezTo>
                  <a:cubicBezTo>
                    <a:pt x="74151" y="119087"/>
                    <a:pt x="70934" y="121816"/>
                    <a:pt x="69323" y="125442"/>
                  </a:cubicBezTo>
                  <a:cubicBezTo>
                    <a:pt x="66497" y="131801"/>
                    <a:pt x="64922" y="138646"/>
                    <a:pt x="62721" y="145248"/>
                  </a:cubicBezTo>
                  <a:cubicBezTo>
                    <a:pt x="61621" y="148549"/>
                    <a:pt x="60102" y="151739"/>
                    <a:pt x="59420" y="155151"/>
                  </a:cubicBezTo>
                  <a:cubicBezTo>
                    <a:pt x="58320" y="160653"/>
                    <a:pt x="57595" y="166244"/>
                    <a:pt x="56119" y="171657"/>
                  </a:cubicBezTo>
                  <a:cubicBezTo>
                    <a:pt x="56106" y="171706"/>
                    <a:pt x="47874" y="196390"/>
                    <a:pt x="46215" y="201366"/>
                  </a:cubicBezTo>
                  <a:cubicBezTo>
                    <a:pt x="40403" y="218801"/>
                    <a:pt x="44850" y="208367"/>
                    <a:pt x="29710" y="231076"/>
                  </a:cubicBezTo>
                  <a:cubicBezTo>
                    <a:pt x="27509" y="234377"/>
                    <a:pt x="25913" y="238173"/>
                    <a:pt x="23108" y="240979"/>
                  </a:cubicBezTo>
                  <a:cubicBezTo>
                    <a:pt x="17621" y="246466"/>
                    <a:pt x="13235" y="249990"/>
                    <a:pt x="9904" y="257485"/>
                  </a:cubicBezTo>
                  <a:cubicBezTo>
                    <a:pt x="7077" y="263844"/>
                    <a:pt x="5502" y="270689"/>
                    <a:pt x="3301" y="277291"/>
                  </a:cubicBezTo>
                  <a:lnTo>
                    <a:pt x="0" y="287195"/>
                  </a:lnTo>
                  <a:cubicBezTo>
                    <a:pt x="5915" y="340429"/>
                    <a:pt x="-3093" y="300816"/>
                    <a:pt x="9904" y="326808"/>
                  </a:cubicBezTo>
                  <a:cubicBezTo>
                    <a:pt x="11460" y="329920"/>
                    <a:pt x="11031" y="333994"/>
                    <a:pt x="13205" y="336711"/>
                  </a:cubicBezTo>
                  <a:cubicBezTo>
                    <a:pt x="15683" y="339809"/>
                    <a:pt x="19807" y="341112"/>
                    <a:pt x="23108" y="343313"/>
                  </a:cubicBezTo>
                  <a:cubicBezTo>
                    <a:pt x="25309" y="346614"/>
                    <a:pt x="26905" y="350411"/>
                    <a:pt x="29710" y="353216"/>
                  </a:cubicBezTo>
                  <a:cubicBezTo>
                    <a:pt x="32515" y="356021"/>
                    <a:pt x="36168" y="357850"/>
                    <a:pt x="39613" y="359818"/>
                  </a:cubicBezTo>
                  <a:cubicBezTo>
                    <a:pt x="54999" y="368610"/>
                    <a:pt x="49774" y="365080"/>
                    <a:pt x="66022" y="369722"/>
                  </a:cubicBezTo>
                  <a:cubicBezTo>
                    <a:pt x="77355" y="372960"/>
                    <a:pt x="77393" y="373757"/>
                    <a:pt x="89130" y="379625"/>
                  </a:cubicBezTo>
                  <a:cubicBezTo>
                    <a:pt x="139241" y="373361"/>
                    <a:pt x="95247" y="384349"/>
                    <a:pt x="132044" y="359818"/>
                  </a:cubicBezTo>
                  <a:lnTo>
                    <a:pt x="151850" y="346614"/>
                  </a:lnTo>
                  <a:cubicBezTo>
                    <a:pt x="154051" y="343313"/>
                    <a:pt x="155647" y="339516"/>
                    <a:pt x="158452" y="336711"/>
                  </a:cubicBezTo>
                  <a:cubicBezTo>
                    <a:pt x="161258" y="333906"/>
                    <a:pt x="165877" y="333207"/>
                    <a:pt x="168356" y="330109"/>
                  </a:cubicBezTo>
                  <a:cubicBezTo>
                    <a:pt x="170530" y="327392"/>
                    <a:pt x="169727" y="323100"/>
                    <a:pt x="171657" y="320205"/>
                  </a:cubicBezTo>
                  <a:cubicBezTo>
                    <a:pt x="174246" y="316321"/>
                    <a:pt x="178847" y="314101"/>
                    <a:pt x="181560" y="310302"/>
                  </a:cubicBezTo>
                  <a:cubicBezTo>
                    <a:pt x="203284" y="279888"/>
                    <a:pt x="172317" y="312943"/>
                    <a:pt x="198065" y="287195"/>
                  </a:cubicBezTo>
                  <a:cubicBezTo>
                    <a:pt x="204883" y="266738"/>
                    <a:pt x="196639" y="286550"/>
                    <a:pt x="207969" y="270689"/>
                  </a:cubicBezTo>
                  <a:cubicBezTo>
                    <a:pt x="211698" y="265468"/>
                    <a:pt x="214193" y="259440"/>
                    <a:pt x="217872" y="254184"/>
                  </a:cubicBezTo>
                  <a:cubicBezTo>
                    <a:pt x="227277" y="240747"/>
                    <a:pt x="230543" y="238211"/>
                    <a:pt x="240979" y="227775"/>
                  </a:cubicBezTo>
                  <a:cubicBezTo>
                    <a:pt x="242079" y="224474"/>
                    <a:pt x="242192" y="220656"/>
                    <a:pt x="244280" y="217872"/>
                  </a:cubicBezTo>
                  <a:cubicBezTo>
                    <a:pt x="249443" y="210988"/>
                    <a:pt x="261526" y="199346"/>
                    <a:pt x="270689" y="194764"/>
                  </a:cubicBezTo>
                  <a:cubicBezTo>
                    <a:pt x="273801" y="193208"/>
                    <a:pt x="277480" y="193019"/>
                    <a:pt x="280592" y="191463"/>
                  </a:cubicBezTo>
                  <a:cubicBezTo>
                    <a:pt x="284141" y="189689"/>
                    <a:pt x="286870" y="186472"/>
                    <a:pt x="290496" y="184861"/>
                  </a:cubicBezTo>
                  <a:cubicBezTo>
                    <a:pt x="296855" y="182035"/>
                    <a:pt x="303700" y="180460"/>
                    <a:pt x="310302" y="178259"/>
                  </a:cubicBezTo>
                  <a:cubicBezTo>
                    <a:pt x="313603" y="177159"/>
                    <a:pt x="317254" y="176802"/>
                    <a:pt x="320205" y="174958"/>
                  </a:cubicBezTo>
                  <a:cubicBezTo>
                    <a:pt x="329008" y="169456"/>
                    <a:pt x="337976" y="164210"/>
                    <a:pt x="346614" y="158452"/>
                  </a:cubicBezTo>
                  <a:cubicBezTo>
                    <a:pt x="349915" y="156251"/>
                    <a:pt x="352969" y="153624"/>
                    <a:pt x="356517" y="151850"/>
                  </a:cubicBezTo>
                  <a:cubicBezTo>
                    <a:pt x="359629" y="150294"/>
                    <a:pt x="363119" y="149649"/>
                    <a:pt x="366420" y="148549"/>
                  </a:cubicBezTo>
                  <a:cubicBezTo>
                    <a:pt x="368621" y="146348"/>
                    <a:pt x="370593" y="143891"/>
                    <a:pt x="373023" y="141947"/>
                  </a:cubicBezTo>
                  <a:cubicBezTo>
                    <a:pt x="376121" y="139469"/>
                    <a:pt x="380823" y="138709"/>
                    <a:pt x="382926" y="135345"/>
                  </a:cubicBezTo>
                  <a:cubicBezTo>
                    <a:pt x="386614" y="129443"/>
                    <a:pt x="389528" y="115538"/>
                    <a:pt x="389528" y="115538"/>
                  </a:cubicBezTo>
                  <a:cubicBezTo>
                    <a:pt x="388428" y="100133"/>
                    <a:pt x="388031" y="84661"/>
                    <a:pt x="386227" y="69323"/>
                  </a:cubicBezTo>
                  <a:cubicBezTo>
                    <a:pt x="385820" y="65867"/>
                    <a:pt x="385100" y="62137"/>
                    <a:pt x="382926" y="59420"/>
                  </a:cubicBezTo>
                  <a:cubicBezTo>
                    <a:pt x="380448" y="56322"/>
                    <a:pt x="376324" y="55019"/>
                    <a:pt x="373023" y="52818"/>
                  </a:cubicBezTo>
                  <a:cubicBezTo>
                    <a:pt x="370822" y="46216"/>
                    <a:pt x="372211" y="36871"/>
                    <a:pt x="366420" y="33011"/>
                  </a:cubicBezTo>
                  <a:cubicBezTo>
                    <a:pt x="350727" y="22549"/>
                    <a:pt x="360280" y="27663"/>
                    <a:pt x="336711" y="19807"/>
                  </a:cubicBezTo>
                  <a:cubicBezTo>
                    <a:pt x="336710" y="19807"/>
                    <a:pt x="316905" y="13206"/>
                    <a:pt x="316904" y="13205"/>
                  </a:cubicBezTo>
                  <a:cubicBezTo>
                    <a:pt x="313603" y="11004"/>
                    <a:pt x="310626" y="8214"/>
                    <a:pt x="307001" y="6603"/>
                  </a:cubicBezTo>
                  <a:cubicBezTo>
                    <a:pt x="300642" y="3776"/>
                    <a:pt x="287195" y="0"/>
                    <a:pt x="287195" y="0"/>
                  </a:cubicBezTo>
                  <a:lnTo>
                    <a:pt x="260786" y="3301"/>
                  </a:lnTo>
                  <a:cubicBezTo>
                    <a:pt x="254160" y="4248"/>
                    <a:pt x="247670" y="6406"/>
                    <a:pt x="240979" y="6603"/>
                  </a:cubicBezTo>
                  <a:cubicBezTo>
                    <a:pt x="210182" y="7509"/>
                    <a:pt x="158452" y="17606"/>
                    <a:pt x="141947" y="19807"/>
                  </a:cubicBezTo>
                  <a:close/>
                </a:path>
              </a:pathLst>
            </a:custGeom>
            <a:solidFill>
              <a:srgbClr val="00B0F0">
                <a:alpha val="50000"/>
              </a:srgb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1" name="Straight Arrow Connector 190">
              <a:extLst>
                <a:ext uri="{FF2B5EF4-FFF2-40B4-BE49-F238E27FC236}">
                  <a16:creationId xmlns:a16="http://schemas.microsoft.com/office/drawing/2014/main" id="{D2D3288C-990C-1EEF-D15D-DF12DD0AD975}"/>
                </a:ext>
              </a:extLst>
            </p:cNvPr>
            <p:cNvCxnSpPr>
              <a:cxnSpLocks/>
            </p:cNvCxnSpPr>
            <p:nvPr/>
          </p:nvCxnSpPr>
          <p:spPr>
            <a:xfrm flipV="1">
              <a:off x="2537396" y="3971061"/>
              <a:ext cx="106907" cy="86273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17" name="TextBox 4116">
              <a:extLst>
                <a:ext uri="{FF2B5EF4-FFF2-40B4-BE49-F238E27FC236}">
                  <a16:creationId xmlns:a16="http://schemas.microsoft.com/office/drawing/2014/main" id="{98DF5803-E703-CFDF-48CB-9F49A841CA4A}"/>
                </a:ext>
              </a:extLst>
            </p:cNvPr>
            <p:cNvSpPr txBox="1"/>
            <p:nvPr/>
          </p:nvSpPr>
          <p:spPr>
            <a:xfrm>
              <a:off x="3257277" y="2394536"/>
              <a:ext cx="1213849" cy="830997"/>
            </a:xfrm>
            <a:prstGeom prst="rect">
              <a:avLst/>
            </a:prstGeom>
            <a:noFill/>
          </p:spPr>
          <p:txBody>
            <a:bodyPr wrap="square" rtlCol="0">
              <a:spAutoFit/>
            </a:bodyPr>
            <a:lstStyle/>
            <a:p>
              <a:pPr algn="ctr"/>
              <a:r>
                <a:rPr lang="en-US" sz="2400">
                  <a:solidFill>
                    <a:schemeClr val="accent4"/>
                  </a:solidFill>
                </a:rPr>
                <a:t>motor output</a:t>
              </a:r>
            </a:p>
          </p:txBody>
        </p:sp>
      </p:grpSp>
      <p:grpSp>
        <p:nvGrpSpPr>
          <p:cNvPr id="56" name="Group 55">
            <a:extLst>
              <a:ext uri="{FF2B5EF4-FFF2-40B4-BE49-F238E27FC236}">
                <a16:creationId xmlns:a16="http://schemas.microsoft.com/office/drawing/2014/main" id="{FA9ED342-C089-CE8F-E789-E3320B796971}"/>
              </a:ext>
            </a:extLst>
          </p:cNvPr>
          <p:cNvGrpSpPr/>
          <p:nvPr/>
        </p:nvGrpSpPr>
        <p:grpSpPr>
          <a:xfrm>
            <a:off x="131656" y="2774783"/>
            <a:ext cx="2326989" cy="2132358"/>
            <a:chOff x="131656" y="2774783"/>
            <a:chExt cx="2326989" cy="2132358"/>
          </a:xfrm>
        </p:grpSpPr>
        <p:sp>
          <p:nvSpPr>
            <p:cNvPr id="183" name="Freeform 182">
              <a:extLst>
                <a:ext uri="{FF2B5EF4-FFF2-40B4-BE49-F238E27FC236}">
                  <a16:creationId xmlns:a16="http://schemas.microsoft.com/office/drawing/2014/main" id="{5EAC0C60-369C-FBD1-572E-059CA67D7A66}"/>
                </a:ext>
              </a:extLst>
            </p:cNvPr>
            <p:cNvSpPr/>
            <p:nvPr/>
          </p:nvSpPr>
          <p:spPr>
            <a:xfrm rot="16868707">
              <a:off x="1280238" y="3561964"/>
              <a:ext cx="1004168" cy="1008982"/>
            </a:xfrm>
            <a:custGeom>
              <a:avLst/>
              <a:gdLst>
                <a:gd name="csX0" fmla="*/ 476250 w 476437"/>
                <a:gd name="csY0" fmla="*/ 209550 h 492125"/>
                <a:gd name="csX1" fmla="*/ 476250 w 476437"/>
                <a:gd name="csY1" fmla="*/ 209550 h 492125"/>
                <a:gd name="csX2" fmla="*/ 473075 w 476437"/>
                <a:gd name="csY2" fmla="*/ 282575 h 492125"/>
                <a:gd name="csX3" fmla="*/ 466725 w 476437"/>
                <a:gd name="csY3" fmla="*/ 295275 h 492125"/>
                <a:gd name="csX4" fmla="*/ 463550 w 476437"/>
                <a:gd name="csY4" fmla="*/ 304800 h 492125"/>
                <a:gd name="csX5" fmla="*/ 454025 w 476437"/>
                <a:gd name="csY5" fmla="*/ 317500 h 492125"/>
                <a:gd name="csX6" fmla="*/ 438150 w 476437"/>
                <a:gd name="csY6" fmla="*/ 336550 h 492125"/>
                <a:gd name="csX7" fmla="*/ 434975 w 476437"/>
                <a:gd name="csY7" fmla="*/ 346075 h 492125"/>
                <a:gd name="csX8" fmla="*/ 415925 w 476437"/>
                <a:gd name="csY8" fmla="*/ 361950 h 492125"/>
                <a:gd name="csX9" fmla="*/ 412750 w 476437"/>
                <a:gd name="csY9" fmla="*/ 371475 h 492125"/>
                <a:gd name="csX10" fmla="*/ 400050 w 476437"/>
                <a:gd name="csY10" fmla="*/ 390525 h 492125"/>
                <a:gd name="csX11" fmla="*/ 393700 w 476437"/>
                <a:gd name="csY11" fmla="*/ 409575 h 492125"/>
                <a:gd name="csX12" fmla="*/ 381000 w 476437"/>
                <a:gd name="csY12" fmla="*/ 428625 h 492125"/>
                <a:gd name="csX13" fmla="*/ 371475 w 476437"/>
                <a:gd name="csY13" fmla="*/ 447675 h 492125"/>
                <a:gd name="csX14" fmla="*/ 361950 w 476437"/>
                <a:gd name="csY14" fmla="*/ 457200 h 492125"/>
                <a:gd name="csX15" fmla="*/ 346075 w 476437"/>
                <a:gd name="csY15" fmla="*/ 473075 h 492125"/>
                <a:gd name="csX16" fmla="*/ 339725 w 476437"/>
                <a:gd name="csY16" fmla="*/ 482600 h 492125"/>
                <a:gd name="csX17" fmla="*/ 330200 w 476437"/>
                <a:gd name="csY17" fmla="*/ 485775 h 492125"/>
                <a:gd name="csX18" fmla="*/ 320675 w 476437"/>
                <a:gd name="csY18" fmla="*/ 492125 h 492125"/>
                <a:gd name="csX19" fmla="*/ 266700 w 476437"/>
                <a:gd name="csY19" fmla="*/ 488950 h 492125"/>
                <a:gd name="csX20" fmla="*/ 250825 w 476437"/>
                <a:gd name="csY20" fmla="*/ 482600 h 492125"/>
                <a:gd name="csX21" fmla="*/ 231775 w 476437"/>
                <a:gd name="csY21" fmla="*/ 473075 h 492125"/>
                <a:gd name="csX22" fmla="*/ 215900 w 476437"/>
                <a:gd name="csY22" fmla="*/ 454025 h 492125"/>
                <a:gd name="csX23" fmla="*/ 206375 w 476437"/>
                <a:gd name="csY23" fmla="*/ 447675 h 492125"/>
                <a:gd name="csX24" fmla="*/ 193675 w 476437"/>
                <a:gd name="csY24" fmla="*/ 434975 h 492125"/>
                <a:gd name="csX25" fmla="*/ 180975 w 476437"/>
                <a:gd name="csY25" fmla="*/ 415925 h 492125"/>
                <a:gd name="csX26" fmla="*/ 161925 w 476437"/>
                <a:gd name="csY26" fmla="*/ 400050 h 492125"/>
                <a:gd name="csX27" fmla="*/ 146050 w 476437"/>
                <a:gd name="csY27" fmla="*/ 387350 h 492125"/>
                <a:gd name="csX28" fmla="*/ 139700 w 476437"/>
                <a:gd name="csY28" fmla="*/ 377825 h 492125"/>
                <a:gd name="csX29" fmla="*/ 120650 w 476437"/>
                <a:gd name="csY29" fmla="*/ 361950 h 492125"/>
                <a:gd name="csX30" fmla="*/ 114300 w 476437"/>
                <a:gd name="csY30" fmla="*/ 352425 h 492125"/>
                <a:gd name="csX31" fmla="*/ 101600 w 476437"/>
                <a:gd name="csY31" fmla="*/ 339725 h 492125"/>
                <a:gd name="csX32" fmla="*/ 88900 w 476437"/>
                <a:gd name="csY32" fmla="*/ 320675 h 492125"/>
                <a:gd name="csX33" fmla="*/ 79375 w 476437"/>
                <a:gd name="csY33" fmla="*/ 301625 h 492125"/>
                <a:gd name="csX34" fmla="*/ 60325 w 476437"/>
                <a:gd name="csY34" fmla="*/ 282575 h 492125"/>
                <a:gd name="csX35" fmla="*/ 41275 w 476437"/>
                <a:gd name="csY35" fmla="*/ 266700 h 492125"/>
                <a:gd name="csX36" fmla="*/ 34925 w 476437"/>
                <a:gd name="csY36" fmla="*/ 244475 h 492125"/>
                <a:gd name="csX37" fmla="*/ 28575 w 476437"/>
                <a:gd name="csY37" fmla="*/ 234950 h 492125"/>
                <a:gd name="csX38" fmla="*/ 19050 w 476437"/>
                <a:gd name="csY38" fmla="*/ 212725 h 492125"/>
                <a:gd name="csX39" fmla="*/ 12700 w 476437"/>
                <a:gd name="csY39" fmla="*/ 193675 h 492125"/>
                <a:gd name="csX40" fmla="*/ 9525 w 476437"/>
                <a:gd name="csY40" fmla="*/ 184150 h 492125"/>
                <a:gd name="csX41" fmla="*/ 3175 w 476437"/>
                <a:gd name="csY41" fmla="*/ 158750 h 492125"/>
                <a:gd name="csX42" fmla="*/ 0 w 476437"/>
                <a:gd name="csY42" fmla="*/ 149225 h 492125"/>
                <a:gd name="csX43" fmla="*/ 3175 w 476437"/>
                <a:gd name="csY43" fmla="*/ 120650 h 492125"/>
                <a:gd name="csX44" fmla="*/ 25400 w 476437"/>
                <a:gd name="csY44" fmla="*/ 92075 h 492125"/>
                <a:gd name="csX45" fmla="*/ 38100 w 476437"/>
                <a:gd name="csY45" fmla="*/ 73025 h 492125"/>
                <a:gd name="csX46" fmla="*/ 57150 w 476437"/>
                <a:gd name="csY46" fmla="*/ 57150 h 492125"/>
                <a:gd name="csX47" fmla="*/ 66675 w 476437"/>
                <a:gd name="csY47" fmla="*/ 47625 h 492125"/>
                <a:gd name="csX48" fmla="*/ 76200 w 476437"/>
                <a:gd name="csY48" fmla="*/ 41275 h 492125"/>
                <a:gd name="csX49" fmla="*/ 104775 w 476437"/>
                <a:gd name="csY49" fmla="*/ 15875 h 492125"/>
                <a:gd name="csX50" fmla="*/ 117475 w 476437"/>
                <a:gd name="csY50" fmla="*/ 12700 h 492125"/>
                <a:gd name="csX51" fmla="*/ 136525 w 476437"/>
                <a:gd name="csY51" fmla="*/ 6350 h 492125"/>
                <a:gd name="csX52" fmla="*/ 146050 w 476437"/>
                <a:gd name="csY52" fmla="*/ 3175 h 492125"/>
                <a:gd name="csX53" fmla="*/ 158750 w 476437"/>
                <a:gd name="csY53" fmla="*/ 0 h 492125"/>
                <a:gd name="csX54" fmla="*/ 203200 w 476437"/>
                <a:gd name="csY54" fmla="*/ 6350 h 492125"/>
                <a:gd name="csX55" fmla="*/ 222250 w 476437"/>
                <a:gd name="csY55" fmla="*/ 15875 h 492125"/>
                <a:gd name="csX56" fmla="*/ 241300 w 476437"/>
                <a:gd name="csY56" fmla="*/ 34925 h 492125"/>
                <a:gd name="csX57" fmla="*/ 247650 w 476437"/>
                <a:gd name="csY57" fmla="*/ 44450 h 492125"/>
                <a:gd name="csX58" fmla="*/ 257175 w 476437"/>
                <a:gd name="csY58" fmla="*/ 53975 h 492125"/>
                <a:gd name="csX59" fmla="*/ 260350 w 476437"/>
                <a:gd name="csY59" fmla="*/ 63500 h 492125"/>
                <a:gd name="csX60" fmla="*/ 266700 w 476437"/>
                <a:gd name="csY60" fmla="*/ 73025 h 492125"/>
                <a:gd name="csX61" fmla="*/ 269875 w 476437"/>
                <a:gd name="csY61" fmla="*/ 82550 h 492125"/>
                <a:gd name="csX62" fmla="*/ 288925 w 476437"/>
                <a:gd name="csY62" fmla="*/ 101600 h 492125"/>
                <a:gd name="csX63" fmla="*/ 298450 w 476437"/>
                <a:gd name="csY63" fmla="*/ 111125 h 492125"/>
                <a:gd name="csX64" fmla="*/ 320675 w 476437"/>
                <a:gd name="csY64" fmla="*/ 133350 h 492125"/>
                <a:gd name="csX65" fmla="*/ 330200 w 476437"/>
                <a:gd name="csY65" fmla="*/ 136525 h 492125"/>
                <a:gd name="csX66" fmla="*/ 371475 w 476437"/>
                <a:gd name="csY66" fmla="*/ 146050 h 492125"/>
                <a:gd name="csX67" fmla="*/ 460375 w 476437"/>
                <a:gd name="csY67" fmla="*/ 146050 h 492125"/>
                <a:gd name="csX68" fmla="*/ 469900 w 476437"/>
                <a:gd name="csY68" fmla="*/ 155575 h 492125"/>
                <a:gd name="csX69" fmla="*/ 476250 w 476437"/>
                <a:gd name="csY69" fmla="*/ 184150 h 492125"/>
                <a:gd name="csX70" fmla="*/ 476250 w 476437"/>
                <a:gd name="csY70" fmla="*/ 209550 h 492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476437" h="492125">
                  <a:moveTo>
                    <a:pt x="476250" y="209550"/>
                  </a:moveTo>
                  <a:lnTo>
                    <a:pt x="476250" y="209550"/>
                  </a:lnTo>
                  <a:cubicBezTo>
                    <a:pt x="475192" y="233892"/>
                    <a:pt x="475766" y="258359"/>
                    <a:pt x="473075" y="282575"/>
                  </a:cubicBezTo>
                  <a:cubicBezTo>
                    <a:pt x="472552" y="287279"/>
                    <a:pt x="468589" y="290925"/>
                    <a:pt x="466725" y="295275"/>
                  </a:cubicBezTo>
                  <a:cubicBezTo>
                    <a:pt x="465407" y="298351"/>
                    <a:pt x="465210" y="301894"/>
                    <a:pt x="463550" y="304800"/>
                  </a:cubicBezTo>
                  <a:cubicBezTo>
                    <a:pt x="460925" y="309394"/>
                    <a:pt x="457101" y="313194"/>
                    <a:pt x="454025" y="317500"/>
                  </a:cubicBezTo>
                  <a:cubicBezTo>
                    <a:pt x="442974" y="332971"/>
                    <a:pt x="452974" y="321726"/>
                    <a:pt x="438150" y="336550"/>
                  </a:cubicBezTo>
                  <a:cubicBezTo>
                    <a:pt x="437092" y="339725"/>
                    <a:pt x="436831" y="343290"/>
                    <a:pt x="434975" y="346075"/>
                  </a:cubicBezTo>
                  <a:cubicBezTo>
                    <a:pt x="430086" y="353409"/>
                    <a:pt x="422953" y="357264"/>
                    <a:pt x="415925" y="361950"/>
                  </a:cubicBezTo>
                  <a:cubicBezTo>
                    <a:pt x="414867" y="365125"/>
                    <a:pt x="414375" y="368549"/>
                    <a:pt x="412750" y="371475"/>
                  </a:cubicBezTo>
                  <a:cubicBezTo>
                    <a:pt x="409044" y="378146"/>
                    <a:pt x="402463" y="383285"/>
                    <a:pt x="400050" y="390525"/>
                  </a:cubicBezTo>
                  <a:cubicBezTo>
                    <a:pt x="397933" y="396875"/>
                    <a:pt x="397413" y="404006"/>
                    <a:pt x="393700" y="409575"/>
                  </a:cubicBezTo>
                  <a:cubicBezTo>
                    <a:pt x="389467" y="415925"/>
                    <a:pt x="383413" y="421385"/>
                    <a:pt x="381000" y="428625"/>
                  </a:cubicBezTo>
                  <a:cubicBezTo>
                    <a:pt x="377818" y="438171"/>
                    <a:pt x="378314" y="439469"/>
                    <a:pt x="371475" y="447675"/>
                  </a:cubicBezTo>
                  <a:cubicBezTo>
                    <a:pt x="368600" y="451124"/>
                    <a:pt x="364825" y="453751"/>
                    <a:pt x="361950" y="457200"/>
                  </a:cubicBezTo>
                  <a:cubicBezTo>
                    <a:pt x="348721" y="473075"/>
                    <a:pt x="363538" y="461433"/>
                    <a:pt x="346075" y="473075"/>
                  </a:cubicBezTo>
                  <a:cubicBezTo>
                    <a:pt x="343958" y="476250"/>
                    <a:pt x="342705" y="480216"/>
                    <a:pt x="339725" y="482600"/>
                  </a:cubicBezTo>
                  <a:cubicBezTo>
                    <a:pt x="337112" y="484691"/>
                    <a:pt x="333193" y="484278"/>
                    <a:pt x="330200" y="485775"/>
                  </a:cubicBezTo>
                  <a:cubicBezTo>
                    <a:pt x="326787" y="487482"/>
                    <a:pt x="323850" y="490008"/>
                    <a:pt x="320675" y="492125"/>
                  </a:cubicBezTo>
                  <a:cubicBezTo>
                    <a:pt x="302683" y="491067"/>
                    <a:pt x="284558" y="491385"/>
                    <a:pt x="266700" y="488950"/>
                  </a:cubicBezTo>
                  <a:cubicBezTo>
                    <a:pt x="261053" y="488180"/>
                    <a:pt x="256161" y="484601"/>
                    <a:pt x="250825" y="482600"/>
                  </a:cubicBezTo>
                  <a:cubicBezTo>
                    <a:pt x="235802" y="476966"/>
                    <a:pt x="246226" y="482709"/>
                    <a:pt x="231775" y="473075"/>
                  </a:cubicBezTo>
                  <a:cubicBezTo>
                    <a:pt x="225531" y="463709"/>
                    <a:pt x="225067" y="461665"/>
                    <a:pt x="215900" y="454025"/>
                  </a:cubicBezTo>
                  <a:cubicBezTo>
                    <a:pt x="212969" y="451582"/>
                    <a:pt x="209272" y="450158"/>
                    <a:pt x="206375" y="447675"/>
                  </a:cubicBezTo>
                  <a:cubicBezTo>
                    <a:pt x="201829" y="443779"/>
                    <a:pt x="197415" y="439650"/>
                    <a:pt x="193675" y="434975"/>
                  </a:cubicBezTo>
                  <a:cubicBezTo>
                    <a:pt x="188907" y="429016"/>
                    <a:pt x="187325" y="420158"/>
                    <a:pt x="180975" y="415925"/>
                  </a:cubicBezTo>
                  <a:cubicBezTo>
                    <a:pt x="161481" y="402929"/>
                    <a:pt x="181482" y="417163"/>
                    <a:pt x="161925" y="400050"/>
                  </a:cubicBezTo>
                  <a:cubicBezTo>
                    <a:pt x="156825" y="395588"/>
                    <a:pt x="150842" y="392142"/>
                    <a:pt x="146050" y="387350"/>
                  </a:cubicBezTo>
                  <a:cubicBezTo>
                    <a:pt x="143352" y="384652"/>
                    <a:pt x="142398" y="380523"/>
                    <a:pt x="139700" y="377825"/>
                  </a:cubicBezTo>
                  <a:cubicBezTo>
                    <a:pt x="114725" y="352850"/>
                    <a:pt x="146657" y="393158"/>
                    <a:pt x="120650" y="361950"/>
                  </a:cubicBezTo>
                  <a:cubicBezTo>
                    <a:pt x="118207" y="359019"/>
                    <a:pt x="116783" y="355322"/>
                    <a:pt x="114300" y="352425"/>
                  </a:cubicBezTo>
                  <a:cubicBezTo>
                    <a:pt x="110404" y="347879"/>
                    <a:pt x="105340" y="344400"/>
                    <a:pt x="101600" y="339725"/>
                  </a:cubicBezTo>
                  <a:cubicBezTo>
                    <a:pt x="96832" y="333766"/>
                    <a:pt x="91313" y="327915"/>
                    <a:pt x="88900" y="320675"/>
                  </a:cubicBezTo>
                  <a:cubicBezTo>
                    <a:pt x="85958" y="311848"/>
                    <a:pt x="85940" y="309011"/>
                    <a:pt x="79375" y="301625"/>
                  </a:cubicBezTo>
                  <a:cubicBezTo>
                    <a:pt x="73409" y="294913"/>
                    <a:pt x="66675" y="288925"/>
                    <a:pt x="60325" y="282575"/>
                  </a:cubicBezTo>
                  <a:cubicBezTo>
                    <a:pt x="48102" y="270352"/>
                    <a:pt x="54536" y="275541"/>
                    <a:pt x="41275" y="266700"/>
                  </a:cubicBezTo>
                  <a:cubicBezTo>
                    <a:pt x="40258" y="262631"/>
                    <a:pt x="37202" y="249030"/>
                    <a:pt x="34925" y="244475"/>
                  </a:cubicBezTo>
                  <a:cubicBezTo>
                    <a:pt x="33218" y="241062"/>
                    <a:pt x="30692" y="238125"/>
                    <a:pt x="28575" y="234950"/>
                  </a:cubicBezTo>
                  <a:cubicBezTo>
                    <a:pt x="20176" y="201355"/>
                    <a:pt x="31579" y="240916"/>
                    <a:pt x="19050" y="212725"/>
                  </a:cubicBezTo>
                  <a:cubicBezTo>
                    <a:pt x="16332" y="206608"/>
                    <a:pt x="14817" y="200025"/>
                    <a:pt x="12700" y="193675"/>
                  </a:cubicBezTo>
                  <a:cubicBezTo>
                    <a:pt x="11642" y="190500"/>
                    <a:pt x="10337" y="187397"/>
                    <a:pt x="9525" y="184150"/>
                  </a:cubicBezTo>
                  <a:cubicBezTo>
                    <a:pt x="7408" y="175683"/>
                    <a:pt x="5935" y="167029"/>
                    <a:pt x="3175" y="158750"/>
                  </a:cubicBezTo>
                  <a:lnTo>
                    <a:pt x="0" y="149225"/>
                  </a:lnTo>
                  <a:cubicBezTo>
                    <a:pt x="1058" y="139700"/>
                    <a:pt x="144" y="129742"/>
                    <a:pt x="3175" y="120650"/>
                  </a:cubicBezTo>
                  <a:cubicBezTo>
                    <a:pt x="9301" y="102273"/>
                    <a:pt x="15812" y="104403"/>
                    <a:pt x="25400" y="92075"/>
                  </a:cubicBezTo>
                  <a:cubicBezTo>
                    <a:pt x="30085" y="86051"/>
                    <a:pt x="32704" y="78421"/>
                    <a:pt x="38100" y="73025"/>
                  </a:cubicBezTo>
                  <a:cubicBezTo>
                    <a:pt x="65927" y="45198"/>
                    <a:pt x="30628" y="79252"/>
                    <a:pt x="57150" y="57150"/>
                  </a:cubicBezTo>
                  <a:cubicBezTo>
                    <a:pt x="60599" y="54275"/>
                    <a:pt x="63226" y="50500"/>
                    <a:pt x="66675" y="47625"/>
                  </a:cubicBezTo>
                  <a:cubicBezTo>
                    <a:pt x="69606" y="45182"/>
                    <a:pt x="73348" y="43810"/>
                    <a:pt x="76200" y="41275"/>
                  </a:cubicBezTo>
                  <a:cubicBezTo>
                    <a:pt x="82508" y="35668"/>
                    <a:pt x="94339" y="20348"/>
                    <a:pt x="104775" y="15875"/>
                  </a:cubicBezTo>
                  <a:cubicBezTo>
                    <a:pt x="108786" y="14156"/>
                    <a:pt x="113295" y="13954"/>
                    <a:pt x="117475" y="12700"/>
                  </a:cubicBezTo>
                  <a:cubicBezTo>
                    <a:pt x="123886" y="10777"/>
                    <a:pt x="130175" y="8467"/>
                    <a:pt x="136525" y="6350"/>
                  </a:cubicBezTo>
                  <a:cubicBezTo>
                    <a:pt x="139700" y="5292"/>
                    <a:pt x="142803" y="3987"/>
                    <a:pt x="146050" y="3175"/>
                  </a:cubicBezTo>
                  <a:lnTo>
                    <a:pt x="158750" y="0"/>
                  </a:lnTo>
                  <a:cubicBezTo>
                    <a:pt x="184052" y="2530"/>
                    <a:pt x="184608" y="1038"/>
                    <a:pt x="203200" y="6350"/>
                  </a:cubicBezTo>
                  <a:cubicBezTo>
                    <a:pt x="210430" y="8416"/>
                    <a:pt x="216684" y="10309"/>
                    <a:pt x="222250" y="15875"/>
                  </a:cubicBezTo>
                  <a:cubicBezTo>
                    <a:pt x="245879" y="39504"/>
                    <a:pt x="218852" y="19960"/>
                    <a:pt x="241300" y="34925"/>
                  </a:cubicBezTo>
                  <a:cubicBezTo>
                    <a:pt x="243417" y="38100"/>
                    <a:pt x="245207" y="41519"/>
                    <a:pt x="247650" y="44450"/>
                  </a:cubicBezTo>
                  <a:cubicBezTo>
                    <a:pt x="250525" y="47899"/>
                    <a:pt x="254684" y="50239"/>
                    <a:pt x="257175" y="53975"/>
                  </a:cubicBezTo>
                  <a:cubicBezTo>
                    <a:pt x="259031" y="56760"/>
                    <a:pt x="258853" y="60507"/>
                    <a:pt x="260350" y="63500"/>
                  </a:cubicBezTo>
                  <a:cubicBezTo>
                    <a:pt x="262057" y="66913"/>
                    <a:pt x="264993" y="69612"/>
                    <a:pt x="266700" y="73025"/>
                  </a:cubicBezTo>
                  <a:cubicBezTo>
                    <a:pt x="268197" y="76018"/>
                    <a:pt x="267820" y="79908"/>
                    <a:pt x="269875" y="82550"/>
                  </a:cubicBezTo>
                  <a:cubicBezTo>
                    <a:pt x="275388" y="89639"/>
                    <a:pt x="282575" y="95250"/>
                    <a:pt x="288925" y="101600"/>
                  </a:cubicBezTo>
                  <a:cubicBezTo>
                    <a:pt x="292100" y="104775"/>
                    <a:pt x="295756" y="107533"/>
                    <a:pt x="298450" y="111125"/>
                  </a:cubicBezTo>
                  <a:cubicBezTo>
                    <a:pt x="307181" y="122767"/>
                    <a:pt x="307710" y="125942"/>
                    <a:pt x="320675" y="133350"/>
                  </a:cubicBezTo>
                  <a:cubicBezTo>
                    <a:pt x="323581" y="135010"/>
                    <a:pt x="326971" y="135644"/>
                    <a:pt x="330200" y="136525"/>
                  </a:cubicBezTo>
                  <a:cubicBezTo>
                    <a:pt x="351262" y="142269"/>
                    <a:pt x="352962" y="142347"/>
                    <a:pt x="371475" y="146050"/>
                  </a:cubicBezTo>
                  <a:cubicBezTo>
                    <a:pt x="376965" y="145775"/>
                    <a:pt x="440732" y="138907"/>
                    <a:pt x="460375" y="146050"/>
                  </a:cubicBezTo>
                  <a:cubicBezTo>
                    <a:pt x="464595" y="147584"/>
                    <a:pt x="466725" y="152400"/>
                    <a:pt x="469900" y="155575"/>
                  </a:cubicBezTo>
                  <a:cubicBezTo>
                    <a:pt x="474004" y="167887"/>
                    <a:pt x="474653" y="168185"/>
                    <a:pt x="476250" y="184150"/>
                  </a:cubicBezTo>
                  <a:cubicBezTo>
                    <a:pt x="476671" y="188362"/>
                    <a:pt x="476250" y="205317"/>
                    <a:pt x="476250" y="209550"/>
                  </a:cubicBezTo>
                  <a:close/>
                </a:path>
              </a:pathLst>
            </a:custGeom>
            <a:solidFill>
              <a:schemeClr val="accent2">
                <a:lumMod val="75000"/>
                <a:alpha val="5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3" name="Straight Arrow Connector 4102">
              <a:extLst>
                <a:ext uri="{FF2B5EF4-FFF2-40B4-BE49-F238E27FC236}">
                  <a16:creationId xmlns:a16="http://schemas.microsoft.com/office/drawing/2014/main" id="{9812C8AE-6706-FD7D-4459-FC2A80654ABE}"/>
                </a:ext>
              </a:extLst>
            </p:cNvPr>
            <p:cNvCxnSpPr>
              <a:cxnSpLocks/>
            </p:cNvCxnSpPr>
            <p:nvPr/>
          </p:nvCxnSpPr>
          <p:spPr>
            <a:xfrm flipH="1" flipV="1">
              <a:off x="1943075" y="4402430"/>
              <a:ext cx="349901" cy="504711"/>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4108" name="Straight Arrow Connector 4107">
              <a:extLst>
                <a:ext uri="{FF2B5EF4-FFF2-40B4-BE49-F238E27FC236}">
                  <a16:creationId xmlns:a16="http://schemas.microsoft.com/office/drawing/2014/main" id="{C31B2572-B5CE-412B-F2AF-C229223D3465}"/>
                </a:ext>
              </a:extLst>
            </p:cNvPr>
            <p:cNvCxnSpPr>
              <a:cxnSpLocks/>
            </p:cNvCxnSpPr>
            <p:nvPr/>
          </p:nvCxnSpPr>
          <p:spPr>
            <a:xfrm flipV="1">
              <a:off x="2118026" y="3473594"/>
              <a:ext cx="340619" cy="125524"/>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18" name="TextBox 4117">
              <a:extLst>
                <a:ext uri="{FF2B5EF4-FFF2-40B4-BE49-F238E27FC236}">
                  <a16:creationId xmlns:a16="http://schemas.microsoft.com/office/drawing/2014/main" id="{0150F80F-D636-6537-B07A-CE253E9AD7D8}"/>
                </a:ext>
              </a:extLst>
            </p:cNvPr>
            <p:cNvSpPr txBox="1"/>
            <p:nvPr/>
          </p:nvSpPr>
          <p:spPr>
            <a:xfrm>
              <a:off x="131656" y="2774783"/>
              <a:ext cx="1761078" cy="830997"/>
            </a:xfrm>
            <a:prstGeom prst="rect">
              <a:avLst/>
            </a:prstGeom>
            <a:noFill/>
          </p:spPr>
          <p:txBody>
            <a:bodyPr wrap="square" rtlCol="0">
              <a:spAutoFit/>
            </a:bodyPr>
            <a:lstStyle/>
            <a:p>
              <a:pPr algn="ctr"/>
              <a:r>
                <a:rPr lang="en-US" sz="2400">
                  <a:solidFill>
                    <a:schemeClr val="accent2"/>
                  </a:solidFill>
                </a:rPr>
                <a:t>working memory</a:t>
              </a:r>
            </a:p>
          </p:txBody>
        </p:sp>
      </p:grpSp>
      <p:grpSp>
        <p:nvGrpSpPr>
          <p:cNvPr id="57" name="Group 56">
            <a:extLst>
              <a:ext uri="{FF2B5EF4-FFF2-40B4-BE49-F238E27FC236}">
                <a16:creationId xmlns:a16="http://schemas.microsoft.com/office/drawing/2014/main" id="{FD8D8170-9D15-61DD-AAD8-5A2E12FD1418}"/>
              </a:ext>
            </a:extLst>
          </p:cNvPr>
          <p:cNvGrpSpPr/>
          <p:nvPr/>
        </p:nvGrpSpPr>
        <p:grpSpPr>
          <a:xfrm>
            <a:off x="5840432" y="5882376"/>
            <a:ext cx="3741612" cy="833435"/>
            <a:chOff x="5840432" y="5882376"/>
            <a:chExt cx="3741612" cy="833435"/>
          </a:xfrm>
        </p:grpSpPr>
        <p:sp>
          <p:nvSpPr>
            <p:cNvPr id="4119" name="Rectangular Callout 4118">
              <a:extLst>
                <a:ext uri="{FF2B5EF4-FFF2-40B4-BE49-F238E27FC236}">
                  <a16:creationId xmlns:a16="http://schemas.microsoft.com/office/drawing/2014/main" id="{21CA61F5-5FC9-47B9-1C72-75BC6106A3B9}"/>
                </a:ext>
              </a:extLst>
            </p:cNvPr>
            <p:cNvSpPr/>
            <p:nvPr/>
          </p:nvSpPr>
          <p:spPr>
            <a:xfrm>
              <a:off x="5840432" y="5884814"/>
              <a:ext cx="3544870" cy="830997"/>
            </a:xfrm>
            <a:prstGeom prst="wedgeRectCallout">
              <a:avLst>
                <a:gd name="adj1" fmla="val -60009"/>
                <a:gd name="adj2" fmla="val -4793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0" name="TextBox 4119">
              <a:extLst>
                <a:ext uri="{FF2B5EF4-FFF2-40B4-BE49-F238E27FC236}">
                  <a16:creationId xmlns:a16="http://schemas.microsoft.com/office/drawing/2014/main" id="{3FF5A894-55C2-4A58-FE0C-BCEEB6F94A76}"/>
                </a:ext>
              </a:extLst>
            </p:cNvPr>
            <p:cNvSpPr txBox="1"/>
            <p:nvPr/>
          </p:nvSpPr>
          <p:spPr>
            <a:xfrm>
              <a:off x="5904241" y="5882376"/>
              <a:ext cx="3677803" cy="491160"/>
            </a:xfrm>
            <a:prstGeom prst="rect">
              <a:avLst/>
            </a:prstGeom>
            <a:noFill/>
          </p:spPr>
          <p:txBody>
            <a:bodyPr wrap="square" rtlCol="0">
              <a:spAutoFit/>
            </a:bodyPr>
            <a:lstStyle/>
            <a:p>
              <a:r>
                <a:rPr lang="en-US" sz="2400"/>
                <a:t>who was the first British prime minister?</a:t>
              </a:r>
            </a:p>
          </p:txBody>
        </p:sp>
      </p:grpSp>
      <p:grpSp>
        <p:nvGrpSpPr>
          <p:cNvPr id="4124" name="Group 4123">
            <a:extLst>
              <a:ext uri="{FF2B5EF4-FFF2-40B4-BE49-F238E27FC236}">
                <a16:creationId xmlns:a16="http://schemas.microsoft.com/office/drawing/2014/main" id="{8F361458-36B4-3857-8123-9C1FAC147A0E}"/>
              </a:ext>
            </a:extLst>
          </p:cNvPr>
          <p:cNvGrpSpPr/>
          <p:nvPr/>
        </p:nvGrpSpPr>
        <p:grpSpPr>
          <a:xfrm>
            <a:off x="1228328" y="1206045"/>
            <a:ext cx="2120014" cy="867625"/>
            <a:chOff x="2289597" y="1204969"/>
            <a:chExt cx="2120014" cy="867625"/>
          </a:xfrm>
        </p:grpSpPr>
        <p:sp>
          <p:nvSpPr>
            <p:cNvPr id="4121" name="Rectangular Callout 4120">
              <a:extLst>
                <a:ext uri="{FF2B5EF4-FFF2-40B4-BE49-F238E27FC236}">
                  <a16:creationId xmlns:a16="http://schemas.microsoft.com/office/drawing/2014/main" id="{5881895B-8032-DA07-2D28-71A63803FB57}"/>
                </a:ext>
              </a:extLst>
            </p:cNvPr>
            <p:cNvSpPr/>
            <p:nvPr/>
          </p:nvSpPr>
          <p:spPr>
            <a:xfrm flipH="1">
              <a:off x="2289597" y="1204969"/>
              <a:ext cx="2116635" cy="867625"/>
            </a:xfrm>
            <a:prstGeom prst="wedgeRectCallout">
              <a:avLst>
                <a:gd name="adj1" fmla="val -49090"/>
                <a:gd name="adj2" fmla="val 9763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2" name="TextBox 4121">
              <a:extLst>
                <a:ext uri="{FF2B5EF4-FFF2-40B4-BE49-F238E27FC236}">
                  <a16:creationId xmlns:a16="http://schemas.microsoft.com/office/drawing/2014/main" id="{3496CF8C-8AB9-85B7-F6BA-168753DFBC8C}"/>
                </a:ext>
              </a:extLst>
            </p:cNvPr>
            <p:cNvSpPr txBox="1"/>
            <p:nvPr/>
          </p:nvSpPr>
          <p:spPr>
            <a:xfrm flipH="1">
              <a:off x="2292976" y="1222954"/>
              <a:ext cx="2116635" cy="830997"/>
            </a:xfrm>
            <a:prstGeom prst="rect">
              <a:avLst/>
            </a:prstGeom>
            <a:noFill/>
          </p:spPr>
          <p:txBody>
            <a:bodyPr wrap="square" rtlCol="0">
              <a:spAutoFit/>
            </a:bodyPr>
            <a:lstStyle/>
            <a:p>
              <a:pPr algn="ctr"/>
              <a:r>
                <a:rPr lang="en-US" sz="2400"/>
                <a:t>Sir Robert Walpole</a:t>
              </a:r>
            </a:p>
          </p:txBody>
        </p:sp>
      </p:grpSp>
      <p:grpSp>
        <p:nvGrpSpPr>
          <p:cNvPr id="2" name="Group 1">
            <a:extLst>
              <a:ext uri="{FF2B5EF4-FFF2-40B4-BE49-F238E27FC236}">
                <a16:creationId xmlns:a16="http://schemas.microsoft.com/office/drawing/2014/main" id="{E3E07055-13FB-5E77-E8D4-88FF9E95D815}"/>
              </a:ext>
            </a:extLst>
          </p:cNvPr>
          <p:cNvGrpSpPr/>
          <p:nvPr/>
        </p:nvGrpSpPr>
        <p:grpSpPr>
          <a:xfrm>
            <a:off x="6330472" y="3050334"/>
            <a:ext cx="4488442" cy="2487346"/>
            <a:chOff x="2838383" y="2617932"/>
            <a:chExt cx="3895941" cy="2017428"/>
          </a:xfrm>
        </p:grpSpPr>
        <p:sp>
          <p:nvSpPr>
            <p:cNvPr id="3" name="Rounded Rectangle 2">
              <a:extLst>
                <a:ext uri="{FF2B5EF4-FFF2-40B4-BE49-F238E27FC236}">
                  <a16:creationId xmlns:a16="http://schemas.microsoft.com/office/drawing/2014/main" id="{2B7B4BCA-DC29-331F-19FE-03C3C3849E12}"/>
                </a:ext>
              </a:extLst>
            </p:cNvPr>
            <p:cNvSpPr/>
            <p:nvPr/>
          </p:nvSpPr>
          <p:spPr>
            <a:xfrm>
              <a:off x="3640976" y="2816807"/>
              <a:ext cx="2381237" cy="181855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97EBA1D4-3E3F-F522-65D1-9558A313C2E2}"/>
                </a:ext>
              </a:extLst>
            </p:cNvPr>
            <p:cNvCxnSpPr>
              <a:cxnSpLocks/>
            </p:cNvCxnSpPr>
            <p:nvPr/>
          </p:nvCxnSpPr>
          <p:spPr>
            <a:xfrm>
              <a:off x="2838383" y="2617932"/>
              <a:ext cx="711727" cy="512943"/>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5" name="Rounded Rectangle 4">
              <a:extLst>
                <a:ext uri="{FF2B5EF4-FFF2-40B4-BE49-F238E27FC236}">
                  <a16:creationId xmlns:a16="http://schemas.microsoft.com/office/drawing/2014/main" id="{863BCF33-0449-D2F0-75DA-E744A7B06566}"/>
                </a:ext>
              </a:extLst>
            </p:cNvPr>
            <p:cNvSpPr/>
            <p:nvPr/>
          </p:nvSpPr>
          <p:spPr>
            <a:xfrm>
              <a:off x="3707212" y="3145267"/>
              <a:ext cx="388537" cy="127614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ounded Rectangle 5">
              <a:extLst>
                <a:ext uri="{FF2B5EF4-FFF2-40B4-BE49-F238E27FC236}">
                  <a16:creationId xmlns:a16="http://schemas.microsoft.com/office/drawing/2014/main" id="{A508FFA0-6060-9A85-7336-E45A5C090D22}"/>
                </a:ext>
              </a:extLst>
            </p:cNvPr>
            <p:cNvSpPr/>
            <p:nvPr/>
          </p:nvSpPr>
          <p:spPr>
            <a:xfrm>
              <a:off x="4763962" y="3137244"/>
              <a:ext cx="1150538" cy="240752"/>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ounded Rectangle 6">
              <a:extLst>
                <a:ext uri="{FF2B5EF4-FFF2-40B4-BE49-F238E27FC236}">
                  <a16:creationId xmlns:a16="http://schemas.microsoft.com/office/drawing/2014/main" id="{2DBA0F1F-BE3D-CDDC-D028-8879AD6C3EB3}"/>
                </a:ext>
              </a:extLst>
            </p:cNvPr>
            <p:cNvSpPr/>
            <p:nvPr/>
          </p:nvSpPr>
          <p:spPr>
            <a:xfrm>
              <a:off x="4763961" y="3420241"/>
              <a:ext cx="1150539" cy="250153"/>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Rounded Rectangle 7">
              <a:extLst>
                <a:ext uri="{FF2B5EF4-FFF2-40B4-BE49-F238E27FC236}">
                  <a16:creationId xmlns:a16="http://schemas.microsoft.com/office/drawing/2014/main" id="{36E2F21A-BAB9-F336-9817-67837480CD54}"/>
                </a:ext>
              </a:extLst>
            </p:cNvPr>
            <p:cNvSpPr/>
            <p:nvPr/>
          </p:nvSpPr>
          <p:spPr>
            <a:xfrm>
              <a:off x="4763962" y="3703238"/>
              <a:ext cx="1150538" cy="240752"/>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Rounded Rectangle 8">
              <a:extLst>
                <a:ext uri="{FF2B5EF4-FFF2-40B4-BE49-F238E27FC236}">
                  <a16:creationId xmlns:a16="http://schemas.microsoft.com/office/drawing/2014/main" id="{B7FD3596-5CF0-E021-274A-BA3BC5EFB38F}"/>
                </a:ext>
              </a:extLst>
            </p:cNvPr>
            <p:cNvSpPr/>
            <p:nvPr/>
          </p:nvSpPr>
          <p:spPr>
            <a:xfrm>
              <a:off x="4763962" y="4161051"/>
              <a:ext cx="1150538" cy="247559"/>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TextBox 9">
              <a:extLst>
                <a:ext uri="{FF2B5EF4-FFF2-40B4-BE49-F238E27FC236}">
                  <a16:creationId xmlns:a16="http://schemas.microsoft.com/office/drawing/2014/main" id="{388E388F-F1C7-E30C-2E6C-E7814780B430}"/>
                </a:ext>
              </a:extLst>
            </p:cNvPr>
            <p:cNvSpPr txBox="1"/>
            <p:nvPr/>
          </p:nvSpPr>
          <p:spPr>
            <a:xfrm>
              <a:off x="5108121" y="3819613"/>
              <a:ext cx="381836" cy="369332"/>
            </a:xfrm>
            <a:prstGeom prst="rect">
              <a:avLst/>
            </a:prstGeom>
            <a:noFill/>
          </p:spPr>
          <p:txBody>
            <a:bodyPr wrap="none" rtlCol="0">
              <a:spAutoFit/>
            </a:bodyPr>
            <a:lstStyle/>
            <a:p>
              <a:r>
                <a:rPr lang="en-US"/>
                <a:t>…</a:t>
              </a:r>
            </a:p>
          </p:txBody>
        </p:sp>
        <p:sp>
          <p:nvSpPr>
            <p:cNvPr id="11" name="TextBox 10">
              <a:extLst>
                <a:ext uri="{FF2B5EF4-FFF2-40B4-BE49-F238E27FC236}">
                  <a16:creationId xmlns:a16="http://schemas.microsoft.com/office/drawing/2014/main" id="{7168D1CD-C884-BA39-740F-0201C99861F4}"/>
                </a:ext>
              </a:extLst>
            </p:cNvPr>
            <p:cNvSpPr txBox="1"/>
            <p:nvPr/>
          </p:nvSpPr>
          <p:spPr>
            <a:xfrm>
              <a:off x="4095749" y="3078250"/>
              <a:ext cx="774561" cy="338554"/>
            </a:xfrm>
            <a:prstGeom prst="rect">
              <a:avLst/>
            </a:prstGeom>
            <a:noFill/>
          </p:spPr>
          <p:txBody>
            <a:bodyPr wrap="square">
              <a:spAutoFit/>
            </a:bodyPr>
            <a:lstStyle/>
            <a:p>
              <a:pPr algn="ctr"/>
              <a:r>
                <a:rPr lang="en-US" sz="1600"/>
                <a:t>doc 1</a:t>
              </a:r>
            </a:p>
          </p:txBody>
        </p:sp>
        <p:sp>
          <p:nvSpPr>
            <p:cNvPr id="12" name="TextBox 11">
              <a:extLst>
                <a:ext uri="{FF2B5EF4-FFF2-40B4-BE49-F238E27FC236}">
                  <a16:creationId xmlns:a16="http://schemas.microsoft.com/office/drawing/2014/main" id="{C2EFEA6D-810B-2FBA-06C4-A022C16511FF}"/>
                </a:ext>
              </a:extLst>
            </p:cNvPr>
            <p:cNvSpPr txBox="1"/>
            <p:nvPr/>
          </p:nvSpPr>
          <p:spPr>
            <a:xfrm>
              <a:off x="4095748" y="3370648"/>
              <a:ext cx="774561" cy="338554"/>
            </a:xfrm>
            <a:prstGeom prst="rect">
              <a:avLst/>
            </a:prstGeom>
            <a:noFill/>
          </p:spPr>
          <p:txBody>
            <a:bodyPr wrap="square">
              <a:spAutoFit/>
            </a:bodyPr>
            <a:lstStyle/>
            <a:p>
              <a:pPr algn="ctr"/>
              <a:r>
                <a:rPr lang="en-US" sz="1600"/>
                <a:t>doc 2</a:t>
              </a:r>
            </a:p>
          </p:txBody>
        </p:sp>
        <p:sp>
          <p:nvSpPr>
            <p:cNvPr id="13" name="TextBox 12">
              <a:extLst>
                <a:ext uri="{FF2B5EF4-FFF2-40B4-BE49-F238E27FC236}">
                  <a16:creationId xmlns:a16="http://schemas.microsoft.com/office/drawing/2014/main" id="{282800F0-98C3-A745-474F-C1198578DDF7}"/>
                </a:ext>
              </a:extLst>
            </p:cNvPr>
            <p:cNvSpPr txBox="1"/>
            <p:nvPr/>
          </p:nvSpPr>
          <p:spPr>
            <a:xfrm>
              <a:off x="4095748" y="3663046"/>
              <a:ext cx="774561" cy="338554"/>
            </a:xfrm>
            <a:prstGeom prst="rect">
              <a:avLst/>
            </a:prstGeom>
            <a:noFill/>
          </p:spPr>
          <p:txBody>
            <a:bodyPr wrap="square">
              <a:spAutoFit/>
            </a:bodyPr>
            <a:lstStyle/>
            <a:p>
              <a:pPr algn="ctr"/>
              <a:r>
                <a:rPr lang="en-US" sz="1600"/>
                <a:t>doc 3</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E0B8ED8-2076-1168-5A75-BEF119CEE65A}"/>
                    </a:ext>
                  </a:extLst>
                </p:cNvPr>
                <p:cNvSpPr txBox="1"/>
                <p:nvPr/>
              </p:nvSpPr>
              <p:spPr>
                <a:xfrm>
                  <a:off x="4095747" y="4116212"/>
                  <a:ext cx="774561" cy="338554"/>
                </a:xfrm>
                <a:prstGeom prst="rect">
                  <a:avLst/>
                </a:prstGeom>
                <a:noFill/>
              </p:spPr>
              <p:txBody>
                <a:bodyPr wrap="square">
                  <a:spAutoFit/>
                </a:bodyPr>
                <a:lstStyle/>
                <a:p>
                  <a:pPr algn="ctr"/>
                  <a:r>
                    <a:rPr lang="en-US" sz="1600"/>
                    <a:t>doc </a:t>
                  </a:r>
                  <a14:m>
                    <m:oMath xmlns:m="http://schemas.openxmlformats.org/officeDocument/2006/math">
                      <m:r>
                        <a:rPr lang="en-US" sz="1600" i="1">
                          <a:latin typeface="Cambria Math" panose="02040503050406030204" pitchFamily="18" charset="0"/>
                        </a:rPr>
                        <m:t>𝑛</m:t>
                      </m:r>
                    </m:oMath>
                  </a14:m>
                  <a:endParaRPr lang="en-US" sz="1600"/>
                </a:p>
              </p:txBody>
            </p:sp>
          </mc:Choice>
          <mc:Fallback xmlns="">
            <p:sp>
              <p:nvSpPr>
                <p:cNvPr id="14" name="TextBox 13">
                  <a:extLst>
                    <a:ext uri="{FF2B5EF4-FFF2-40B4-BE49-F238E27FC236}">
                      <a16:creationId xmlns:a16="http://schemas.microsoft.com/office/drawing/2014/main" id="{6E0B8ED8-2076-1168-5A75-BEF119CEE65A}"/>
                    </a:ext>
                  </a:extLst>
                </p:cNvPr>
                <p:cNvSpPr txBox="1">
                  <a:spLocks noRot="1" noChangeAspect="1" noMove="1" noResize="1" noEditPoints="1" noAdjustHandles="1" noChangeArrowheads="1" noChangeShapeType="1" noTextEdit="1"/>
                </p:cNvSpPr>
                <p:nvPr/>
              </p:nvSpPr>
              <p:spPr>
                <a:xfrm>
                  <a:off x="4095747" y="4116212"/>
                  <a:ext cx="774561" cy="338554"/>
                </a:xfrm>
                <a:prstGeom prst="rect">
                  <a:avLst/>
                </a:prstGeom>
                <a:blipFill>
                  <a:blip r:embed="rId4"/>
                  <a:stretch>
                    <a:fillRect t="-2941"/>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132D9661-078F-7C21-C074-04636C64E533}"/>
                </a:ext>
              </a:extLst>
            </p:cNvPr>
            <p:cNvCxnSpPr>
              <a:cxnSpLocks/>
            </p:cNvCxnSpPr>
            <p:nvPr/>
          </p:nvCxnSpPr>
          <p:spPr>
            <a:xfrm>
              <a:off x="4814762" y="3331421"/>
              <a:ext cx="2760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C9E833A-D270-DD8B-EC10-920ECEF0A993}"/>
                </a:ext>
              </a:extLst>
            </p:cNvPr>
            <p:cNvCxnSpPr>
              <a:cxnSpLocks/>
            </p:cNvCxnSpPr>
            <p:nvPr/>
          </p:nvCxnSpPr>
          <p:spPr>
            <a:xfrm>
              <a:off x="5090814" y="3169496"/>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DF86FB8-BE41-D09F-E7C6-1E5FA7B27D76}"/>
                </a:ext>
              </a:extLst>
            </p:cNvPr>
            <p:cNvCxnSpPr>
              <a:cxnSpLocks/>
            </p:cNvCxnSpPr>
            <p:nvPr/>
          </p:nvCxnSpPr>
          <p:spPr>
            <a:xfrm>
              <a:off x="5090814" y="3169496"/>
              <a:ext cx="984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20127E1-7DDC-7C1B-5BC0-7C3CE41DCB55}"/>
                </a:ext>
              </a:extLst>
            </p:cNvPr>
            <p:cNvCxnSpPr>
              <a:cxnSpLocks/>
            </p:cNvCxnSpPr>
            <p:nvPr/>
          </p:nvCxnSpPr>
          <p:spPr>
            <a:xfrm>
              <a:off x="5189239" y="3169496"/>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5BCA778-0EB7-A87A-35A3-A3BED61F3C58}"/>
                </a:ext>
              </a:extLst>
            </p:cNvPr>
            <p:cNvCxnSpPr>
              <a:cxnSpLocks/>
            </p:cNvCxnSpPr>
            <p:nvPr/>
          </p:nvCxnSpPr>
          <p:spPr>
            <a:xfrm>
              <a:off x="5189239" y="3327263"/>
              <a:ext cx="679450" cy="31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52B6145-E928-2FD2-6749-4CC86CDA54B2}"/>
                </a:ext>
              </a:extLst>
            </p:cNvPr>
            <p:cNvCxnSpPr>
              <a:cxnSpLocks/>
            </p:cNvCxnSpPr>
            <p:nvPr/>
          </p:nvCxnSpPr>
          <p:spPr>
            <a:xfrm>
              <a:off x="4775755" y="3622908"/>
              <a:ext cx="2760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5AF77BE-BF14-D6B8-1C7E-5A5DBE7D41B1}"/>
                </a:ext>
              </a:extLst>
            </p:cNvPr>
            <p:cNvCxnSpPr>
              <a:cxnSpLocks/>
            </p:cNvCxnSpPr>
            <p:nvPr/>
          </p:nvCxnSpPr>
          <p:spPr>
            <a:xfrm>
              <a:off x="5051807" y="3460983"/>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3F1F26C-9068-03CC-9BE5-EDA88B61A9CB}"/>
                </a:ext>
              </a:extLst>
            </p:cNvPr>
            <p:cNvCxnSpPr>
              <a:cxnSpLocks/>
            </p:cNvCxnSpPr>
            <p:nvPr/>
          </p:nvCxnSpPr>
          <p:spPr>
            <a:xfrm>
              <a:off x="5051807" y="3460983"/>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86A310F-5238-1FBD-CA98-E2E34AB03E39}"/>
                </a:ext>
              </a:extLst>
            </p:cNvPr>
            <p:cNvCxnSpPr>
              <a:cxnSpLocks/>
            </p:cNvCxnSpPr>
            <p:nvPr/>
          </p:nvCxnSpPr>
          <p:spPr>
            <a:xfrm flipH="1">
              <a:off x="5108119" y="3460983"/>
              <a:ext cx="2" cy="1712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0DC898D-A4B0-5C81-619A-9FC2975B3774}"/>
                </a:ext>
              </a:extLst>
            </p:cNvPr>
            <p:cNvCxnSpPr>
              <a:cxnSpLocks/>
            </p:cNvCxnSpPr>
            <p:nvPr/>
          </p:nvCxnSpPr>
          <p:spPr>
            <a:xfrm flipV="1">
              <a:off x="5108120" y="3619912"/>
              <a:ext cx="248152" cy="20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92A1DDB-A845-6105-313B-E9C4601B7506}"/>
                </a:ext>
              </a:extLst>
            </p:cNvPr>
            <p:cNvCxnSpPr>
              <a:cxnSpLocks/>
            </p:cNvCxnSpPr>
            <p:nvPr/>
          </p:nvCxnSpPr>
          <p:spPr>
            <a:xfrm>
              <a:off x="5356274" y="3468430"/>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794E4EC-4D75-FED4-C83E-7AD26F3535B5}"/>
                </a:ext>
              </a:extLst>
            </p:cNvPr>
            <p:cNvCxnSpPr>
              <a:cxnSpLocks/>
            </p:cNvCxnSpPr>
            <p:nvPr/>
          </p:nvCxnSpPr>
          <p:spPr>
            <a:xfrm>
              <a:off x="5356274" y="3468430"/>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C68840F-3E61-C640-075C-0FB050D6A675}"/>
                </a:ext>
              </a:extLst>
            </p:cNvPr>
            <p:cNvCxnSpPr>
              <a:cxnSpLocks/>
            </p:cNvCxnSpPr>
            <p:nvPr/>
          </p:nvCxnSpPr>
          <p:spPr>
            <a:xfrm>
              <a:off x="5412588" y="3468430"/>
              <a:ext cx="0" cy="158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DC753436-4220-4B1A-DDA9-64648CCBC944}"/>
                </a:ext>
              </a:extLst>
            </p:cNvPr>
            <p:cNvCxnSpPr>
              <a:cxnSpLocks/>
            </p:cNvCxnSpPr>
            <p:nvPr/>
          </p:nvCxnSpPr>
          <p:spPr>
            <a:xfrm>
              <a:off x="5414446" y="3625191"/>
              <a:ext cx="45424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14105C5-8D1F-7F37-0F7F-AF2B806AFFB8}"/>
                </a:ext>
              </a:extLst>
            </p:cNvPr>
            <p:cNvCxnSpPr>
              <a:cxnSpLocks/>
            </p:cNvCxnSpPr>
            <p:nvPr/>
          </p:nvCxnSpPr>
          <p:spPr>
            <a:xfrm flipV="1">
              <a:off x="4814762" y="3890630"/>
              <a:ext cx="811947" cy="98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6D8868C-3ADE-F19C-EBCB-32B500D30B0C}"/>
                </a:ext>
              </a:extLst>
            </p:cNvPr>
            <p:cNvCxnSpPr>
              <a:cxnSpLocks/>
            </p:cNvCxnSpPr>
            <p:nvPr/>
          </p:nvCxnSpPr>
          <p:spPr>
            <a:xfrm>
              <a:off x="5626709" y="3740729"/>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63E3677-0387-48BD-78BB-E983C74A806A}"/>
                </a:ext>
              </a:extLst>
            </p:cNvPr>
            <p:cNvCxnSpPr>
              <a:cxnSpLocks/>
            </p:cNvCxnSpPr>
            <p:nvPr/>
          </p:nvCxnSpPr>
          <p:spPr>
            <a:xfrm>
              <a:off x="5626709" y="3740729"/>
              <a:ext cx="984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760E501-B139-6147-33A2-D806518939E6}"/>
                </a:ext>
              </a:extLst>
            </p:cNvPr>
            <p:cNvCxnSpPr>
              <a:cxnSpLocks/>
            </p:cNvCxnSpPr>
            <p:nvPr/>
          </p:nvCxnSpPr>
          <p:spPr>
            <a:xfrm>
              <a:off x="5725134" y="3740729"/>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C223A251-C743-44B8-542B-C7A1C6B06A1B}"/>
                </a:ext>
              </a:extLst>
            </p:cNvPr>
            <p:cNvCxnSpPr>
              <a:cxnSpLocks/>
            </p:cNvCxnSpPr>
            <p:nvPr/>
          </p:nvCxnSpPr>
          <p:spPr>
            <a:xfrm>
              <a:off x="5725134" y="3890630"/>
              <a:ext cx="14355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71A98CE-3A91-203D-8F5B-CD89C17D9E54}"/>
                </a:ext>
              </a:extLst>
            </p:cNvPr>
            <p:cNvCxnSpPr>
              <a:cxnSpLocks/>
            </p:cNvCxnSpPr>
            <p:nvPr/>
          </p:nvCxnSpPr>
          <p:spPr>
            <a:xfrm>
              <a:off x="4795566" y="4356161"/>
              <a:ext cx="256239" cy="228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022EEDFE-5E8C-7171-AFC2-1D623334F865}"/>
                </a:ext>
              </a:extLst>
            </p:cNvPr>
            <p:cNvCxnSpPr>
              <a:cxnSpLocks/>
            </p:cNvCxnSpPr>
            <p:nvPr/>
          </p:nvCxnSpPr>
          <p:spPr>
            <a:xfrm>
              <a:off x="5274818" y="4194236"/>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92064ED-4F3A-6880-F678-C42ADE9CB39E}"/>
                </a:ext>
              </a:extLst>
            </p:cNvPr>
            <p:cNvCxnSpPr>
              <a:cxnSpLocks/>
            </p:cNvCxnSpPr>
            <p:nvPr/>
          </p:nvCxnSpPr>
          <p:spPr>
            <a:xfrm>
              <a:off x="5274818" y="4194236"/>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C934991-12C3-15D8-3326-558E5F14B640}"/>
                </a:ext>
              </a:extLst>
            </p:cNvPr>
            <p:cNvCxnSpPr>
              <a:cxnSpLocks/>
            </p:cNvCxnSpPr>
            <p:nvPr/>
          </p:nvCxnSpPr>
          <p:spPr>
            <a:xfrm>
              <a:off x="5331132" y="4194236"/>
              <a:ext cx="0" cy="1609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7D142264-5940-A210-44E1-9A0D9A036CCF}"/>
                </a:ext>
              </a:extLst>
            </p:cNvPr>
            <p:cNvCxnSpPr>
              <a:cxnSpLocks/>
            </p:cNvCxnSpPr>
            <p:nvPr/>
          </p:nvCxnSpPr>
          <p:spPr>
            <a:xfrm flipV="1">
              <a:off x="5331132" y="4353165"/>
              <a:ext cx="44951" cy="20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7AA84014-F5B0-C3D9-2261-870E5EE31A54}"/>
                </a:ext>
              </a:extLst>
            </p:cNvPr>
            <p:cNvCxnSpPr>
              <a:cxnSpLocks/>
            </p:cNvCxnSpPr>
            <p:nvPr/>
          </p:nvCxnSpPr>
          <p:spPr>
            <a:xfrm>
              <a:off x="5376085" y="4198321"/>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97E1CB8-5DEB-ED86-D0A7-28FC155C4CD9}"/>
                </a:ext>
              </a:extLst>
            </p:cNvPr>
            <p:cNvCxnSpPr>
              <a:cxnSpLocks/>
            </p:cNvCxnSpPr>
            <p:nvPr/>
          </p:nvCxnSpPr>
          <p:spPr>
            <a:xfrm>
              <a:off x="5376085" y="4198321"/>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DBAB588-A640-481C-F533-92FD7D9BC878}"/>
                </a:ext>
              </a:extLst>
            </p:cNvPr>
            <p:cNvCxnSpPr>
              <a:cxnSpLocks/>
            </p:cNvCxnSpPr>
            <p:nvPr/>
          </p:nvCxnSpPr>
          <p:spPr>
            <a:xfrm>
              <a:off x="5432399" y="4198321"/>
              <a:ext cx="0" cy="158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934B0323-D6BB-7610-D8D8-297F5B05A36F}"/>
                </a:ext>
              </a:extLst>
            </p:cNvPr>
            <p:cNvCxnSpPr>
              <a:cxnSpLocks/>
            </p:cNvCxnSpPr>
            <p:nvPr/>
          </p:nvCxnSpPr>
          <p:spPr>
            <a:xfrm>
              <a:off x="5434257" y="4358444"/>
              <a:ext cx="45424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758D11E-C397-A447-BD65-873B7628C0C7}"/>
                </a:ext>
              </a:extLst>
            </p:cNvPr>
            <p:cNvCxnSpPr>
              <a:cxnSpLocks/>
            </p:cNvCxnSpPr>
            <p:nvPr/>
          </p:nvCxnSpPr>
          <p:spPr>
            <a:xfrm>
              <a:off x="5051805" y="4201683"/>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7BF76FC4-9924-F876-1FB4-BB3A3D11EEFB}"/>
                </a:ext>
              </a:extLst>
            </p:cNvPr>
            <p:cNvCxnSpPr>
              <a:cxnSpLocks/>
            </p:cNvCxnSpPr>
            <p:nvPr/>
          </p:nvCxnSpPr>
          <p:spPr>
            <a:xfrm>
              <a:off x="5051805" y="4201683"/>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071790E-0A0A-362E-8186-6ABE661A853B}"/>
                </a:ext>
              </a:extLst>
            </p:cNvPr>
            <p:cNvCxnSpPr>
              <a:cxnSpLocks/>
            </p:cNvCxnSpPr>
            <p:nvPr/>
          </p:nvCxnSpPr>
          <p:spPr>
            <a:xfrm>
              <a:off x="5108119" y="4201683"/>
              <a:ext cx="0" cy="1609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2F2D4B8-53C3-D4D6-848A-FBB8BA210445}"/>
                </a:ext>
              </a:extLst>
            </p:cNvPr>
            <p:cNvCxnSpPr>
              <a:cxnSpLocks/>
            </p:cNvCxnSpPr>
            <p:nvPr/>
          </p:nvCxnSpPr>
          <p:spPr>
            <a:xfrm>
              <a:off x="5100369" y="4352232"/>
              <a:ext cx="17444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309C873-BB00-8666-918B-5A0CDE6F84B3}"/>
                    </a:ext>
                  </a:extLst>
                </p:cNvPr>
                <p:cNvSpPr txBox="1"/>
                <p:nvPr/>
              </p:nvSpPr>
              <p:spPr>
                <a:xfrm>
                  <a:off x="4896558" y="2825901"/>
                  <a:ext cx="91409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𝑑𝑜𝑐</m:t>
                        </m:r>
                        <m:r>
                          <a:rPr lang="en-US" i="1">
                            <a:latin typeface="Cambria Math" panose="02040503050406030204" pitchFamily="18" charset="0"/>
                          </a:rPr>
                          <m:t>)</m:t>
                        </m:r>
                      </m:oMath>
                    </m:oMathPara>
                  </a14:m>
                  <a:endParaRPr/>
                </a:p>
              </p:txBody>
            </p:sp>
          </mc:Choice>
          <mc:Fallback xmlns="">
            <p:sp>
              <p:nvSpPr>
                <p:cNvPr id="47" name="TextBox 46">
                  <a:extLst>
                    <a:ext uri="{FF2B5EF4-FFF2-40B4-BE49-F238E27FC236}">
                      <a16:creationId xmlns:a16="http://schemas.microsoft.com/office/drawing/2014/main" id="{7309C873-BB00-8666-918B-5A0CDE6F84B3}"/>
                    </a:ext>
                  </a:extLst>
                </p:cNvPr>
                <p:cNvSpPr txBox="1">
                  <a:spLocks noRot="1" noChangeAspect="1" noMove="1" noResize="1" noEditPoints="1" noAdjustHandles="1" noChangeArrowheads="1" noChangeShapeType="1" noTextEdit="1"/>
                </p:cNvSpPr>
                <p:nvPr/>
              </p:nvSpPr>
              <p:spPr>
                <a:xfrm>
                  <a:off x="4896558" y="2825901"/>
                  <a:ext cx="914096" cy="369332"/>
                </a:xfrm>
                <a:prstGeom prst="rect">
                  <a:avLst/>
                </a:prstGeom>
                <a:blipFill>
                  <a:blip r:embed="rId5"/>
                  <a:stretch>
                    <a:fillRect t="-5405" r="-1190" b="-2703"/>
                  </a:stretch>
                </a:blipFill>
              </p:spPr>
              <p:txBody>
                <a:bodyPr/>
                <a:lstStyle/>
                <a:p>
                  <a:r>
                    <a:rPr lang="en-US">
                      <a:noFill/>
                    </a:rPr>
                    <a:t> </a:t>
                  </a:r>
                </a:p>
              </p:txBody>
            </p:sp>
          </mc:Fallback>
        </mc:AlternateContent>
        <p:cxnSp>
          <p:nvCxnSpPr>
            <p:cNvPr id="48" name="Straight Arrow Connector 47">
              <a:extLst>
                <a:ext uri="{FF2B5EF4-FFF2-40B4-BE49-F238E27FC236}">
                  <a16:creationId xmlns:a16="http://schemas.microsoft.com/office/drawing/2014/main" id="{745284E9-5655-F5A8-9EB2-FDD39C4B66E5}"/>
                </a:ext>
              </a:extLst>
            </p:cNvPr>
            <p:cNvCxnSpPr>
              <a:cxnSpLocks/>
            </p:cNvCxnSpPr>
            <p:nvPr/>
          </p:nvCxnSpPr>
          <p:spPr>
            <a:xfrm flipV="1">
              <a:off x="6113079" y="2617932"/>
              <a:ext cx="621245" cy="527335"/>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2AB424F0-F68C-5817-17C7-6A2A6E79FEE5}"/>
                </a:ext>
              </a:extLst>
            </p:cNvPr>
            <p:cNvSpPr txBox="1"/>
            <p:nvPr/>
          </p:nvSpPr>
          <p:spPr>
            <a:xfrm rot="16200000">
              <a:off x="3386923" y="3657281"/>
              <a:ext cx="1015406" cy="338554"/>
            </a:xfrm>
            <a:prstGeom prst="rect">
              <a:avLst/>
            </a:prstGeom>
            <a:noFill/>
          </p:spPr>
          <p:txBody>
            <a:bodyPr wrap="none" rtlCol="0">
              <a:spAutoFit/>
            </a:bodyPr>
            <a:lstStyle/>
            <a:p>
              <a:r>
                <a:rPr lang="en-US" sz="1600">
                  <a:solidFill>
                    <a:schemeClr val="bg1"/>
                  </a:solidFill>
                </a:rPr>
                <a:t>matching</a:t>
              </a:r>
            </a:p>
          </p:txBody>
        </p:sp>
      </p:grpSp>
      <p:grpSp>
        <p:nvGrpSpPr>
          <p:cNvPr id="50" name="Group 49">
            <a:extLst>
              <a:ext uri="{FF2B5EF4-FFF2-40B4-BE49-F238E27FC236}">
                <a16:creationId xmlns:a16="http://schemas.microsoft.com/office/drawing/2014/main" id="{431E3AC5-4F9E-44AB-A26C-90208C9409C7}"/>
              </a:ext>
            </a:extLst>
          </p:cNvPr>
          <p:cNvGrpSpPr/>
          <p:nvPr/>
        </p:nvGrpSpPr>
        <p:grpSpPr>
          <a:xfrm>
            <a:off x="5668667" y="1383552"/>
            <a:ext cx="5905954" cy="1573393"/>
            <a:chOff x="6684667" y="1256553"/>
            <a:chExt cx="5126333" cy="1276142"/>
          </a:xfrm>
        </p:grpSpPr>
        <p:sp>
          <p:nvSpPr>
            <p:cNvPr id="51" name="Rounded Rectangle 50">
              <a:extLst>
                <a:ext uri="{FF2B5EF4-FFF2-40B4-BE49-F238E27FC236}">
                  <a16:creationId xmlns:a16="http://schemas.microsoft.com/office/drawing/2014/main" id="{6C11F49A-2511-2407-00DD-C992250F8283}"/>
                </a:ext>
              </a:extLst>
            </p:cNvPr>
            <p:cNvSpPr/>
            <p:nvPr/>
          </p:nvSpPr>
          <p:spPr>
            <a:xfrm>
              <a:off x="6684667" y="1256554"/>
              <a:ext cx="1185705" cy="1276141"/>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query encoder</a:t>
              </a:r>
            </a:p>
          </p:txBody>
        </p:sp>
        <p:sp>
          <p:nvSpPr>
            <p:cNvPr id="52" name="Rounded Rectangle 51">
              <a:extLst>
                <a:ext uri="{FF2B5EF4-FFF2-40B4-BE49-F238E27FC236}">
                  <a16:creationId xmlns:a16="http://schemas.microsoft.com/office/drawing/2014/main" id="{6DC7ADC5-2C21-AF0C-3737-31DD098DC058}"/>
                </a:ext>
              </a:extLst>
            </p:cNvPr>
            <p:cNvSpPr/>
            <p:nvPr/>
          </p:nvSpPr>
          <p:spPr>
            <a:xfrm>
              <a:off x="10625296" y="1256553"/>
              <a:ext cx="1185704" cy="1276141"/>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generator</a:t>
              </a:r>
            </a:p>
          </p:txBody>
        </p:sp>
        <p:cxnSp>
          <p:nvCxnSpPr>
            <p:cNvPr id="53" name="Straight Arrow Connector 52">
              <a:extLst>
                <a:ext uri="{FF2B5EF4-FFF2-40B4-BE49-F238E27FC236}">
                  <a16:creationId xmlns:a16="http://schemas.microsoft.com/office/drawing/2014/main" id="{55220A0D-1CF4-6DD4-37F2-E915910F77C8}"/>
                </a:ext>
              </a:extLst>
            </p:cNvPr>
            <p:cNvCxnSpPr>
              <a:cxnSpLocks/>
            </p:cNvCxnSpPr>
            <p:nvPr/>
          </p:nvCxnSpPr>
          <p:spPr>
            <a:xfrm>
              <a:off x="7971972" y="1894623"/>
              <a:ext cx="2470218"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54" name="Rounded Rectangle 53">
              <a:extLst>
                <a:ext uri="{FF2B5EF4-FFF2-40B4-BE49-F238E27FC236}">
                  <a16:creationId xmlns:a16="http://schemas.microsoft.com/office/drawing/2014/main" id="{085EE41B-FB4B-A4CC-AC03-277A6AFBBD7C}"/>
                </a:ext>
              </a:extLst>
            </p:cNvPr>
            <p:cNvSpPr/>
            <p:nvPr/>
          </p:nvSpPr>
          <p:spPr>
            <a:xfrm>
              <a:off x="8793426" y="1481168"/>
              <a:ext cx="893056" cy="812730"/>
            </a:xfrm>
            <a:prstGeom prst="round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5" name="Picture 2" descr="8,100+ Neural Network Icon Illustrations - iStock">
              <a:extLst>
                <a:ext uri="{FF2B5EF4-FFF2-40B4-BE49-F238E27FC236}">
                  <a16:creationId xmlns:a16="http://schemas.microsoft.com/office/drawing/2014/main" id="{BF86757F-98E2-AF04-AA0A-094ECFF36DDE}"/>
                </a:ext>
              </a:extLst>
            </p:cNvPr>
            <p:cNvPicPr>
              <a:picLocks noChangeAspect="1" noChangeArrowheads="1"/>
            </p:cNvPicPr>
            <p:nvPr/>
          </p:nvPicPr>
          <p:blipFill rotWithShape="1">
            <a:blip r:embed="rId6"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56362" y="1549346"/>
              <a:ext cx="782944" cy="676374"/>
            </a:xfrm>
            <a:prstGeom prst="ellipse">
              <a:avLst/>
            </a:prstGeom>
            <a:noFill/>
            <a:extLst>
              <a:ext uri="{909E8E84-426E-40DD-AFC4-6F175D3DCCD1}">
                <a14:hiddenFill xmlns:a14="http://schemas.microsoft.com/office/drawing/2010/main">
                  <a:solidFill>
                    <a:srgbClr val="FFFFFF"/>
                  </a:solidFill>
                </a14:hiddenFill>
              </a:ext>
            </a:extLst>
          </p:spPr>
        </p:pic>
      </p:grpSp>
      <p:sp>
        <p:nvSpPr>
          <p:cNvPr id="58" name="TextBox 57">
            <a:extLst>
              <a:ext uri="{FF2B5EF4-FFF2-40B4-BE49-F238E27FC236}">
                <a16:creationId xmlns:a16="http://schemas.microsoft.com/office/drawing/2014/main" id="{20223419-9365-979D-7BBF-6742245AB1A3}"/>
              </a:ext>
            </a:extLst>
          </p:cNvPr>
          <p:cNvSpPr txBox="1"/>
          <p:nvPr/>
        </p:nvSpPr>
        <p:spPr>
          <a:xfrm>
            <a:off x="10493828" y="6360127"/>
            <a:ext cx="1667892" cy="461665"/>
          </a:xfrm>
          <a:prstGeom prst="rect">
            <a:avLst/>
          </a:prstGeom>
          <a:noFill/>
        </p:spPr>
        <p:txBody>
          <a:bodyPr wrap="none" rtlCol="0">
            <a:spAutoFit/>
          </a:bodyPr>
          <a:lstStyle/>
          <a:p>
            <a:r>
              <a:rPr lang="en-US" sz="2400"/>
              <a:t>Lewis 2020</a:t>
            </a:r>
          </a:p>
        </p:txBody>
      </p:sp>
      <p:grpSp>
        <p:nvGrpSpPr>
          <p:cNvPr id="4097" name="Group 4096">
            <a:extLst>
              <a:ext uri="{FF2B5EF4-FFF2-40B4-BE49-F238E27FC236}">
                <a16:creationId xmlns:a16="http://schemas.microsoft.com/office/drawing/2014/main" id="{2A84CB8A-7A68-03F9-2DE1-4DBC2BB47B68}"/>
              </a:ext>
            </a:extLst>
          </p:cNvPr>
          <p:cNvGrpSpPr/>
          <p:nvPr/>
        </p:nvGrpSpPr>
        <p:grpSpPr>
          <a:xfrm>
            <a:off x="4678572" y="1007824"/>
            <a:ext cx="7285253" cy="4358746"/>
            <a:chOff x="4968357" y="1171451"/>
            <a:chExt cx="7285253" cy="4358746"/>
          </a:xfrm>
        </p:grpSpPr>
        <p:grpSp>
          <p:nvGrpSpPr>
            <p:cNvPr id="62" name="Group 61">
              <a:extLst>
                <a:ext uri="{FF2B5EF4-FFF2-40B4-BE49-F238E27FC236}">
                  <a16:creationId xmlns:a16="http://schemas.microsoft.com/office/drawing/2014/main" id="{D5A8C2AC-0964-134E-BAD4-F507FC3B44DF}"/>
                </a:ext>
              </a:extLst>
            </p:cNvPr>
            <p:cNvGrpSpPr/>
            <p:nvPr/>
          </p:nvGrpSpPr>
          <p:grpSpPr>
            <a:xfrm>
              <a:off x="4968357" y="2985135"/>
              <a:ext cx="7161075" cy="2545062"/>
              <a:chOff x="4968357" y="2985135"/>
              <a:chExt cx="7161075" cy="2545062"/>
            </a:xfrm>
          </p:grpSpPr>
          <p:pic>
            <p:nvPicPr>
              <p:cNvPr id="60" name="Picture 59" descr="A graph showing the results of a novel&#10;&#10;AI-generated content may be incorrect.">
                <a:extLst>
                  <a:ext uri="{FF2B5EF4-FFF2-40B4-BE49-F238E27FC236}">
                    <a16:creationId xmlns:a16="http://schemas.microsoft.com/office/drawing/2014/main" id="{69312AFD-C729-BE7D-28D6-6382DF1237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68357" y="3143172"/>
                <a:ext cx="7161075" cy="2387025"/>
              </a:xfrm>
              <a:prstGeom prst="rect">
                <a:avLst/>
              </a:prstGeom>
            </p:spPr>
          </p:pic>
          <p:sp>
            <p:nvSpPr>
              <p:cNvPr id="61" name="TextBox 60">
                <a:extLst>
                  <a:ext uri="{FF2B5EF4-FFF2-40B4-BE49-F238E27FC236}">
                    <a16:creationId xmlns:a16="http://schemas.microsoft.com/office/drawing/2014/main" id="{3CE7E8AF-3DE9-899B-C361-98F919BE9BEF}"/>
                  </a:ext>
                </a:extLst>
              </p:cNvPr>
              <p:cNvSpPr txBox="1"/>
              <p:nvPr/>
            </p:nvSpPr>
            <p:spPr>
              <a:xfrm>
                <a:off x="7792010" y="2985135"/>
                <a:ext cx="1565365" cy="369332"/>
              </a:xfrm>
              <a:prstGeom prst="rect">
                <a:avLst/>
              </a:prstGeom>
              <a:noFill/>
            </p:spPr>
            <p:txBody>
              <a:bodyPr wrap="none" rtlCol="0">
                <a:spAutoFit/>
              </a:bodyPr>
              <a:lstStyle/>
              <a:p>
                <a:r>
                  <a:rPr lang="en-US"/>
                  <a:t>“Hemingway”</a:t>
                </a:r>
              </a:p>
            </p:txBody>
          </p:sp>
        </p:grpSp>
        <p:pic>
          <p:nvPicPr>
            <p:cNvPr id="4096" name="Picture 4095" descr="A black text on a white background&#10;&#10;AI-generated content may be incorrect.">
              <a:extLst>
                <a:ext uri="{FF2B5EF4-FFF2-40B4-BE49-F238E27FC236}">
                  <a16:creationId xmlns:a16="http://schemas.microsoft.com/office/drawing/2014/main" id="{4B731700-B845-2ABF-52F1-CC20C7165E2E}"/>
                </a:ext>
              </a:extLst>
            </p:cNvPr>
            <p:cNvPicPr>
              <a:picLocks noChangeAspect="1"/>
            </p:cNvPicPr>
            <p:nvPr/>
          </p:nvPicPr>
          <p:blipFill>
            <a:blip r:embed="rId8"/>
            <a:stretch>
              <a:fillRect/>
            </a:stretch>
          </p:blipFill>
          <p:spPr>
            <a:xfrm>
              <a:off x="5433710" y="1171451"/>
              <a:ext cx="6819900" cy="1854200"/>
            </a:xfrm>
            <a:prstGeom prst="rect">
              <a:avLst/>
            </a:prstGeom>
          </p:spPr>
        </p:pic>
      </p:grpSp>
    </p:spTree>
    <p:extLst>
      <p:ext uri="{BB962C8B-B14F-4D97-AF65-F5344CB8AC3E}">
        <p14:creationId xmlns:p14="http://schemas.microsoft.com/office/powerpoint/2010/main" val="51965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500"/>
                                        <p:tgtEl>
                                          <p:spTgt spid="50"/>
                                        </p:tgtEl>
                                      </p:cBhvr>
                                    </p:animEffect>
                                    <p:set>
                                      <p:cBhvr>
                                        <p:cTn id="20" dur="1" fill="hold">
                                          <p:stCondLst>
                                            <p:cond delay="499"/>
                                          </p:stCondLst>
                                        </p:cTn>
                                        <p:tgtEl>
                                          <p:spTgt spid="5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097"/>
                                        </p:tgtEl>
                                        <p:attrNameLst>
                                          <p:attrName>style.visibility</p:attrName>
                                        </p:attrNameLst>
                                      </p:cBhvr>
                                      <p:to>
                                        <p:strVal val="visible"/>
                                      </p:to>
                                    </p:set>
                                    <p:animEffect transition="in" filter="dissolve">
                                      <p:cBhvr>
                                        <p:cTn id="25" dur="500"/>
                                        <p:tgtEl>
                                          <p:spTgt spid="4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225A0-5945-8D2A-A07A-F7137AEDA5E9}"/>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B07F6895-A7A9-E97E-308D-2C12FE221D5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BD995942-E989-5AB8-BA47-DA9FD875E7E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grpSp>
        <p:nvGrpSpPr>
          <p:cNvPr id="42" name="Group 41">
            <a:extLst>
              <a:ext uri="{FF2B5EF4-FFF2-40B4-BE49-F238E27FC236}">
                <a16:creationId xmlns:a16="http://schemas.microsoft.com/office/drawing/2014/main" id="{F7B6A96C-5EF9-0D9D-BAD1-8385B6A118EC}"/>
              </a:ext>
            </a:extLst>
          </p:cNvPr>
          <p:cNvGrpSpPr/>
          <p:nvPr/>
        </p:nvGrpSpPr>
        <p:grpSpPr>
          <a:xfrm>
            <a:off x="640252" y="4518342"/>
            <a:ext cx="12310198" cy="1023056"/>
            <a:chOff x="640252" y="4518342"/>
            <a:chExt cx="12310198" cy="1023056"/>
          </a:xfrm>
        </p:grpSpPr>
        <p:sp>
          <p:nvSpPr>
            <p:cNvPr id="2" name="TextBox 1">
              <a:extLst>
                <a:ext uri="{FF2B5EF4-FFF2-40B4-BE49-F238E27FC236}">
                  <a16:creationId xmlns:a16="http://schemas.microsoft.com/office/drawing/2014/main" id="{59DDB4DF-C4ED-A836-BEA9-D05578D64CD0}"/>
                </a:ext>
              </a:extLst>
            </p:cNvPr>
            <p:cNvSpPr txBox="1"/>
            <p:nvPr/>
          </p:nvSpPr>
          <p:spPr>
            <a:xfrm>
              <a:off x="2238147" y="4518342"/>
              <a:ext cx="10712303" cy="707886"/>
            </a:xfrm>
            <a:prstGeom prst="rect">
              <a:avLst/>
            </a:prstGeom>
            <a:noFill/>
          </p:spPr>
          <p:txBody>
            <a:bodyPr wrap="square">
              <a:spAutoFit/>
            </a:bodyPr>
            <a:lstStyle/>
            <a:p>
              <a:endParaRPr lang="en-US" sz="800"/>
            </a:p>
            <a:p>
              <a:r>
                <a:rPr lang="en-GB" sz="3200">
                  <a:cs typeface="Times New Roman" panose="02020603050405020304" pitchFamily="18" charset="0"/>
                </a:rPr>
                <a:t>Agents – moving from words to actions</a:t>
              </a:r>
              <a:endParaRPr lang="en-US" sz="3200">
                <a:cs typeface="Times New Roman" panose="02020603050405020304" pitchFamily="18" charset="0"/>
              </a:endParaRPr>
            </a:p>
          </p:txBody>
        </p:sp>
        <p:pic>
          <p:nvPicPr>
            <p:cNvPr id="10" name="Picture 9" descr="A diagram of a brain&#10;&#10;AI-generated content may be incorrect.">
              <a:extLst>
                <a:ext uri="{FF2B5EF4-FFF2-40B4-BE49-F238E27FC236}">
                  <a16:creationId xmlns:a16="http://schemas.microsoft.com/office/drawing/2014/main" id="{9340BAF1-9619-4D7B-3688-9173910852D2}"/>
                </a:ext>
              </a:extLst>
            </p:cNvPr>
            <p:cNvPicPr>
              <a:picLocks noChangeAspect="1"/>
            </p:cNvPicPr>
            <p:nvPr/>
          </p:nvPicPr>
          <p:blipFill>
            <a:blip r:embed="rId3"/>
            <a:stretch>
              <a:fillRect/>
            </a:stretch>
          </p:blipFill>
          <p:spPr>
            <a:xfrm>
              <a:off x="640252" y="4518342"/>
              <a:ext cx="1337328" cy="1023056"/>
            </a:xfrm>
            <a:prstGeom prst="rect">
              <a:avLst/>
            </a:prstGeom>
          </p:spPr>
        </p:pic>
      </p:grpSp>
      <p:grpSp>
        <p:nvGrpSpPr>
          <p:cNvPr id="40" name="Group 39">
            <a:extLst>
              <a:ext uri="{FF2B5EF4-FFF2-40B4-BE49-F238E27FC236}">
                <a16:creationId xmlns:a16="http://schemas.microsoft.com/office/drawing/2014/main" id="{4CCB2BD0-1D9E-7320-0712-FA5409B20076}"/>
              </a:ext>
            </a:extLst>
          </p:cNvPr>
          <p:cNvGrpSpPr/>
          <p:nvPr/>
        </p:nvGrpSpPr>
        <p:grpSpPr>
          <a:xfrm>
            <a:off x="663001" y="2233697"/>
            <a:ext cx="12138595" cy="1088815"/>
            <a:chOff x="663001" y="2233697"/>
            <a:chExt cx="12138595" cy="1088815"/>
          </a:xfrm>
        </p:grpSpPr>
        <p:sp>
          <p:nvSpPr>
            <p:cNvPr id="12" name="TextBox 11">
              <a:extLst>
                <a:ext uri="{FF2B5EF4-FFF2-40B4-BE49-F238E27FC236}">
                  <a16:creationId xmlns:a16="http://schemas.microsoft.com/office/drawing/2014/main" id="{0440EB31-1DB3-BE64-C30C-FC0C835E941C}"/>
                </a:ext>
              </a:extLst>
            </p:cNvPr>
            <p:cNvSpPr txBox="1"/>
            <p:nvPr/>
          </p:nvSpPr>
          <p:spPr>
            <a:xfrm>
              <a:off x="2238148" y="2332706"/>
              <a:ext cx="10563448" cy="584775"/>
            </a:xfrm>
            <a:prstGeom prst="rect">
              <a:avLst/>
            </a:prstGeom>
            <a:noFill/>
          </p:spPr>
          <p:txBody>
            <a:bodyPr wrap="square">
              <a:spAutoFit/>
            </a:bodyPr>
            <a:lstStyle/>
            <a:p>
              <a:r>
                <a:rPr lang="en-US" sz="3200"/>
                <a:t>Memory – allowing the past to influence the present</a:t>
              </a:r>
            </a:p>
          </p:txBody>
        </p:sp>
        <p:grpSp>
          <p:nvGrpSpPr>
            <p:cNvPr id="11" name="Group 10">
              <a:extLst>
                <a:ext uri="{FF2B5EF4-FFF2-40B4-BE49-F238E27FC236}">
                  <a16:creationId xmlns:a16="http://schemas.microsoft.com/office/drawing/2014/main" id="{8AE82394-D1AB-3852-410E-848D8A29F0B1}"/>
                </a:ext>
              </a:extLst>
            </p:cNvPr>
            <p:cNvGrpSpPr/>
            <p:nvPr/>
          </p:nvGrpSpPr>
          <p:grpSpPr>
            <a:xfrm>
              <a:off x="663001" y="2233697"/>
              <a:ext cx="1123459" cy="1088815"/>
              <a:chOff x="6043861" y="1288111"/>
              <a:chExt cx="2470575" cy="2672788"/>
            </a:xfrm>
          </p:grpSpPr>
          <p:grpSp>
            <p:nvGrpSpPr>
              <p:cNvPr id="13" name="Group 12">
                <a:extLst>
                  <a:ext uri="{FF2B5EF4-FFF2-40B4-BE49-F238E27FC236}">
                    <a16:creationId xmlns:a16="http://schemas.microsoft.com/office/drawing/2014/main" id="{B50B64C7-B7BA-9B62-6176-04364DFC9D67}"/>
                  </a:ext>
                </a:extLst>
              </p:cNvPr>
              <p:cNvGrpSpPr/>
              <p:nvPr/>
            </p:nvGrpSpPr>
            <p:grpSpPr>
              <a:xfrm>
                <a:off x="6043861" y="1288111"/>
                <a:ext cx="2470575" cy="2672788"/>
                <a:chOff x="4933443" y="2209737"/>
                <a:chExt cx="3733800" cy="3810000"/>
              </a:xfrm>
            </p:grpSpPr>
            <p:pic>
              <p:nvPicPr>
                <p:cNvPr id="30" name="Picture 6" descr="Related image">
                  <a:extLst>
                    <a:ext uri="{FF2B5EF4-FFF2-40B4-BE49-F238E27FC236}">
                      <a16:creationId xmlns:a16="http://schemas.microsoft.com/office/drawing/2014/main" id="{39FC16EC-377E-61DE-B005-756B8F628905}"/>
                    </a:ext>
                  </a:extLst>
                </p:cNvPr>
                <p:cNvPicPr>
                  <a:picLocks noChangeAspect="1" noChangeArrowheads="1"/>
                </p:cNvPicPr>
                <p:nvPr/>
              </p:nvPicPr>
              <p:blipFill>
                <a:blip r:embed="rId4">
                  <a:extLst>
                    <a:ext uri="{BEBA8EAE-BF5A-486C-A8C5-ECC9F3942E4B}">
                      <a14:imgProps xmlns:a14="http://schemas.microsoft.com/office/drawing/2010/main">
                        <a14:imgLayer>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4933443" y="2209737"/>
                  <a:ext cx="3733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30">
                  <a:extLst>
                    <a:ext uri="{FF2B5EF4-FFF2-40B4-BE49-F238E27FC236}">
                      <a16:creationId xmlns:a16="http://schemas.microsoft.com/office/drawing/2014/main" id="{192C3133-3CFE-1FE4-E976-4D950AEF017E}"/>
                    </a:ext>
                  </a:extLst>
                </p:cNvPr>
                <p:cNvSpPr/>
                <p:nvPr/>
              </p:nvSpPr>
              <p:spPr>
                <a:xfrm flipH="1">
                  <a:off x="6077003" y="3794699"/>
                  <a:ext cx="1253050" cy="714217"/>
                </a:xfrm>
                <a:custGeom>
                  <a:avLst/>
                  <a:gdLst>
                    <a:gd name="connsiteX0" fmla="*/ 0 w 975858"/>
                    <a:gd name="connsiteY0" fmla="*/ 11484 h 714217"/>
                    <a:gd name="connsiteX1" fmla="*/ 0 w 975858"/>
                    <a:gd name="connsiteY1" fmla="*/ 11484 h 714217"/>
                    <a:gd name="connsiteX2" fmla="*/ 4234 w 975858"/>
                    <a:gd name="connsiteY2" fmla="*/ 117317 h 714217"/>
                    <a:gd name="connsiteX3" fmla="*/ 21167 w 975858"/>
                    <a:gd name="connsiteY3" fmla="*/ 142717 h 714217"/>
                    <a:gd name="connsiteX4" fmla="*/ 42334 w 975858"/>
                    <a:gd name="connsiteY4" fmla="*/ 163884 h 714217"/>
                    <a:gd name="connsiteX5" fmla="*/ 63500 w 975858"/>
                    <a:gd name="connsiteY5" fmla="*/ 201984 h 714217"/>
                    <a:gd name="connsiteX6" fmla="*/ 71967 w 975858"/>
                    <a:gd name="connsiteY6" fmla="*/ 214684 h 714217"/>
                    <a:gd name="connsiteX7" fmla="*/ 80434 w 975858"/>
                    <a:gd name="connsiteY7" fmla="*/ 227384 h 714217"/>
                    <a:gd name="connsiteX8" fmla="*/ 93134 w 975858"/>
                    <a:gd name="connsiteY8" fmla="*/ 252784 h 714217"/>
                    <a:gd name="connsiteX9" fmla="*/ 101600 w 975858"/>
                    <a:gd name="connsiteY9" fmla="*/ 278184 h 714217"/>
                    <a:gd name="connsiteX10" fmla="*/ 105834 w 975858"/>
                    <a:gd name="connsiteY10" fmla="*/ 290884 h 714217"/>
                    <a:gd name="connsiteX11" fmla="*/ 114300 w 975858"/>
                    <a:gd name="connsiteY11" fmla="*/ 303584 h 714217"/>
                    <a:gd name="connsiteX12" fmla="*/ 118534 w 975858"/>
                    <a:gd name="connsiteY12" fmla="*/ 316284 h 714217"/>
                    <a:gd name="connsiteX13" fmla="*/ 131234 w 975858"/>
                    <a:gd name="connsiteY13" fmla="*/ 328984 h 714217"/>
                    <a:gd name="connsiteX14" fmla="*/ 152400 w 975858"/>
                    <a:gd name="connsiteY14" fmla="*/ 350151 h 714217"/>
                    <a:gd name="connsiteX15" fmla="*/ 182034 w 975858"/>
                    <a:gd name="connsiteY15" fmla="*/ 384017 h 714217"/>
                    <a:gd name="connsiteX16" fmla="*/ 190500 w 975858"/>
                    <a:gd name="connsiteY16" fmla="*/ 396717 h 714217"/>
                    <a:gd name="connsiteX17" fmla="*/ 215900 w 975858"/>
                    <a:gd name="connsiteY17" fmla="*/ 417884 h 714217"/>
                    <a:gd name="connsiteX18" fmla="*/ 228600 w 975858"/>
                    <a:gd name="connsiteY18" fmla="*/ 422117 h 714217"/>
                    <a:gd name="connsiteX19" fmla="*/ 254000 w 975858"/>
                    <a:gd name="connsiteY19" fmla="*/ 439051 h 714217"/>
                    <a:gd name="connsiteX20" fmla="*/ 266700 w 975858"/>
                    <a:gd name="connsiteY20" fmla="*/ 447517 h 714217"/>
                    <a:gd name="connsiteX21" fmla="*/ 292100 w 975858"/>
                    <a:gd name="connsiteY21" fmla="*/ 455984 h 714217"/>
                    <a:gd name="connsiteX22" fmla="*/ 317500 w 975858"/>
                    <a:gd name="connsiteY22" fmla="*/ 451751 h 714217"/>
                    <a:gd name="connsiteX23" fmla="*/ 313267 w 975858"/>
                    <a:gd name="connsiteY23" fmla="*/ 464451 h 714217"/>
                    <a:gd name="connsiteX24" fmla="*/ 342900 w 975858"/>
                    <a:gd name="connsiteY24" fmla="*/ 498317 h 714217"/>
                    <a:gd name="connsiteX25" fmla="*/ 376767 w 975858"/>
                    <a:gd name="connsiteY25" fmla="*/ 527951 h 714217"/>
                    <a:gd name="connsiteX26" fmla="*/ 402167 w 975858"/>
                    <a:gd name="connsiteY26" fmla="*/ 544884 h 714217"/>
                    <a:gd name="connsiteX27" fmla="*/ 427567 w 975858"/>
                    <a:gd name="connsiteY27" fmla="*/ 561817 h 714217"/>
                    <a:gd name="connsiteX28" fmla="*/ 452967 w 975858"/>
                    <a:gd name="connsiteY28" fmla="*/ 570284 h 714217"/>
                    <a:gd name="connsiteX29" fmla="*/ 474134 w 975858"/>
                    <a:gd name="connsiteY29" fmla="*/ 574517 h 714217"/>
                    <a:gd name="connsiteX30" fmla="*/ 508000 w 975858"/>
                    <a:gd name="connsiteY30" fmla="*/ 582984 h 714217"/>
                    <a:gd name="connsiteX31" fmla="*/ 520700 w 975858"/>
                    <a:gd name="connsiteY31" fmla="*/ 612617 h 714217"/>
                    <a:gd name="connsiteX32" fmla="*/ 533400 w 975858"/>
                    <a:gd name="connsiteY32" fmla="*/ 616851 h 714217"/>
                    <a:gd name="connsiteX33" fmla="*/ 563034 w 975858"/>
                    <a:gd name="connsiteY33" fmla="*/ 654951 h 714217"/>
                    <a:gd name="connsiteX34" fmla="*/ 571500 w 975858"/>
                    <a:gd name="connsiteY34" fmla="*/ 667651 h 714217"/>
                    <a:gd name="connsiteX35" fmla="*/ 584200 w 975858"/>
                    <a:gd name="connsiteY35" fmla="*/ 671884 h 714217"/>
                    <a:gd name="connsiteX36" fmla="*/ 651934 w 975858"/>
                    <a:gd name="connsiteY36" fmla="*/ 680351 h 714217"/>
                    <a:gd name="connsiteX37" fmla="*/ 677334 w 975858"/>
                    <a:gd name="connsiteY37" fmla="*/ 688817 h 714217"/>
                    <a:gd name="connsiteX38" fmla="*/ 690034 w 975858"/>
                    <a:gd name="connsiteY38" fmla="*/ 693051 h 714217"/>
                    <a:gd name="connsiteX39" fmla="*/ 740834 w 975858"/>
                    <a:gd name="connsiteY39" fmla="*/ 701517 h 714217"/>
                    <a:gd name="connsiteX40" fmla="*/ 778934 w 975858"/>
                    <a:gd name="connsiteY40" fmla="*/ 705751 h 714217"/>
                    <a:gd name="connsiteX41" fmla="*/ 804334 w 975858"/>
                    <a:gd name="connsiteY41" fmla="*/ 709984 h 714217"/>
                    <a:gd name="connsiteX42" fmla="*/ 833967 w 975858"/>
                    <a:gd name="connsiteY42" fmla="*/ 714217 h 714217"/>
                    <a:gd name="connsiteX43" fmla="*/ 884767 w 975858"/>
                    <a:gd name="connsiteY43" fmla="*/ 709984 h 714217"/>
                    <a:gd name="connsiteX44" fmla="*/ 897467 w 975858"/>
                    <a:gd name="connsiteY44" fmla="*/ 697284 h 714217"/>
                    <a:gd name="connsiteX45" fmla="*/ 922867 w 975858"/>
                    <a:gd name="connsiteY45" fmla="*/ 676117 h 714217"/>
                    <a:gd name="connsiteX46" fmla="*/ 948267 w 975858"/>
                    <a:gd name="connsiteY46" fmla="*/ 633784 h 714217"/>
                    <a:gd name="connsiteX47" fmla="*/ 969434 w 975858"/>
                    <a:gd name="connsiteY47" fmla="*/ 595684 h 714217"/>
                    <a:gd name="connsiteX48" fmla="*/ 969434 w 975858"/>
                    <a:gd name="connsiteY48" fmla="*/ 460217 h 714217"/>
                    <a:gd name="connsiteX49" fmla="*/ 956734 w 975858"/>
                    <a:gd name="connsiteY49" fmla="*/ 451751 h 714217"/>
                    <a:gd name="connsiteX50" fmla="*/ 939800 w 975858"/>
                    <a:gd name="connsiteY50" fmla="*/ 426351 h 714217"/>
                    <a:gd name="connsiteX51" fmla="*/ 935567 w 975858"/>
                    <a:gd name="connsiteY51" fmla="*/ 413651 h 714217"/>
                    <a:gd name="connsiteX52" fmla="*/ 922867 w 975858"/>
                    <a:gd name="connsiteY52" fmla="*/ 405184 h 714217"/>
                    <a:gd name="connsiteX53" fmla="*/ 905934 w 975858"/>
                    <a:gd name="connsiteY53" fmla="*/ 379784 h 714217"/>
                    <a:gd name="connsiteX54" fmla="*/ 884767 w 975858"/>
                    <a:gd name="connsiteY54" fmla="*/ 354384 h 714217"/>
                    <a:gd name="connsiteX55" fmla="*/ 880534 w 975858"/>
                    <a:gd name="connsiteY55" fmla="*/ 341684 h 714217"/>
                    <a:gd name="connsiteX56" fmla="*/ 850900 w 975858"/>
                    <a:gd name="connsiteY56" fmla="*/ 324751 h 714217"/>
                    <a:gd name="connsiteX57" fmla="*/ 838200 w 975858"/>
                    <a:gd name="connsiteY57" fmla="*/ 316284 h 714217"/>
                    <a:gd name="connsiteX58" fmla="*/ 829734 w 975858"/>
                    <a:gd name="connsiteY58" fmla="*/ 303584 h 714217"/>
                    <a:gd name="connsiteX59" fmla="*/ 817034 w 975858"/>
                    <a:gd name="connsiteY59" fmla="*/ 299351 h 714217"/>
                    <a:gd name="connsiteX60" fmla="*/ 791634 w 975858"/>
                    <a:gd name="connsiteY60" fmla="*/ 282417 h 714217"/>
                    <a:gd name="connsiteX61" fmla="*/ 778934 w 975858"/>
                    <a:gd name="connsiteY61" fmla="*/ 273951 h 714217"/>
                    <a:gd name="connsiteX62" fmla="*/ 715434 w 975858"/>
                    <a:gd name="connsiteY62" fmla="*/ 265484 h 714217"/>
                    <a:gd name="connsiteX63" fmla="*/ 681567 w 975858"/>
                    <a:gd name="connsiteY63" fmla="*/ 252784 h 714217"/>
                    <a:gd name="connsiteX64" fmla="*/ 668867 w 975858"/>
                    <a:gd name="connsiteY64" fmla="*/ 248551 h 714217"/>
                    <a:gd name="connsiteX65" fmla="*/ 605367 w 975858"/>
                    <a:gd name="connsiteY65" fmla="*/ 252784 h 714217"/>
                    <a:gd name="connsiteX66" fmla="*/ 588434 w 975858"/>
                    <a:gd name="connsiteY66" fmla="*/ 257017 h 714217"/>
                    <a:gd name="connsiteX67" fmla="*/ 563034 w 975858"/>
                    <a:gd name="connsiteY67" fmla="*/ 282417 h 714217"/>
                    <a:gd name="connsiteX68" fmla="*/ 550334 w 975858"/>
                    <a:gd name="connsiteY68" fmla="*/ 320517 h 714217"/>
                    <a:gd name="connsiteX69" fmla="*/ 546100 w 975858"/>
                    <a:gd name="connsiteY69" fmla="*/ 333217 h 714217"/>
                    <a:gd name="connsiteX70" fmla="*/ 541867 w 975858"/>
                    <a:gd name="connsiteY70" fmla="*/ 345917 h 714217"/>
                    <a:gd name="connsiteX71" fmla="*/ 537634 w 975858"/>
                    <a:gd name="connsiteY71" fmla="*/ 400951 h 714217"/>
                    <a:gd name="connsiteX72" fmla="*/ 520700 w 975858"/>
                    <a:gd name="connsiteY72" fmla="*/ 388251 h 714217"/>
                    <a:gd name="connsiteX73" fmla="*/ 491067 w 975858"/>
                    <a:gd name="connsiteY73" fmla="*/ 358617 h 714217"/>
                    <a:gd name="connsiteX74" fmla="*/ 474134 w 975858"/>
                    <a:gd name="connsiteY74" fmla="*/ 345917 h 714217"/>
                    <a:gd name="connsiteX75" fmla="*/ 436034 w 975858"/>
                    <a:gd name="connsiteY75" fmla="*/ 337451 h 714217"/>
                    <a:gd name="connsiteX76" fmla="*/ 397934 w 975858"/>
                    <a:gd name="connsiteY76" fmla="*/ 324751 h 714217"/>
                    <a:gd name="connsiteX77" fmla="*/ 385234 w 975858"/>
                    <a:gd name="connsiteY77" fmla="*/ 320517 h 714217"/>
                    <a:gd name="connsiteX78" fmla="*/ 359834 w 975858"/>
                    <a:gd name="connsiteY78" fmla="*/ 307817 h 714217"/>
                    <a:gd name="connsiteX79" fmla="*/ 347134 w 975858"/>
                    <a:gd name="connsiteY79" fmla="*/ 312051 h 714217"/>
                    <a:gd name="connsiteX80" fmla="*/ 338667 w 975858"/>
                    <a:gd name="connsiteY80" fmla="*/ 295117 h 714217"/>
                    <a:gd name="connsiteX81" fmla="*/ 330200 w 975858"/>
                    <a:gd name="connsiteY81" fmla="*/ 282417 h 714217"/>
                    <a:gd name="connsiteX82" fmla="*/ 300567 w 975858"/>
                    <a:gd name="connsiteY82" fmla="*/ 231617 h 714217"/>
                    <a:gd name="connsiteX83" fmla="*/ 287867 w 975858"/>
                    <a:gd name="connsiteY83" fmla="*/ 201984 h 714217"/>
                    <a:gd name="connsiteX84" fmla="*/ 262467 w 975858"/>
                    <a:gd name="connsiteY84" fmla="*/ 193517 h 714217"/>
                    <a:gd name="connsiteX85" fmla="*/ 224367 w 975858"/>
                    <a:gd name="connsiteY85" fmla="*/ 172351 h 714217"/>
                    <a:gd name="connsiteX86" fmla="*/ 186267 w 975858"/>
                    <a:gd name="connsiteY86" fmla="*/ 168117 h 714217"/>
                    <a:gd name="connsiteX87" fmla="*/ 169334 w 975858"/>
                    <a:gd name="connsiteY87" fmla="*/ 163884 h 714217"/>
                    <a:gd name="connsiteX88" fmla="*/ 156634 w 975858"/>
                    <a:gd name="connsiteY88" fmla="*/ 159651 h 714217"/>
                    <a:gd name="connsiteX89" fmla="*/ 143934 w 975858"/>
                    <a:gd name="connsiteY89" fmla="*/ 121551 h 714217"/>
                    <a:gd name="connsiteX90" fmla="*/ 131234 w 975858"/>
                    <a:gd name="connsiteY90" fmla="*/ 108851 h 714217"/>
                    <a:gd name="connsiteX91" fmla="*/ 114300 w 975858"/>
                    <a:gd name="connsiteY91" fmla="*/ 83451 h 714217"/>
                    <a:gd name="connsiteX92" fmla="*/ 97367 w 975858"/>
                    <a:gd name="connsiteY92" fmla="*/ 62284 h 714217"/>
                    <a:gd name="connsiteX93" fmla="*/ 88900 w 975858"/>
                    <a:gd name="connsiteY93" fmla="*/ 45351 h 714217"/>
                    <a:gd name="connsiteX94" fmla="*/ 76200 w 975858"/>
                    <a:gd name="connsiteY94" fmla="*/ 32651 h 714217"/>
                    <a:gd name="connsiteX95" fmla="*/ 71967 w 975858"/>
                    <a:gd name="connsiteY95" fmla="*/ 19951 h 714217"/>
                    <a:gd name="connsiteX96" fmla="*/ 50800 w 975858"/>
                    <a:gd name="connsiteY96" fmla="*/ 15717 h 714217"/>
                    <a:gd name="connsiteX97" fmla="*/ 38100 w 975858"/>
                    <a:gd name="connsiteY97" fmla="*/ 11484 h 714217"/>
                    <a:gd name="connsiteX98" fmla="*/ 25400 w 975858"/>
                    <a:gd name="connsiteY98" fmla="*/ 3017 h 714217"/>
                    <a:gd name="connsiteX99" fmla="*/ 0 w 975858"/>
                    <a:gd name="connsiteY99" fmla="*/ 11484 h 7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75858" h="714217">
                      <a:moveTo>
                        <a:pt x="0" y="11484"/>
                      </a:moveTo>
                      <a:lnTo>
                        <a:pt x="0" y="11484"/>
                      </a:lnTo>
                      <a:cubicBezTo>
                        <a:pt x="1411" y="46762"/>
                        <a:pt x="-1388" y="82462"/>
                        <a:pt x="4234" y="117317"/>
                      </a:cubicBezTo>
                      <a:cubicBezTo>
                        <a:pt x="5854" y="127363"/>
                        <a:pt x="15523" y="134250"/>
                        <a:pt x="21167" y="142717"/>
                      </a:cubicBezTo>
                      <a:cubicBezTo>
                        <a:pt x="32456" y="159650"/>
                        <a:pt x="25401" y="152595"/>
                        <a:pt x="42334" y="163884"/>
                      </a:cubicBezTo>
                      <a:cubicBezTo>
                        <a:pt x="49784" y="186237"/>
                        <a:pt x="44092" y="172872"/>
                        <a:pt x="63500" y="201984"/>
                      </a:cubicBezTo>
                      <a:lnTo>
                        <a:pt x="71967" y="214684"/>
                      </a:lnTo>
                      <a:lnTo>
                        <a:pt x="80434" y="227384"/>
                      </a:lnTo>
                      <a:cubicBezTo>
                        <a:pt x="95872" y="273700"/>
                        <a:pt x="71251" y="203546"/>
                        <a:pt x="93134" y="252784"/>
                      </a:cubicBezTo>
                      <a:cubicBezTo>
                        <a:pt x="96759" y="260939"/>
                        <a:pt x="98778" y="269717"/>
                        <a:pt x="101600" y="278184"/>
                      </a:cubicBezTo>
                      <a:cubicBezTo>
                        <a:pt x="103011" y="282417"/>
                        <a:pt x="103359" y="287171"/>
                        <a:pt x="105834" y="290884"/>
                      </a:cubicBezTo>
                      <a:cubicBezTo>
                        <a:pt x="108656" y="295117"/>
                        <a:pt x="112025" y="299033"/>
                        <a:pt x="114300" y="303584"/>
                      </a:cubicBezTo>
                      <a:cubicBezTo>
                        <a:pt x="116296" y="307575"/>
                        <a:pt x="116059" y="312571"/>
                        <a:pt x="118534" y="316284"/>
                      </a:cubicBezTo>
                      <a:cubicBezTo>
                        <a:pt x="121855" y="321265"/>
                        <a:pt x="127401" y="324385"/>
                        <a:pt x="131234" y="328984"/>
                      </a:cubicBezTo>
                      <a:cubicBezTo>
                        <a:pt x="148873" y="350152"/>
                        <a:pt x="129115" y="334627"/>
                        <a:pt x="152400" y="350151"/>
                      </a:cubicBezTo>
                      <a:cubicBezTo>
                        <a:pt x="172156" y="379784"/>
                        <a:pt x="160867" y="369907"/>
                        <a:pt x="182034" y="384017"/>
                      </a:cubicBezTo>
                      <a:cubicBezTo>
                        <a:pt x="184856" y="388250"/>
                        <a:pt x="187243" y="392808"/>
                        <a:pt x="190500" y="396717"/>
                      </a:cubicBezTo>
                      <a:cubicBezTo>
                        <a:pt x="197186" y="404741"/>
                        <a:pt x="206387" y="413127"/>
                        <a:pt x="215900" y="417884"/>
                      </a:cubicBezTo>
                      <a:cubicBezTo>
                        <a:pt x="219891" y="419880"/>
                        <a:pt x="224367" y="420706"/>
                        <a:pt x="228600" y="422117"/>
                      </a:cubicBezTo>
                      <a:lnTo>
                        <a:pt x="254000" y="439051"/>
                      </a:lnTo>
                      <a:cubicBezTo>
                        <a:pt x="258233" y="441873"/>
                        <a:pt x="261873" y="445908"/>
                        <a:pt x="266700" y="447517"/>
                      </a:cubicBezTo>
                      <a:lnTo>
                        <a:pt x="292100" y="455984"/>
                      </a:lnTo>
                      <a:cubicBezTo>
                        <a:pt x="300567" y="454573"/>
                        <a:pt x="309531" y="448563"/>
                        <a:pt x="317500" y="451751"/>
                      </a:cubicBezTo>
                      <a:cubicBezTo>
                        <a:pt x="321643" y="453408"/>
                        <a:pt x="311856" y="460218"/>
                        <a:pt x="313267" y="464451"/>
                      </a:cubicBezTo>
                      <a:cubicBezTo>
                        <a:pt x="320323" y="485619"/>
                        <a:pt x="328083" y="488440"/>
                        <a:pt x="342900" y="498317"/>
                      </a:cubicBezTo>
                      <a:cubicBezTo>
                        <a:pt x="357011" y="519483"/>
                        <a:pt x="347135" y="508196"/>
                        <a:pt x="376767" y="527951"/>
                      </a:cubicBezTo>
                      <a:lnTo>
                        <a:pt x="402167" y="544884"/>
                      </a:lnTo>
                      <a:lnTo>
                        <a:pt x="427567" y="561817"/>
                      </a:lnTo>
                      <a:cubicBezTo>
                        <a:pt x="436034" y="564639"/>
                        <a:pt x="444216" y="568534"/>
                        <a:pt x="452967" y="570284"/>
                      </a:cubicBezTo>
                      <a:cubicBezTo>
                        <a:pt x="460023" y="571695"/>
                        <a:pt x="467123" y="572899"/>
                        <a:pt x="474134" y="574517"/>
                      </a:cubicBezTo>
                      <a:cubicBezTo>
                        <a:pt x="485472" y="577134"/>
                        <a:pt x="508000" y="582984"/>
                        <a:pt x="508000" y="582984"/>
                      </a:cubicBezTo>
                      <a:cubicBezTo>
                        <a:pt x="510542" y="593151"/>
                        <a:pt x="511566" y="605309"/>
                        <a:pt x="520700" y="612617"/>
                      </a:cubicBezTo>
                      <a:cubicBezTo>
                        <a:pt x="524184" y="615405"/>
                        <a:pt x="529167" y="615440"/>
                        <a:pt x="533400" y="616851"/>
                      </a:cubicBezTo>
                      <a:cubicBezTo>
                        <a:pt x="544971" y="651557"/>
                        <a:pt x="524954" y="597827"/>
                        <a:pt x="563034" y="654951"/>
                      </a:cubicBezTo>
                      <a:cubicBezTo>
                        <a:pt x="565856" y="659184"/>
                        <a:pt x="567527" y="664473"/>
                        <a:pt x="571500" y="667651"/>
                      </a:cubicBezTo>
                      <a:cubicBezTo>
                        <a:pt x="574984" y="670439"/>
                        <a:pt x="579909" y="670658"/>
                        <a:pt x="584200" y="671884"/>
                      </a:cubicBezTo>
                      <a:cubicBezTo>
                        <a:pt x="611720" y="679746"/>
                        <a:pt x="612563" y="677070"/>
                        <a:pt x="651934" y="680351"/>
                      </a:cubicBezTo>
                      <a:lnTo>
                        <a:pt x="677334" y="688817"/>
                      </a:lnTo>
                      <a:cubicBezTo>
                        <a:pt x="681567" y="690228"/>
                        <a:pt x="685658" y="692176"/>
                        <a:pt x="690034" y="693051"/>
                      </a:cubicBezTo>
                      <a:cubicBezTo>
                        <a:pt x="714679" y="697980"/>
                        <a:pt x="712821" y="698015"/>
                        <a:pt x="740834" y="701517"/>
                      </a:cubicBezTo>
                      <a:cubicBezTo>
                        <a:pt x="753513" y="703102"/>
                        <a:pt x="766268" y="704062"/>
                        <a:pt x="778934" y="705751"/>
                      </a:cubicBezTo>
                      <a:cubicBezTo>
                        <a:pt x="787442" y="706885"/>
                        <a:pt x="795850" y="708679"/>
                        <a:pt x="804334" y="709984"/>
                      </a:cubicBezTo>
                      <a:cubicBezTo>
                        <a:pt x="814196" y="711501"/>
                        <a:pt x="824089" y="712806"/>
                        <a:pt x="833967" y="714217"/>
                      </a:cubicBezTo>
                      <a:cubicBezTo>
                        <a:pt x="850900" y="712806"/>
                        <a:pt x="868349" y="714362"/>
                        <a:pt x="884767" y="709984"/>
                      </a:cubicBezTo>
                      <a:cubicBezTo>
                        <a:pt x="890552" y="708441"/>
                        <a:pt x="892868" y="701117"/>
                        <a:pt x="897467" y="697284"/>
                      </a:cubicBezTo>
                      <a:cubicBezTo>
                        <a:pt x="912914" y="684411"/>
                        <a:pt x="909199" y="693691"/>
                        <a:pt x="922867" y="676117"/>
                      </a:cubicBezTo>
                      <a:cubicBezTo>
                        <a:pt x="950167" y="641016"/>
                        <a:pt x="930990" y="662578"/>
                        <a:pt x="948267" y="633784"/>
                      </a:cubicBezTo>
                      <a:cubicBezTo>
                        <a:pt x="970102" y="597393"/>
                        <a:pt x="960918" y="621229"/>
                        <a:pt x="969434" y="595684"/>
                      </a:cubicBezTo>
                      <a:cubicBezTo>
                        <a:pt x="975964" y="543437"/>
                        <a:pt x="979821" y="527735"/>
                        <a:pt x="969434" y="460217"/>
                      </a:cubicBezTo>
                      <a:cubicBezTo>
                        <a:pt x="968660" y="455188"/>
                        <a:pt x="960967" y="454573"/>
                        <a:pt x="956734" y="451751"/>
                      </a:cubicBezTo>
                      <a:cubicBezTo>
                        <a:pt x="951089" y="443284"/>
                        <a:pt x="943018" y="436005"/>
                        <a:pt x="939800" y="426351"/>
                      </a:cubicBezTo>
                      <a:cubicBezTo>
                        <a:pt x="938389" y="422118"/>
                        <a:pt x="938355" y="417136"/>
                        <a:pt x="935567" y="413651"/>
                      </a:cubicBezTo>
                      <a:cubicBezTo>
                        <a:pt x="932389" y="409678"/>
                        <a:pt x="927100" y="408006"/>
                        <a:pt x="922867" y="405184"/>
                      </a:cubicBezTo>
                      <a:cubicBezTo>
                        <a:pt x="915428" y="382866"/>
                        <a:pt x="923551" y="400924"/>
                        <a:pt x="905934" y="379784"/>
                      </a:cubicBezTo>
                      <a:cubicBezTo>
                        <a:pt x="876465" y="344421"/>
                        <a:pt x="921870" y="391487"/>
                        <a:pt x="884767" y="354384"/>
                      </a:cubicBezTo>
                      <a:cubicBezTo>
                        <a:pt x="883356" y="350151"/>
                        <a:pt x="883391" y="345112"/>
                        <a:pt x="880534" y="341684"/>
                      </a:cubicBezTo>
                      <a:cubicBezTo>
                        <a:pt x="870677" y="329855"/>
                        <a:pt x="863561" y="328971"/>
                        <a:pt x="850900" y="324751"/>
                      </a:cubicBezTo>
                      <a:cubicBezTo>
                        <a:pt x="846667" y="321929"/>
                        <a:pt x="841798" y="319882"/>
                        <a:pt x="838200" y="316284"/>
                      </a:cubicBezTo>
                      <a:cubicBezTo>
                        <a:pt x="834603" y="312686"/>
                        <a:pt x="833707" y="306762"/>
                        <a:pt x="829734" y="303584"/>
                      </a:cubicBezTo>
                      <a:cubicBezTo>
                        <a:pt x="826250" y="300796"/>
                        <a:pt x="821267" y="300762"/>
                        <a:pt x="817034" y="299351"/>
                      </a:cubicBezTo>
                      <a:lnTo>
                        <a:pt x="791634" y="282417"/>
                      </a:lnTo>
                      <a:cubicBezTo>
                        <a:pt x="787401" y="279595"/>
                        <a:pt x="783982" y="274582"/>
                        <a:pt x="778934" y="273951"/>
                      </a:cubicBezTo>
                      <a:cubicBezTo>
                        <a:pt x="735166" y="268479"/>
                        <a:pt x="756330" y="271326"/>
                        <a:pt x="715434" y="265484"/>
                      </a:cubicBezTo>
                      <a:cubicBezTo>
                        <a:pt x="686608" y="255876"/>
                        <a:pt x="722063" y="267970"/>
                        <a:pt x="681567" y="252784"/>
                      </a:cubicBezTo>
                      <a:cubicBezTo>
                        <a:pt x="677389" y="251217"/>
                        <a:pt x="673100" y="249962"/>
                        <a:pt x="668867" y="248551"/>
                      </a:cubicBezTo>
                      <a:cubicBezTo>
                        <a:pt x="647700" y="249962"/>
                        <a:pt x="626464" y="250563"/>
                        <a:pt x="605367" y="252784"/>
                      </a:cubicBezTo>
                      <a:cubicBezTo>
                        <a:pt x="599581" y="253393"/>
                        <a:pt x="593200" y="253681"/>
                        <a:pt x="588434" y="257017"/>
                      </a:cubicBezTo>
                      <a:cubicBezTo>
                        <a:pt x="578625" y="263883"/>
                        <a:pt x="563034" y="282417"/>
                        <a:pt x="563034" y="282417"/>
                      </a:cubicBezTo>
                      <a:lnTo>
                        <a:pt x="550334" y="320517"/>
                      </a:lnTo>
                      <a:lnTo>
                        <a:pt x="546100" y="333217"/>
                      </a:lnTo>
                      <a:lnTo>
                        <a:pt x="541867" y="345917"/>
                      </a:lnTo>
                      <a:cubicBezTo>
                        <a:pt x="540456" y="364262"/>
                        <a:pt x="545862" y="384495"/>
                        <a:pt x="537634" y="400951"/>
                      </a:cubicBezTo>
                      <a:cubicBezTo>
                        <a:pt x="534479" y="407262"/>
                        <a:pt x="525921" y="392997"/>
                        <a:pt x="520700" y="388251"/>
                      </a:cubicBezTo>
                      <a:cubicBezTo>
                        <a:pt x="510364" y="378854"/>
                        <a:pt x="502242" y="366999"/>
                        <a:pt x="491067" y="358617"/>
                      </a:cubicBezTo>
                      <a:cubicBezTo>
                        <a:pt x="485423" y="354384"/>
                        <a:pt x="480260" y="349417"/>
                        <a:pt x="474134" y="345917"/>
                      </a:cubicBezTo>
                      <a:cubicBezTo>
                        <a:pt x="465552" y="341013"/>
                        <a:pt x="442250" y="338487"/>
                        <a:pt x="436034" y="337451"/>
                      </a:cubicBezTo>
                      <a:lnTo>
                        <a:pt x="397934" y="324751"/>
                      </a:lnTo>
                      <a:cubicBezTo>
                        <a:pt x="393701" y="323340"/>
                        <a:pt x="388947" y="322992"/>
                        <a:pt x="385234" y="320517"/>
                      </a:cubicBezTo>
                      <a:cubicBezTo>
                        <a:pt x="368821" y="309576"/>
                        <a:pt x="377361" y="313660"/>
                        <a:pt x="359834" y="307817"/>
                      </a:cubicBezTo>
                      <a:cubicBezTo>
                        <a:pt x="355601" y="309228"/>
                        <a:pt x="350960" y="314347"/>
                        <a:pt x="347134" y="312051"/>
                      </a:cubicBezTo>
                      <a:cubicBezTo>
                        <a:pt x="341722" y="308804"/>
                        <a:pt x="341798" y="300596"/>
                        <a:pt x="338667" y="295117"/>
                      </a:cubicBezTo>
                      <a:cubicBezTo>
                        <a:pt x="336143" y="290699"/>
                        <a:pt x="332636" y="286884"/>
                        <a:pt x="330200" y="282417"/>
                      </a:cubicBezTo>
                      <a:cubicBezTo>
                        <a:pt x="303413" y="233309"/>
                        <a:pt x="324584" y="263641"/>
                        <a:pt x="300567" y="231617"/>
                      </a:cubicBezTo>
                      <a:cubicBezTo>
                        <a:pt x="298567" y="223615"/>
                        <a:pt x="296530" y="207398"/>
                        <a:pt x="287867" y="201984"/>
                      </a:cubicBezTo>
                      <a:cubicBezTo>
                        <a:pt x="280299" y="197254"/>
                        <a:pt x="269893" y="198467"/>
                        <a:pt x="262467" y="193517"/>
                      </a:cubicBezTo>
                      <a:cubicBezTo>
                        <a:pt x="250343" y="185434"/>
                        <a:pt x="239271" y="174835"/>
                        <a:pt x="224367" y="172351"/>
                      </a:cubicBezTo>
                      <a:cubicBezTo>
                        <a:pt x="211763" y="170250"/>
                        <a:pt x="198967" y="169528"/>
                        <a:pt x="186267" y="168117"/>
                      </a:cubicBezTo>
                      <a:cubicBezTo>
                        <a:pt x="180623" y="166706"/>
                        <a:pt x="174928" y="165482"/>
                        <a:pt x="169334" y="163884"/>
                      </a:cubicBezTo>
                      <a:cubicBezTo>
                        <a:pt x="165043" y="162658"/>
                        <a:pt x="158930" y="163477"/>
                        <a:pt x="156634" y="159651"/>
                      </a:cubicBezTo>
                      <a:cubicBezTo>
                        <a:pt x="149746" y="148172"/>
                        <a:pt x="153400" y="131017"/>
                        <a:pt x="143934" y="121551"/>
                      </a:cubicBezTo>
                      <a:cubicBezTo>
                        <a:pt x="139701" y="117318"/>
                        <a:pt x="134910" y="113577"/>
                        <a:pt x="131234" y="108851"/>
                      </a:cubicBezTo>
                      <a:cubicBezTo>
                        <a:pt x="124987" y="100819"/>
                        <a:pt x="114300" y="83451"/>
                        <a:pt x="114300" y="83451"/>
                      </a:cubicBezTo>
                      <a:cubicBezTo>
                        <a:pt x="103707" y="41073"/>
                        <a:pt x="119635" y="84551"/>
                        <a:pt x="97367" y="62284"/>
                      </a:cubicBezTo>
                      <a:cubicBezTo>
                        <a:pt x="92905" y="57822"/>
                        <a:pt x="92568" y="50486"/>
                        <a:pt x="88900" y="45351"/>
                      </a:cubicBezTo>
                      <a:cubicBezTo>
                        <a:pt x="85420" y="40479"/>
                        <a:pt x="80433" y="36884"/>
                        <a:pt x="76200" y="32651"/>
                      </a:cubicBezTo>
                      <a:cubicBezTo>
                        <a:pt x="74789" y="28418"/>
                        <a:pt x="75680" y="22426"/>
                        <a:pt x="71967" y="19951"/>
                      </a:cubicBezTo>
                      <a:cubicBezTo>
                        <a:pt x="65980" y="15960"/>
                        <a:pt x="57781" y="17462"/>
                        <a:pt x="50800" y="15717"/>
                      </a:cubicBezTo>
                      <a:cubicBezTo>
                        <a:pt x="46471" y="14635"/>
                        <a:pt x="42333" y="12895"/>
                        <a:pt x="38100" y="11484"/>
                      </a:cubicBezTo>
                      <a:cubicBezTo>
                        <a:pt x="33867" y="8662"/>
                        <a:pt x="29951" y="5292"/>
                        <a:pt x="25400" y="3017"/>
                      </a:cubicBezTo>
                      <a:cubicBezTo>
                        <a:pt x="5942" y="-6712"/>
                        <a:pt x="4233" y="10073"/>
                        <a:pt x="0" y="11484"/>
                      </a:cubicBezTo>
                      <a:close/>
                    </a:path>
                  </a:pathLst>
                </a:custGeom>
                <a:solidFill>
                  <a:srgbClr val="FF40FF">
                    <a:alpha val="50000"/>
                  </a:srgbClr>
                </a:solidFill>
                <a:ln w="254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Oval 13">
                <a:extLst>
                  <a:ext uri="{FF2B5EF4-FFF2-40B4-BE49-F238E27FC236}">
                    <a16:creationId xmlns:a16="http://schemas.microsoft.com/office/drawing/2014/main" id="{7792F85B-9074-56BB-7674-E8A27B4B5BFF}"/>
                  </a:ext>
                </a:extLst>
              </p:cNvPr>
              <p:cNvSpPr/>
              <p:nvPr/>
            </p:nvSpPr>
            <p:spPr>
              <a:xfrm>
                <a:off x="7795843" y="1781303"/>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AB76C06-2716-7AAF-8237-B6A17D40280A}"/>
                  </a:ext>
                </a:extLst>
              </p:cNvPr>
              <p:cNvSpPr/>
              <p:nvPr/>
            </p:nvSpPr>
            <p:spPr>
              <a:xfrm>
                <a:off x="6247651" y="2021224"/>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AF73A8D-93AD-9D67-1AC6-C0A70369758B}"/>
                  </a:ext>
                </a:extLst>
              </p:cNvPr>
              <p:cNvSpPr/>
              <p:nvPr/>
            </p:nvSpPr>
            <p:spPr>
              <a:xfrm>
                <a:off x="6483685" y="1676447"/>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811B438-28C8-596C-4CA4-1F62591E54F4}"/>
                  </a:ext>
                </a:extLst>
              </p:cNvPr>
              <p:cNvSpPr/>
              <p:nvPr/>
            </p:nvSpPr>
            <p:spPr>
              <a:xfrm>
                <a:off x="6905602" y="2639358"/>
                <a:ext cx="144966" cy="150541"/>
              </a:xfrm>
              <a:prstGeom prst="ellipse">
                <a:avLst/>
              </a:prstGeom>
              <a:solidFill>
                <a:srgbClr val="FF40FF">
                  <a:alpha val="50000"/>
                </a:srgbClr>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8DDCECF-B048-9DEF-2D40-44A13B4C9D7E}"/>
                  </a:ext>
                </a:extLst>
              </p:cNvPr>
              <p:cNvSpPr/>
              <p:nvPr/>
            </p:nvSpPr>
            <p:spPr>
              <a:xfrm>
                <a:off x="7991409" y="2157946"/>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Neuron - Free healthcare and medical icons">
                <a:extLst>
                  <a:ext uri="{FF2B5EF4-FFF2-40B4-BE49-F238E27FC236}">
                    <a16:creationId xmlns:a16="http://schemas.microsoft.com/office/drawing/2014/main" id="{81B598B9-F739-96BC-7FAC-2B4BE8440F80}"/>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248105" y="2019658"/>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Neuron - Free healthcare and medical icons">
                <a:extLst>
                  <a:ext uri="{FF2B5EF4-FFF2-40B4-BE49-F238E27FC236}">
                    <a16:creationId xmlns:a16="http://schemas.microsoft.com/office/drawing/2014/main" id="{777C05D2-D65A-8C67-2601-5E385F684D34}"/>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903438" y="2641952"/>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Neuron - Free healthcare and medical icons">
                <a:extLst>
                  <a:ext uri="{FF2B5EF4-FFF2-40B4-BE49-F238E27FC236}">
                    <a16:creationId xmlns:a16="http://schemas.microsoft.com/office/drawing/2014/main" id="{3B9079F0-726D-39C4-8974-8302951A56F6}"/>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480845" y="1679669"/>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Neuron - Free healthcare and medical icons">
                <a:extLst>
                  <a:ext uri="{FF2B5EF4-FFF2-40B4-BE49-F238E27FC236}">
                    <a16:creationId xmlns:a16="http://schemas.microsoft.com/office/drawing/2014/main" id="{BA08D4B0-30B7-4323-19B3-40473803D227}"/>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7792668" y="1780915"/>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Neuron - Free healthcare and medical icons">
                <a:extLst>
                  <a:ext uri="{FF2B5EF4-FFF2-40B4-BE49-F238E27FC236}">
                    <a16:creationId xmlns:a16="http://schemas.microsoft.com/office/drawing/2014/main" id="{410A2B38-475C-5FB4-E6CC-3202F3FE1504}"/>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7991409" y="2157946"/>
                <a:ext cx="144966" cy="144966"/>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2FD4CCED-51C0-6AD4-49A9-0C3474ECD7C0}"/>
                  </a:ext>
                </a:extLst>
              </p:cNvPr>
              <p:cNvGrpSpPr/>
              <p:nvPr/>
            </p:nvGrpSpPr>
            <p:grpSpPr>
              <a:xfrm>
                <a:off x="6333893" y="1803400"/>
                <a:ext cx="1721082" cy="987914"/>
                <a:chOff x="6333893" y="1803400"/>
                <a:chExt cx="1721082" cy="987914"/>
              </a:xfrm>
            </p:grpSpPr>
            <p:sp>
              <p:nvSpPr>
                <p:cNvPr id="26" name="Freeform 25">
                  <a:extLst>
                    <a:ext uri="{FF2B5EF4-FFF2-40B4-BE49-F238E27FC236}">
                      <a16:creationId xmlns:a16="http://schemas.microsoft.com/office/drawing/2014/main" id="{A77565BE-FFA4-BD95-7175-054465668499}"/>
                    </a:ext>
                  </a:extLst>
                </p:cNvPr>
                <p:cNvSpPr/>
                <p:nvPr/>
              </p:nvSpPr>
              <p:spPr>
                <a:xfrm>
                  <a:off x="6333893" y="2178050"/>
                  <a:ext cx="578082" cy="514350"/>
                </a:xfrm>
                <a:custGeom>
                  <a:avLst/>
                  <a:gdLst>
                    <a:gd name="csX0" fmla="*/ 578082 w 578082"/>
                    <a:gd name="csY0" fmla="*/ 511175 h 514350"/>
                    <a:gd name="csX1" fmla="*/ 555857 w 578082"/>
                    <a:gd name="csY1" fmla="*/ 514350 h 514350"/>
                    <a:gd name="csX2" fmla="*/ 533632 w 578082"/>
                    <a:gd name="csY2" fmla="*/ 511175 h 514350"/>
                    <a:gd name="csX3" fmla="*/ 495532 w 578082"/>
                    <a:gd name="csY3" fmla="*/ 504825 h 514350"/>
                    <a:gd name="csX4" fmla="*/ 466957 w 578082"/>
                    <a:gd name="csY4" fmla="*/ 498475 h 514350"/>
                    <a:gd name="csX5" fmla="*/ 441557 w 578082"/>
                    <a:gd name="csY5" fmla="*/ 492125 h 514350"/>
                    <a:gd name="csX6" fmla="*/ 422507 w 578082"/>
                    <a:gd name="csY6" fmla="*/ 482600 h 514350"/>
                    <a:gd name="csX7" fmla="*/ 409807 w 578082"/>
                    <a:gd name="csY7" fmla="*/ 479425 h 514350"/>
                    <a:gd name="csX8" fmla="*/ 397107 w 578082"/>
                    <a:gd name="csY8" fmla="*/ 473075 h 514350"/>
                    <a:gd name="csX9" fmla="*/ 381232 w 578082"/>
                    <a:gd name="csY9" fmla="*/ 466725 h 514350"/>
                    <a:gd name="csX10" fmla="*/ 371707 w 578082"/>
                    <a:gd name="csY10" fmla="*/ 463550 h 514350"/>
                    <a:gd name="csX11" fmla="*/ 349482 w 578082"/>
                    <a:gd name="csY11" fmla="*/ 447675 h 514350"/>
                    <a:gd name="csX12" fmla="*/ 339957 w 578082"/>
                    <a:gd name="csY12" fmla="*/ 438150 h 514350"/>
                    <a:gd name="csX13" fmla="*/ 327257 w 578082"/>
                    <a:gd name="csY13" fmla="*/ 428625 h 514350"/>
                    <a:gd name="csX14" fmla="*/ 317732 w 578082"/>
                    <a:gd name="csY14" fmla="*/ 422275 h 514350"/>
                    <a:gd name="csX15" fmla="*/ 305032 w 578082"/>
                    <a:gd name="csY15" fmla="*/ 409575 h 514350"/>
                    <a:gd name="csX16" fmla="*/ 285982 w 578082"/>
                    <a:gd name="csY16" fmla="*/ 396875 h 514350"/>
                    <a:gd name="csX17" fmla="*/ 270107 w 578082"/>
                    <a:gd name="csY17" fmla="*/ 374650 h 514350"/>
                    <a:gd name="csX18" fmla="*/ 263757 w 578082"/>
                    <a:gd name="csY18" fmla="*/ 365125 h 514350"/>
                    <a:gd name="csX19" fmla="*/ 254232 w 578082"/>
                    <a:gd name="csY19" fmla="*/ 352425 h 514350"/>
                    <a:gd name="csX20" fmla="*/ 241532 w 578082"/>
                    <a:gd name="csY20" fmla="*/ 333375 h 514350"/>
                    <a:gd name="csX21" fmla="*/ 238357 w 578082"/>
                    <a:gd name="csY21" fmla="*/ 323850 h 514350"/>
                    <a:gd name="csX22" fmla="*/ 216132 w 578082"/>
                    <a:gd name="csY22" fmla="*/ 292100 h 514350"/>
                    <a:gd name="csX23" fmla="*/ 209782 w 578082"/>
                    <a:gd name="csY23" fmla="*/ 273050 h 514350"/>
                    <a:gd name="csX24" fmla="*/ 200257 w 578082"/>
                    <a:gd name="csY24" fmla="*/ 254000 h 514350"/>
                    <a:gd name="csX25" fmla="*/ 184382 w 578082"/>
                    <a:gd name="csY25" fmla="*/ 238125 h 514350"/>
                    <a:gd name="csX26" fmla="*/ 171682 w 578082"/>
                    <a:gd name="csY26" fmla="*/ 215900 h 514350"/>
                    <a:gd name="csX27" fmla="*/ 165332 w 578082"/>
                    <a:gd name="csY27" fmla="*/ 184150 h 514350"/>
                    <a:gd name="csX28" fmla="*/ 162157 w 578082"/>
                    <a:gd name="csY28" fmla="*/ 174625 h 514350"/>
                    <a:gd name="csX29" fmla="*/ 152632 w 578082"/>
                    <a:gd name="csY29" fmla="*/ 161925 h 514350"/>
                    <a:gd name="csX30" fmla="*/ 149457 w 578082"/>
                    <a:gd name="csY30" fmla="*/ 149225 h 514350"/>
                    <a:gd name="csX31" fmla="*/ 139932 w 578082"/>
                    <a:gd name="csY31" fmla="*/ 139700 h 514350"/>
                    <a:gd name="csX32" fmla="*/ 133582 w 578082"/>
                    <a:gd name="csY32" fmla="*/ 130175 h 514350"/>
                    <a:gd name="csX33" fmla="*/ 124057 w 578082"/>
                    <a:gd name="csY33" fmla="*/ 117475 h 514350"/>
                    <a:gd name="csX34" fmla="*/ 117707 w 578082"/>
                    <a:gd name="csY34" fmla="*/ 107950 h 514350"/>
                    <a:gd name="csX35" fmla="*/ 95482 w 578082"/>
                    <a:gd name="csY35" fmla="*/ 85725 h 514350"/>
                    <a:gd name="csX36" fmla="*/ 79607 w 578082"/>
                    <a:gd name="csY36" fmla="*/ 69850 h 514350"/>
                    <a:gd name="csX37" fmla="*/ 73257 w 578082"/>
                    <a:gd name="csY37" fmla="*/ 60325 h 514350"/>
                    <a:gd name="csX38" fmla="*/ 44682 w 578082"/>
                    <a:gd name="csY38" fmla="*/ 44450 h 514350"/>
                    <a:gd name="csX39" fmla="*/ 9757 w 578082"/>
                    <a:gd name="csY39" fmla="*/ 28575 h 514350"/>
                    <a:gd name="csX40" fmla="*/ 232 w 578082"/>
                    <a:gd name="csY40" fmla="*/ 9525 h 514350"/>
                    <a:gd name="csX41" fmla="*/ 232 w 578082"/>
                    <a:gd name="csY41" fmla="*/ 0 h 514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8082" h="514350">
                      <a:moveTo>
                        <a:pt x="578082" y="511175"/>
                      </a:moveTo>
                      <a:cubicBezTo>
                        <a:pt x="570674" y="512233"/>
                        <a:pt x="563341" y="514350"/>
                        <a:pt x="555857" y="514350"/>
                      </a:cubicBezTo>
                      <a:cubicBezTo>
                        <a:pt x="548373" y="514350"/>
                        <a:pt x="541024" y="512342"/>
                        <a:pt x="533632" y="511175"/>
                      </a:cubicBezTo>
                      <a:lnTo>
                        <a:pt x="495532" y="504825"/>
                      </a:lnTo>
                      <a:cubicBezTo>
                        <a:pt x="443112" y="496088"/>
                        <a:pt x="498221" y="506291"/>
                        <a:pt x="466957" y="498475"/>
                      </a:cubicBezTo>
                      <a:cubicBezTo>
                        <a:pt x="456368" y="495828"/>
                        <a:pt x="450888" y="496272"/>
                        <a:pt x="441557" y="492125"/>
                      </a:cubicBezTo>
                      <a:cubicBezTo>
                        <a:pt x="435069" y="489242"/>
                        <a:pt x="429099" y="485237"/>
                        <a:pt x="422507" y="482600"/>
                      </a:cubicBezTo>
                      <a:cubicBezTo>
                        <a:pt x="418455" y="480979"/>
                        <a:pt x="413893" y="480957"/>
                        <a:pt x="409807" y="479425"/>
                      </a:cubicBezTo>
                      <a:cubicBezTo>
                        <a:pt x="405375" y="477763"/>
                        <a:pt x="401432" y="474997"/>
                        <a:pt x="397107" y="473075"/>
                      </a:cubicBezTo>
                      <a:cubicBezTo>
                        <a:pt x="391899" y="470760"/>
                        <a:pt x="386568" y="468726"/>
                        <a:pt x="381232" y="466725"/>
                      </a:cubicBezTo>
                      <a:cubicBezTo>
                        <a:pt x="378098" y="465550"/>
                        <a:pt x="374700" y="465047"/>
                        <a:pt x="371707" y="463550"/>
                      </a:cubicBezTo>
                      <a:cubicBezTo>
                        <a:pt x="367687" y="461540"/>
                        <a:pt x="351495" y="449401"/>
                        <a:pt x="349482" y="447675"/>
                      </a:cubicBezTo>
                      <a:cubicBezTo>
                        <a:pt x="346073" y="444753"/>
                        <a:pt x="343366" y="441072"/>
                        <a:pt x="339957" y="438150"/>
                      </a:cubicBezTo>
                      <a:cubicBezTo>
                        <a:pt x="335939" y="434706"/>
                        <a:pt x="331563" y="431701"/>
                        <a:pt x="327257" y="428625"/>
                      </a:cubicBezTo>
                      <a:cubicBezTo>
                        <a:pt x="324152" y="426407"/>
                        <a:pt x="320629" y="424758"/>
                        <a:pt x="317732" y="422275"/>
                      </a:cubicBezTo>
                      <a:cubicBezTo>
                        <a:pt x="313186" y="418379"/>
                        <a:pt x="309707" y="413315"/>
                        <a:pt x="305032" y="409575"/>
                      </a:cubicBezTo>
                      <a:cubicBezTo>
                        <a:pt x="299073" y="404807"/>
                        <a:pt x="285982" y="396875"/>
                        <a:pt x="285982" y="396875"/>
                      </a:cubicBezTo>
                      <a:cubicBezTo>
                        <a:pt x="271017" y="374427"/>
                        <a:pt x="289798" y="402217"/>
                        <a:pt x="270107" y="374650"/>
                      </a:cubicBezTo>
                      <a:cubicBezTo>
                        <a:pt x="267889" y="371545"/>
                        <a:pt x="265975" y="368230"/>
                        <a:pt x="263757" y="365125"/>
                      </a:cubicBezTo>
                      <a:cubicBezTo>
                        <a:pt x="260681" y="360819"/>
                        <a:pt x="257267" y="356760"/>
                        <a:pt x="254232" y="352425"/>
                      </a:cubicBezTo>
                      <a:cubicBezTo>
                        <a:pt x="249855" y="346173"/>
                        <a:pt x="243945" y="340615"/>
                        <a:pt x="241532" y="333375"/>
                      </a:cubicBezTo>
                      <a:cubicBezTo>
                        <a:pt x="240474" y="330200"/>
                        <a:pt x="239982" y="326776"/>
                        <a:pt x="238357" y="323850"/>
                      </a:cubicBezTo>
                      <a:cubicBezTo>
                        <a:pt x="232773" y="313799"/>
                        <a:pt x="223267" y="301613"/>
                        <a:pt x="216132" y="292100"/>
                      </a:cubicBezTo>
                      <a:lnTo>
                        <a:pt x="209782" y="273050"/>
                      </a:lnTo>
                      <a:cubicBezTo>
                        <a:pt x="206784" y="264057"/>
                        <a:pt x="206885" y="261575"/>
                        <a:pt x="200257" y="254000"/>
                      </a:cubicBezTo>
                      <a:cubicBezTo>
                        <a:pt x="195329" y="248368"/>
                        <a:pt x="189310" y="243757"/>
                        <a:pt x="184382" y="238125"/>
                      </a:cubicBezTo>
                      <a:cubicBezTo>
                        <a:pt x="180352" y="233519"/>
                        <a:pt x="173605" y="221027"/>
                        <a:pt x="171682" y="215900"/>
                      </a:cubicBezTo>
                      <a:cubicBezTo>
                        <a:pt x="168232" y="206699"/>
                        <a:pt x="167327" y="193129"/>
                        <a:pt x="165332" y="184150"/>
                      </a:cubicBezTo>
                      <a:cubicBezTo>
                        <a:pt x="164606" y="180883"/>
                        <a:pt x="163817" y="177531"/>
                        <a:pt x="162157" y="174625"/>
                      </a:cubicBezTo>
                      <a:cubicBezTo>
                        <a:pt x="159532" y="170031"/>
                        <a:pt x="155807" y="166158"/>
                        <a:pt x="152632" y="161925"/>
                      </a:cubicBezTo>
                      <a:cubicBezTo>
                        <a:pt x="151574" y="157692"/>
                        <a:pt x="151622" y="153014"/>
                        <a:pt x="149457" y="149225"/>
                      </a:cubicBezTo>
                      <a:cubicBezTo>
                        <a:pt x="147229" y="145326"/>
                        <a:pt x="142807" y="143149"/>
                        <a:pt x="139932" y="139700"/>
                      </a:cubicBezTo>
                      <a:cubicBezTo>
                        <a:pt x="137489" y="136769"/>
                        <a:pt x="135800" y="133280"/>
                        <a:pt x="133582" y="130175"/>
                      </a:cubicBezTo>
                      <a:cubicBezTo>
                        <a:pt x="130506" y="125869"/>
                        <a:pt x="127133" y="121781"/>
                        <a:pt x="124057" y="117475"/>
                      </a:cubicBezTo>
                      <a:cubicBezTo>
                        <a:pt x="121839" y="114370"/>
                        <a:pt x="120260" y="110786"/>
                        <a:pt x="117707" y="107950"/>
                      </a:cubicBezTo>
                      <a:cubicBezTo>
                        <a:pt x="110698" y="100163"/>
                        <a:pt x="101294" y="94442"/>
                        <a:pt x="95482" y="85725"/>
                      </a:cubicBezTo>
                      <a:cubicBezTo>
                        <a:pt x="87015" y="73025"/>
                        <a:pt x="92307" y="78317"/>
                        <a:pt x="79607" y="69850"/>
                      </a:cubicBezTo>
                      <a:cubicBezTo>
                        <a:pt x="77490" y="66675"/>
                        <a:pt x="76129" y="62838"/>
                        <a:pt x="73257" y="60325"/>
                      </a:cubicBezTo>
                      <a:cubicBezTo>
                        <a:pt x="51220" y="41043"/>
                        <a:pt x="61536" y="52111"/>
                        <a:pt x="44682" y="44450"/>
                      </a:cubicBezTo>
                      <a:cubicBezTo>
                        <a:pt x="5641" y="26704"/>
                        <a:pt x="32027" y="35998"/>
                        <a:pt x="9757" y="28575"/>
                      </a:cubicBezTo>
                      <a:cubicBezTo>
                        <a:pt x="4881" y="21261"/>
                        <a:pt x="1693" y="18288"/>
                        <a:pt x="232" y="9525"/>
                      </a:cubicBezTo>
                      <a:cubicBezTo>
                        <a:pt x="-290" y="6393"/>
                        <a:pt x="232" y="3175"/>
                        <a:pt x="232"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FCBE859F-6BF9-576A-5619-ED84CFA504B0}"/>
                    </a:ext>
                  </a:extLst>
                </p:cNvPr>
                <p:cNvSpPr/>
                <p:nvPr/>
              </p:nvSpPr>
              <p:spPr>
                <a:xfrm>
                  <a:off x="6626225" y="1803400"/>
                  <a:ext cx="377825" cy="844550"/>
                </a:xfrm>
                <a:custGeom>
                  <a:avLst/>
                  <a:gdLst>
                    <a:gd name="csX0" fmla="*/ 358775 w 377825"/>
                    <a:gd name="csY0" fmla="*/ 844550 h 844550"/>
                    <a:gd name="csX1" fmla="*/ 368300 w 377825"/>
                    <a:gd name="csY1" fmla="*/ 752475 h 844550"/>
                    <a:gd name="csX2" fmla="*/ 374650 w 377825"/>
                    <a:gd name="csY2" fmla="*/ 727075 h 844550"/>
                    <a:gd name="csX3" fmla="*/ 377825 w 377825"/>
                    <a:gd name="csY3" fmla="*/ 708025 h 844550"/>
                    <a:gd name="csX4" fmla="*/ 371475 w 377825"/>
                    <a:gd name="csY4" fmla="*/ 593725 h 844550"/>
                    <a:gd name="csX5" fmla="*/ 365125 w 377825"/>
                    <a:gd name="csY5" fmla="*/ 574675 h 844550"/>
                    <a:gd name="csX6" fmla="*/ 361950 w 377825"/>
                    <a:gd name="csY6" fmla="*/ 565150 h 844550"/>
                    <a:gd name="csX7" fmla="*/ 355600 w 377825"/>
                    <a:gd name="csY7" fmla="*/ 552450 h 844550"/>
                    <a:gd name="csX8" fmla="*/ 352425 w 377825"/>
                    <a:gd name="csY8" fmla="*/ 539750 h 844550"/>
                    <a:gd name="csX9" fmla="*/ 346075 w 377825"/>
                    <a:gd name="csY9" fmla="*/ 527050 h 844550"/>
                    <a:gd name="csX10" fmla="*/ 342900 w 377825"/>
                    <a:gd name="csY10" fmla="*/ 517525 h 844550"/>
                    <a:gd name="csX11" fmla="*/ 330200 w 377825"/>
                    <a:gd name="csY11" fmla="*/ 498475 h 844550"/>
                    <a:gd name="csX12" fmla="*/ 323850 w 377825"/>
                    <a:gd name="csY12" fmla="*/ 488950 h 844550"/>
                    <a:gd name="csX13" fmla="*/ 317500 w 377825"/>
                    <a:gd name="csY13" fmla="*/ 476250 h 844550"/>
                    <a:gd name="csX14" fmla="*/ 314325 w 377825"/>
                    <a:gd name="csY14" fmla="*/ 466725 h 844550"/>
                    <a:gd name="csX15" fmla="*/ 307975 w 377825"/>
                    <a:gd name="csY15" fmla="*/ 457200 h 844550"/>
                    <a:gd name="csX16" fmla="*/ 285750 w 377825"/>
                    <a:gd name="csY16" fmla="*/ 428625 h 844550"/>
                    <a:gd name="csX17" fmla="*/ 269875 w 377825"/>
                    <a:gd name="csY17" fmla="*/ 406400 h 844550"/>
                    <a:gd name="csX18" fmla="*/ 266700 w 377825"/>
                    <a:gd name="csY18" fmla="*/ 387350 h 844550"/>
                    <a:gd name="csX19" fmla="*/ 238125 w 377825"/>
                    <a:gd name="csY19" fmla="*/ 346075 h 844550"/>
                    <a:gd name="csX20" fmla="*/ 231775 w 377825"/>
                    <a:gd name="csY20" fmla="*/ 333375 h 844550"/>
                    <a:gd name="csX21" fmla="*/ 215900 w 377825"/>
                    <a:gd name="csY21" fmla="*/ 311150 h 844550"/>
                    <a:gd name="csX22" fmla="*/ 203200 w 377825"/>
                    <a:gd name="csY22" fmla="*/ 282575 h 844550"/>
                    <a:gd name="csX23" fmla="*/ 196850 w 377825"/>
                    <a:gd name="csY23" fmla="*/ 231775 h 844550"/>
                    <a:gd name="csX24" fmla="*/ 193675 w 377825"/>
                    <a:gd name="csY24" fmla="*/ 215900 h 844550"/>
                    <a:gd name="csX25" fmla="*/ 190500 w 377825"/>
                    <a:gd name="csY25" fmla="*/ 190500 h 844550"/>
                    <a:gd name="csX26" fmla="*/ 155575 w 377825"/>
                    <a:gd name="csY26" fmla="*/ 136525 h 844550"/>
                    <a:gd name="csX27" fmla="*/ 136525 w 377825"/>
                    <a:gd name="csY27" fmla="*/ 111125 h 844550"/>
                    <a:gd name="csX28" fmla="*/ 130175 w 377825"/>
                    <a:gd name="csY28" fmla="*/ 101600 h 844550"/>
                    <a:gd name="csX29" fmla="*/ 104775 w 377825"/>
                    <a:gd name="csY29" fmla="*/ 82550 h 844550"/>
                    <a:gd name="csX30" fmla="*/ 95250 w 377825"/>
                    <a:gd name="csY30" fmla="*/ 73025 h 844550"/>
                    <a:gd name="csX31" fmla="*/ 73025 w 377825"/>
                    <a:gd name="csY31" fmla="*/ 44450 h 844550"/>
                    <a:gd name="csX32" fmla="*/ 53975 w 377825"/>
                    <a:gd name="csY32" fmla="*/ 31750 h 844550"/>
                    <a:gd name="csX33" fmla="*/ 44450 w 377825"/>
                    <a:gd name="csY33" fmla="*/ 25400 h 844550"/>
                    <a:gd name="csX34" fmla="*/ 31750 w 377825"/>
                    <a:gd name="csY34" fmla="*/ 19050 h 844550"/>
                    <a:gd name="csX35" fmla="*/ 22225 w 377825"/>
                    <a:gd name="csY35" fmla="*/ 12700 h 844550"/>
                    <a:gd name="csX36" fmla="*/ 12700 w 377825"/>
                    <a:gd name="csY36" fmla="*/ 9525 h 844550"/>
                    <a:gd name="csX37" fmla="*/ 0 w 377825"/>
                    <a:gd name="csY37" fmla="*/ 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7825" h="844550">
                      <a:moveTo>
                        <a:pt x="358775" y="844550"/>
                      </a:moveTo>
                      <a:cubicBezTo>
                        <a:pt x="361950" y="813858"/>
                        <a:pt x="364168" y="783053"/>
                        <a:pt x="368300" y="752475"/>
                      </a:cubicBezTo>
                      <a:cubicBezTo>
                        <a:pt x="369469" y="743826"/>
                        <a:pt x="372821" y="735609"/>
                        <a:pt x="374650" y="727075"/>
                      </a:cubicBezTo>
                      <a:cubicBezTo>
                        <a:pt x="375999" y="720780"/>
                        <a:pt x="376767" y="714375"/>
                        <a:pt x="377825" y="708025"/>
                      </a:cubicBezTo>
                      <a:cubicBezTo>
                        <a:pt x="377613" y="703578"/>
                        <a:pt x="373470" y="607690"/>
                        <a:pt x="371475" y="593725"/>
                      </a:cubicBezTo>
                      <a:cubicBezTo>
                        <a:pt x="370528" y="587099"/>
                        <a:pt x="367242" y="581025"/>
                        <a:pt x="365125" y="574675"/>
                      </a:cubicBezTo>
                      <a:cubicBezTo>
                        <a:pt x="364067" y="571500"/>
                        <a:pt x="363447" y="568143"/>
                        <a:pt x="361950" y="565150"/>
                      </a:cubicBezTo>
                      <a:cubicBezTo>
                        <a:pt x="359833" y="560917"/>
                        <a:pt x="357262" y="556882"/>
                        <a:pt x="355600" y="552450"/>
                      </a:cubicBezTo>
                      <a:cubicBezTo>
                        <a:pt x="354068" y="548364"/>
                        <a:pt x="353957" y="543836"/>
                        <a:pt x="352425" y="539750"/>
                      </a:cubicBezTo>
                      <a:cubicBezTo>
                        <a:pt x="350763" y="535318"/>
                        <a:pt x="347939" y="531400"/>
                        <a:pt x="346075" y="527050"/>
                      </a:cubicBezTo>
                      <a:cubicBezTo>
                        <a:pt x="344757" y="523974"/>
                        <a:pt x="344525" y="520451"/>
                        <a:pt x="342900" y="517525"/>
                      </a:cubicBezTo>
                      <a:cubicBezTo>
                        <a:pt x="339194" y="510854"/>
                        <a:pt x="334433" y="504825"/>
                        <a:pt x="330200" y="498475"/>
                      </a:cubicBezTo>
                      <a:cubicBezTo>
                        <a:pt x="328083" y="495300"/>
                        <a:pt x="325557" y="492363"/>
                        <a:pt x="323850" y="488950"/>
                      </a:cubicBezTo>
                      <a:cubicBezTo>
                        <a:pt x="321733" y="484717"/>
                        <a:pt x="319364" y="480600"/>
                        <a:pt x="317500" y="476250"/>
                      </a:cubicBezTo>
                      <a:cubicBezTo>
                        <a:pt x="316182" y="473174"/>
                        <a:pt x="315822" y="469718"/>
                        <a:pt x="314325" y="466725"/>
                      </a:cubicBezTo>
                      <a:cubicBezTo>
                        <a:pt x="312618" y="463312"/>
                        <a:pt x="310265" y="460253"/>
                        <a:pt x="307975" y="457200"/>
                      </a:cubicBezTo>
                      <a:cubicBezTo>
                        <a:pt x="300735" y="447547"/>
                        <a:pt x="293107" y="438189"/>
                        <a:pt x="285750" y="428625"/>
                      </a:cubicBezTo>
                      <a:cubicBezTo>
                        <a:pt x="275905" y="415826"/>
                        <a:pt x="277740" y="418198"/>
                        <a:pt x="269875" y="406400"/>
                      </a:cubicBezTo>
                      <a:cubicBezTo>
                        <a:pt x="268817" y="400050"/>
                        <a:pt x="268900" y="393400"/>
                        <a:pt x="266700" y="387350"/>
                      </a:cubicBezTo>
                      <a:cubicBezTo>
                        <a:pt x="261561" y="373216"/>
                        <a:pt x="244018" y="357862"/>
                        <a:pt x="238125" y="346075"/>
                      </a:cubicBezTo>
                      <a:cubicBezTo>
                        <a:pt x="236008" y="341842"/>
                        <a:pt x="234283" y="337389"/>
                        <a:pt x="231775" y="333375"/>
                      </a:cubicBezTo>
                      <a:cubicBezTo>
                        <a:pt x="229971" y="330488"/>
                        <a:pt x="217967" y="315800"/>
                        <a:pt x="215900" y="311150"/>
                      </a:cubicBezTo>
                      <a:cubicBezTo>
                        <a:pt x="200787" y="277145"/>
                        <a:pt x="217571" y="304131"/>
                        <a:pt x="203200" y="282575"/>
                      </a:cubicBezTo>
                      <a:cubicBezTo>
                        <a:pt x="201083" y="265642"/>
                        <a:pt x="200197" y="248509"/>
                        <a:pt x="196850" y="231775"/>
                      </a:cubicBezTo>
                      <a:cubicBezTo>
                        <a:pt x="195792" y="226483"/>
                        <a:pt x="194496" y="221234"/>
                        <a:pt x="193675" y="215900"/>
                      </a:cubicBezTo>
                      <a:cubicBezTo>
                        <a:pt x="192378" y="207467"/>
                        <a:pt x="193045" y="198644"/>
                        <a:pt x="190500" y="190500"/>
                      </a:cubicBezTo>
                      <a:cubicBezTo>
                        <a:pt x="177409" y="148607"/>
                        <a:pt x="177231" y="179838"/>
                        <a:pt x="155575" y="136525"/>
                      </a:cubicBezTo>
                      <a:cubicBezTo>
                        <a:pt x="144010" y="113396"/>
                        <a:pt x="155781" y="133590"/>
                        <a:pt x="136525" y="111125"/>
                      </a:cubicBezTo>
                      <a:cubicBezTo>
                        <a:pt x="134042" y="108228"/>
                        <a:pt x="132873" y="104298"/>
                        <a:pt x="130175" y="101600"/>
                      </a:cubicBezTo>
                      <a:cubicBezTo>
                        <a:pt x="107017" y="78442"/>
                        <a:pt x="122362" y="97206"/>
                        <a:pt x="104775" y="82550"/>
                      </a:cubicBezTo>
                      <a:cubicBezTo>
                        <a:pt x="101326" y="79675"/>
                        <a:pt x="98007" y="76569"/>
                        <a:pt x="95250" y="73025"/>
                      </a:cubicBezTo>
                      <a:cubicBezTo>
                        <a:pt x="84746" y="59520"/>
                        <a:pt x="85189" y="53911"/>
                        <a:pt x="73025" y="44450"/>
                      </a:cubicBezTo>
                      <a:cubicBezTo>
                        <a:pt x="67001" y="39765"/>
                        <a:pt x="60325" y="35983"/>
                        <a:pt x="53975" y="31750"/>
                      </a:cubicBezTo>
                      <a:cubicBezTo>
                        <a:pt x="50800" y="29633"/>
                        <a:pt x="47863" y="27107"/>
                        <a:pt x="44450" y="25400"/>
                      </a:cubicBezTo>
                      <a:cubicBezTo>
                        <a:pt x="40217" y="23283"/>
                        <a:pt x="35859" y="21398"/>
                        <a:pt x="31750" y="19050"/>
                      </a:cubicBezTo>
                      <a:cubicBezTo>
                        <a:pt x="28437" y="17157"/>
                        <a:pt x="25638" y="14407"/>
                        <a:pt x="22225" y="12700"/>
                      </a:cubicBezTo>
                      <a:cubicBezTo>
                        <a:pt x="19232" y="11203"/>
                        <a:pt x="15693" y="11022"/>
                        <a:pt x="12700" y="9525"/>
                      </a:cubicBezTo>
                      <a:cubicBezTo>
                        <a:pt x="5520" y="5935"/>
                        <a:pt x="4465" y="4465"/>
                        <a:pt x="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29445537-CE6E-FBA5-EBBF-F44FB484EFBB}"/>
                    </a:ext>
                  </a:extLst>
                </p:cNvPr>
                <p:cNvSpPr/>
                <p:nvPr/>
              </p:nvSpPr>
              <p:spPr>
                <a:xfrm>
                  <a:off x="7038975" y="1927225"/>
                  <a:ext cx="793957" cy="746125"/>
                </a:xfrm>
                <a:custGeom>
                  <a:avLst/>
                  <a:gdLst>
                    <a:gd name="csX0" fmla="*/ 0 w 793957"/>
                    <a:gd name="csY0" fmla="*/ 746125 h 746125"/>
                    <a:gd name="csX1" fmla="*/ 88900 w 793957"/>
                    <a:gd name="csY1" fmla="*/ 679450 h 746125"/>
                    <a:gd name="csX2" fmla="*/ 114300 w 793957"/>
                    <a:gd name="csY2" fmla="*/ 657225 h 746125"/>
                    <a:gd name="csX3" fmla="*/ 120650 w 793957"/>
                    <a:gd name="csY3" fmla="*/ 647700 h 746125"/>
                    <a:gd name="csX4" fmla="*/ 161925 w 793957"/>
                    <a:gd name="csY4" fmla="*/ 619125 h 746125"/>
                    <a:gd name="csX5" fmla="*/ 171450 w 793957"/>
                    <a:gd name="csY5" fmla="*/ 612775 h 746125"/>
                    <a:gd name="csX6" fmla="*/ 184150 w 793957"/>
                    <a:gd name="csY6" fmla="*/ 603250 h 746125"/>
                    <a:gd name="csX7" fmla="*/ 193675 w 793957"/>
                    <a:gd name="csY7" fmla="*/ 600075 h 746125"/>
                    <a:gd name="csX8" fmla="*/ 219075 w 793957"/>
                    <a:gd name="csY8" fmla="*/ 584200 h 746125"/>
                    <a:gd name="csX9" fmla="*/ 247650 w 793957"/>
                    <a:gd name="csY9" fmla="*/ 568325 h 746125"/>
                    <a:gd name="csX10" fmla="*/ 257175 w 793957"/>
                    <a:gd name="csY10" fmla="*/ 561975 h 746125"/>
                    <a:gd name="csX11" fmla="*/ 269875 w 793957"/>
                    <a:gd name="csY11" fmla="*/ 552450 h 746125"/>
                    <a:gd name="csX12" fmla="*/ 279400 w 793957"/>
                    <a:gd name="csY12" fmla="*/ 549275 h 746125"/>
                    <a:gd name="csX13" fmla="*/ 301625 w 793957"/>
                    <a:gd name="csY13" fmla="*/ 536575 h 746125"/>
                    <a:gd name="csX14" fmla="*/ 311150 w 793957"/>
                    <a:gd name="csY14" fmla="*/ 533400 h 746125"/>
                    <a:gd name="csX15" fmla="*/ 323850 w 793957"/>
                    <a:gd name="csY15" fmla="*/ 527050 h 746125"/>
                    <a:gd name="csX16" fmla="*/ 365125 w 793957"/>
                    <a:gd name="csY16" fmla="*/ 508000 h 746125"/>
                    <a:gd name="csX17" fmla="*/ 390525 w 793957"/>
                    <a:gd name="csY17" fmla="*/ 485775 h 746125"/>
                    <a:gd name="csX18" fmla="*/ 403225 w 793957"/>
                    <a:gd name="csY18" fmla="*/ 476250 h 746125"/>
                    <a:gd name="csX19" fmla="*/ 434975 w 793957"/>
                    <a:gd name="csY19" fmla="*/ 444500 h 746125"/>
                    <a:gd name="csX20" fmla="*/ 447675 w 793957"/>
                    <a:gd name="csY20" fmla="*/ 431800 h 746125"/>
                    <a:gd name="csX21" fmla="*/ 466725 w 793957"/>
                    <a:gd name="csY21" fmla="*/ 409575 h 746125"/>
                    <a:gd name="csX22" fmla="*/ 476250 w 793957"/>
                    <a:gd name="csY22" fmla="*/ 403225 h 746125"/>
                    <a:gd name="csX23" fmla="*/ 482600 w 793957"/>
                    <a:gd name="csY23" fmla="*/ 390525 h 746125"/>
                    <a:gd name="csX24" fmla="*/ 498475 w 793957"/>
                    <a:gd name="csY24" fmla="*/ 361950 h 746125"/>
                    <a:gd name="csX25" fmla="*/ 536575 w 793957"/>
                    <a:gd name="csY25" fmla="*/ 323850 h 746125"/>
                    <a:gd name="csX26" fmla="*/ 565150 w 793957"/>
                    <a:gd name="csY26" fmla="*/ 288925 h 746125"/>
                    <a:gd name="csX27" fmla="*/ 574675 w 793957"/>
                    <a:gd name="csY27" fmla="*/ 276225 h 746125"/>
                    <a:gd name="csX28" fmla="*/ 584200 w 793957"/>
                    <a:gd name="csY28" fmla="*/ 266700 h 746125"/>
                    <a:gd name="csX29" fmla="*/ 600075 w 793957"/>
                    <a:gd name="csY29" fmla="*/ 244475 h 746125"/>
                    <a:gd name="csX30" fmla="*/ 612775 w 793957"/>
                    <a:gd name="csY30" fmla="*/ 234950 h 746125"/>
                    <a:gd name="csX31" fmla="*/ 622300 w 793957"/>
                    <a:gd name="csY31" fmla="*/ 225425 h 746125"/>
                    <a:gd name="csX32" fmla="*/ 644525 w 793957"/>
                    <a:gd name="csY32" fmla="*/ 209550 h 746125"/>
                    <a:gd name="csX33" fmla="*/ 660400 w 793957"/>
                    <a:gd name="csY33" fmla="*/ 196850 h 746125"/>
                    <a:gd name="csX34" fmla="*/ 682625 w 793957"/>
                    <a:gd name="csY34" fmla="*/ 187325 h 746125"/>
                    <a:gd name="csX35" fmla="*/ 720725 w 793957"/>
                    <a:gd name="csY35" fmla="*/ 158750 h 746125"/>
                    <a:gd name="csX36" fmla="*/ 733425 w 793957"/>
                    <a:gd name="csY36" fmla="*/ 149225 h 746125"/>
                    <a:gd name="csX37" fmla="*/ 746125 w 793957"/>
                    <a:gd name="csY37" fmla="*/ 130175 h 746125"/>
                    <a:gd name="csX38" fmla="*/ 758825 w 793957"/>
                    <a:gd name="csY38" fmla="*/ 120650 h 746125"/>
                    <a:gd name="csX39" fmla="*/ 771525 w 793957"/>
                    <a:gd name="csY39" fmla="*/ 101600 h 746125"/>
                    <a:gd name="csX40" fmla="*/ 774700 w 793957"/>
                    <a:gd name="csY40" fmla="*/ 69850 h 746125"/>
                    <a:gd name="csX41" fmla="*/ 784225 w 793957"/>
                    <a:gd name="csY41" fmla="*/ 47625 h 746125"/>
                    <a:gd name="csX42" fmla="*/ 793750 w 793957"/>
                    <a:gd name="csY42" fmla="*/ 12700 h 746125"/>
                    <a:gd name="csX43" fmla="*/ 793750 w 793957"/>
                    <a:gd name="csY43" fmla="*/ 0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93957" h="746125">
                      <a:moveTo>
                        <a:pt x="0" y="746125"/>
                      </a:moveTo>
                      <a:cubicBezTo>
                        <a:pt x="29633" y="723900"/>
                        <a:pt x="59661" y="702191"/>
                        <a:pt x="88900" y="679450"/>
                      </a:cubicBezTo>
                      <a:cubicBezTo>
                        <a:pt x="97780" y="672543"/>
                        <a:pt x="106345" y="665180"/>
                        <a:pt x="114300" y="657225"/>
                      </a:cubicBezTo>
                      <a:cubicBezTo>
                        <a:pt x="116998" y="654527"/>
                        <a:pt x="117826" y="650267"/>
                        <a:pt x="120650" y="647700"/>
                      </a:cubicBezTo>
                      <a:cubicBezTo>
                        <a:pt x="153066" y="618231"/>
                        <a:pt x="138391" y="632573"/>
                        <a:pt x="161925" y="619125"/>
                      </a:cubicBezTo>
                      <a:cubicBezTo>
                        <a:pt x="165238" y="617232"/>
                        <a:pt x="168345" y="614993"/>
                        <a:pt x="171450" y="612775"/>
                      </a:cubicBezTo>
                      <a:cubicBezTo>
                        <a:pt x="175756" y="609699"/>
                        <a:pt x="179556" y="605875"/>
                        <a:pt x="184150" y="603250"/>
                      </a:cubicBezTo>
                      <a:cubicBezTo>
                        <a:pt x="187056" y="601590"/>
                        <a:pt x="190737" y="601678"/>
                        <a:pt x="193675" y="600075"/>
                      </a:cubicBezTo>
                      <a:cubicBezTo>
                        <a:pt x="202440" y="595294"/>
                        <a:pt x="210572" y="589433"/>
                        <a:pt x="219075" y="584200"/>
                      </a:cubicBezTo>
                      <a:cubicBezTo>
                        <a:pt x="270634" y="552471"/>
                        <a:pt x="205174" y="592597"/>
                        <a:pt x="247650" y="568325"/>
                      </a:cubicBezTo>
                      <a:cubicBezTo>
                        <a:pt x="250963" y="566432"/>
                        <a:pt x="254070" y="564193"/>
                        <a:pt x="257175" y="561975"/>
                      </a:cubicBezTo>
                      <a:cubicBezTo>
                        <a:pt x="261481" y="558899"/>
                        <a:pt x="265281" y="555075"/>
                        <a:pt x="269875" y="552450"/>
                      </a:cubicBezTo>
                      <a:cubicBezTo>
                        <a:pt x="272781" y="550790"/>
                        <a:pt x="276324" y="550593"/>
                        <a:pt x="279400" y="549275"/>
                      </a:cubicBezTo>
                      <a:cubicBezTo>
                        <a:pt x="318364" y="532576"/>
                        <a:pt x="269739" y="552518"/>
                        <a:pt x="301625" y="536575"/>
                      </a:cubicBezTo>
                      <a:cubicBezTo>
                        <a:pt x="304618" y="535078"/>
                        <a:pt x="308074" y="534718"/>
                        <a:pt x="311150" y="533400"/>
                      </a:cubicBezTo>
                      <a:cubicBezTo>
                        <a:pt x="315500" y="531536"/>
                        <a:pt x="319500" y="528914"/>
                        <a:pt x="323850" y="527050"/>
                      </a:cubicBezTo>
                      <a:cubicBezTo>
                        <a:pt x="353208" y="514468"/>
                        <a:pt x="348103" y="520159"/>
                        <a:pt x="365125" y="508000"/>
                      </a:cubicBezTo>
                      <a:cubicBezTo>
                        <a:pt x="390031" y="490210"/>
                        <a:pt x="365692" y="507504"/>
                        <a:pt x="390525" y="485775"/>
                      </a:cubicBezTo>
                      <a:cubicBezTo>
                        <a:pt x="394507" y="482290"/>
                        <a:pt x="399347" y="479851"/>
                        <a:pt x="403225" y="476250"/>
                      </a:cubicBezTo>
                      <a:cubicBezTo>
                        <a:pt x="414193" y="466066"/>
                        <a:pt x="424392" y="455083"/>
                        <a:pt x="434975" y="444500"/>
                      </a:cubicBezTo>
                      <a:cubicBezTo>
                        <a:pt x="439208" y="440267"/>
                        <a:pt x="444083" y="436589"/>
                        <a:pt x="447675" y="431800"/>
                      </a:cubicBezTo>
                      <a:cubicBezTo>
                        <a:pt x="454682" y="422457"/>
                        <a:pt x="457880" y="416945"/>
                        <a:pt x="466725" y="409575"/>
                      </a:cubicBezTo>
                      <a:cubicBezTo>
                        <a:pt x="469656" y="407132"/>
                        <a:pt x="473075" y="405342"/>
                        <a:pt x="476250" y="403225"/>
                      </a:cubicBezTo>
                      <a:cubicBezTo>
                        <a:pt x="478367" y="398992"/>
                        <a:pt x="480736" y="394875"/>
                        <a:pt x="482600" y="390525"/>
                      </a:cubicBezTo>
                      <a:cubicBezTo>
                        <a:pt x="488589" y="376551"/>
                        <a:pt x="483006" y="377419"/>
                        <a:pt x="498475" y="361950"/>
                      </a:cubicBezTo>
                      <a:cubicBezTo>
                        <a:pt x="511175" y="349250"/>
                        <a:pt x="525202" y="337751"/>
                        <a:pt x="536575" y="323850"/>
                      </a:cubicBezTo>
                      <a:cubicBezTo>
                        <a:pt x="546100" y="312208"/>
                        <a:pt x="555753" y="300671"/>
                        <a:pt x="565150" y="288925"/>
                      </a:cubicBezTo>
                      <a:cubicBezTo>
                        <a:pt x="568456" y="284793"/>
                        <a:pt x="570933" y="279967"/>
                        <a:pt x="574675" y="276225"/>
                      </a:cubicBezTo>
                      <a:cubicBezTo>
                        <a:pt x="577850" y="273050"/>
                        <a:pt x="581325" y="270149"/>
                        <a:pt x="584200" y="266700"/>
                      </a:cubicBezTo>
                      <a:cubicBezTo>
                        <a:pt x="593214" y="255883"/>
                        <a:pt x="588637" y="255913"/>
                        <a:pt x="600075" y="244475"/>
                      </a:cubicBezTo>
                      <a:cubicBezTo>
                        <a:pt x="603817" y="240733"/>
                        <a:pt x="608757" y="238394"/>
                        <a:pt x="612775" y="234950"/>
                      </a:cubicBezTo>
                      <a:cubicBezTo>
                        <a:pt x="616184" y="232028"/>
                        <a:pt x="618891" y="228347"/>
                        <a:pt x="622300" y="225425"/>
                      </a:cubicBezTo>
                      <a:cubicBezTo>
                        <a:pt x="637322" y="212549"/>
                        <a:pt x="631124" y="219601"/>
                        <a:pt x="644525" y="209550"/>
                      </a:cubicBezTo>
                      <a:cubicBezTo>
                        <a:pt x="649946" y="205484"/>
                        <a:pt x="654761" y="200609"/>
                        <a:pt x="660400" y="196850"/>
                      </a:cubicBezTo>
                      <a:cubicBezTo>
                        <a:pt x="689201" y="177650"/>
                        <a:pt x="659342" y="200025"/>
                        <a:pt x="682625" y="187325"/>
                      </a:cubicBezTo>
                      <a:cubicBezTo>
                        <a:pt x="718245" y="167896"/>
                        <a:pt x="697881" y="178738"/>
                        <a:pt x="720725" y="158750"/>
                      </a:cubicBezTo>
                      <a:cubicBezTo>
                        <a:pt x="724707" y="155265"/>
                        <a:pt x="729909" y="153180"/>
                        <a:pt x="733425" y="149225"/>
                      </a:cubicBezTo>
                      <a:cubicBezTo>
                        <a:pt x="738495" y="143521"/>
                        <a:pt x="740020" y="134754"/>
                        <a:pt x="746125" y="130175"/>
                      </a:cubicBezTo>
                      <a:cubicBezTo>
                        <a:pt x="750358" y="127000"/>
                        <a:pt x="755309" y="124605"/>
                        <a:pt x="758825" y="120650"/>
                      </a:cubicBezTo>
                      <a:cubicBezTo>
                        <a:pt x="763895" y="114946"/>
                        <a:pt x="771525" y="101600"/>
                        <a:pt x="771525" y="101600"/>
                      </a:cubicBezTo>
                      <a:cubicBezTo>
                        <a:pt x="772583" y="91017"/>
                        <a:pt x="773083" y="80362"/>
                        <a:pt x="774700" y="69850"/>
                      </a:cubicBezTo>
                      <a:cubicBezTo>
                        <a:pt x="775978" y="61546"/>
                        <a:pt x="781178" y="55242"/>
                        <a:pt x="784225" y="47625"/>
                      </a:cubicBezTo>
                      <a:cubicBezTo>
                        <a:pt x="788236" y="37597"/>
                        <a:pt x="792524" y="23738"/>
                        <a:pt x="793750" y="12700"/>
                      </a:cubicBezTo>
                      <a:cubicBezTo>
                        <a:pt x="794217" y="8493"/>
                        <a:pt x="793750" y="4233"/>
                        <a:pt x="79375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C6FFAC67-37C9-6EF5-90F1-961158CCBB33}"/>
                    </a:ext>
                  </a:extLst>
                </p:cNvPr>
                <p:cNvSpPr/>
                <p:nvPr/>
              </p:nvSpPr>
              <p:spPr>
                <a:xfrm>
                  <a:off x="7038975" y="2301665"/>
                  <a:ext cx="1016000" cy="489649"/>
                </a:xfrm>
                <a:custGeom>
                  <a:avLst/>
                  <a:gdLst>
                    <a:gd name="csX0" fmla="*/ 0 w 1016000"/>
                    <a:gd name="csY0" fmla="*/ 457410 h 489649"/>
                    <a:gd name="csX1" fmla="*/ 412750 w 1016000"/>
                    <a:gd name="csY1" fmla="*/ 489160 h 489649"/>
                    <a:gd name="csX2" fmla="*/ 488950 w 1016000"/>
                    <a:gd name="csY2" fmla="*/ 485985 h 489649"/>
                    <a:gd name="csX3" fmla="*/ 523875 w 1016000"/>
                    <a:gd name="csY3" fmla="*/ 470110 h 489649"/>
                    <a:gd name="csX4" fmla="*/ 536575 w 1016000"/>
                    <a:gd name="csY4" fmla="*/ 463760 h 489649"/>
                    <a:gd name="csX5" fmla="*/ 549275 w 1016000"/>
                    <a:gd name="csY5" fmla="*/ 454235 h 489649"/>
                    <a:gd name="csX6" fmla="*/ 571500 w 1016000"/>
                    <a:gd name="csY6" fmla="*/ 438360 h 489649"/>
                    <a:gd name="csX7" fmla="*/ 581025 w 1016000"/>
                    <a:gd name="csY7" fmla="*/ 428835 h 489649"/>
                    <a:gd name="csX8" fmla="*/ 593725 w 1016000"/>
                    <a:gd name="csY8" fmla="*/ 403435 h 489649"/>
                    <a:gd name="csX9" fmla="*/ 606425 w 1016000"/>
                    <a:gd name="csY9" fmla="*/ 384385 h 489649"/>
                    <a:gd name="csX10" fmla="*/ 612775 w 1016000"/>
                    <a:gd name="csY10" fmla="*/ 374860 h 489649"/>
                    <a:gd name="csX11" fmla="*/ 622300 w 1016000"/>
                    <a:gd name="csY11" fmla="*/ 362160 h 489649"/>
                    <a:gd name="csX12" fmla="*/ 641350 w 1016000"/>
                    <a:gd name="csY12" fmla="*/ 339935 h 489649"/>
                    <a:gd name="csX13" fmla="*/ 635000 w 1016000"/>
                    <a:gd name="csY13" fmla="*/ 311360 h 489649"/>
                    <a:gd name="csX14" fmla="*/ 622300 w 1016000"/>
                    <a:gd name="csY14" fmla="*/ 301835 h 489649"/>
                    <a:gd name="csX15" fmla="*/ 631825 w 1016000"/>
                    <a:gd name="csY15" fmla="*/ 289135 h 489649"/>
                    <a:gd name="csX16" fmla="*/ 679450 w 1016000"/>
                    <a:gd name="csY16" fmla="*/ 235160 h 489649"/>
                    <a:gd name="csX17" fmla="*/ 698500 w 1016000"/>
                    <a:gd name="csY17" fmla="*/ 212935 h 489649"/>
                    <a:gd name="csX18" fmla="*/ 714375 w 1016000"/>
                    <a:gd name="csY18" fmla="*/ 193885 h 489649"/>
                    <a:gd name="csX19" fmla="*/ 723900 w 1016000"/>
                    <a:gd name="csY19" fmla="*/ 187535 h 489649"/>
                    <a:gd name="csX20" fmla="*/ 730250 w 1016000"/>
                    <a:gd name="csY20" fmla="*/ 178010 h 489649"/>
                    <a:gd name="csX21" fmla="*/ 762000 w 1016000"/>
                    <a:gd name="csY21" fmla="*/ 162135 h 489649"/>
                    <a:gd name="csX22" fmla="*/ 771525 w 1016000"/>
                    <a:gd name="csY22" fmla="*/ 155785 h 489649"/>
                    <a:gd name="csX23" fmla="*/ 781050 w 1016000"/>
                    <a:gd name="csY23" fmla="*/ 152610 h 489649"/>
                    <a:gd name="csX24" fmla="*/ 812800 w 1016000"/>
                    <a:gd name="csY24" fmla="*/ 139910 h 489649"/>
                    <a:gd name="csX25" fmla="*/ 828675 w 1016000"/>
                    <a:gd name="csY25" fmla="*/ 133560 h 489649"/>
                    <a:gd name="csX26" fmla="*/ 841375 w 1016000"/>
                    <a:gd name="csY26" fmla="*/ 127210 h 489649"/>
                    <a:gd name="csX27" fmla="*/ 854075 w 1016000"/>
                    <a:gd name="csY27" fmla="*/ 124035 h 489649"/>
                    <a:gd name="csX28" fmla="*/ 866775 w 1016000"/>
                    <a:gd name="csY28" fmla="*/ 117685 h 489649"/>
                    <a:gd name="csX29" fmla="*/ 876300 w 1016000"/>
                    <a:gd name="csY29" fmla="*/ 114510 h 489649"/>
                    <a:gd name="csX30" fmla="*/ 908050 w 1016000"/>
                    <a:gd name="csY30" fmla="*/ 95460 h 489649"/>
                    <a:gd name="csX31" fmla="*/ 927100 w 1016000"/>
                    <a:gd name="csY31" fmla="*/ 82760 h 489649"/>
                    <a:gd name="csX32" fmla="*/ 946150 w 1016000"/>
                    <a:gd name="csY32" fmla="*/ 63710 h 489649"/>
                    <a:gd name="csX33" fmla="*/ 971550 w 1016000"/>
                    <a:gd name="csY33" fmla="*/ 47835 h 489649"/>
                    <a:gd name="csX34" fmla="*/ 996950 w 1016000"/>
                    <a:gd name="csY34" fmla="*/ 16085 h 489649"/>
                    <a:gd name="csX35" fmla="*/ 1012825 w 1016000"/>
                    <a:gd name="csY35" fmla="*/ 210 h 489649"/>
                    <a:gd name="csX36" fmla="*/ 1016000 w 1016000"/>
                    <a:gd name="csY36" fmla="*/ 210 h 489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16000" h="489649">
                      <a:moveTo>
                        <a:pt x="0" y="457410"/>
                      </a:moveTo>
                      <a:lnTo>
                        <a:pt x="412750" y="489160"/>
                      </a:lnTo>
                      <a:cubicBezTo>
                        <a:pt x="438129" y="490643"/>
                        <a:pt x="463654" y="488515"/>
                        <a:pt x="488950" y="485985"/>
                      </a:cubicBezTo>
                      <a:cubicBezTo>
                        <a:pt x="503386" y="484541"/>
                        <a:pt x="511912" y="476756"/>
                        <a:pt x="523875" y="470110"/>
                      </a:cubicBezTo>
                      <a:cubicBezTo>
                        <a:pt x="528012" y="467811"/>
                        <a:pt x="532561" y="466268"/>
                        <a:pt x="536575" y="463760"/>
                      </a:cubicBezTo>
                      <a:cubicBezTo>
                        <a:pt x="541062" y="460955"/>
                        <a:pt x="544969" y="457311"/>
                        <a:pt x="549275" y="454235"/>
                      </a:cubicBezTo>
                      <a:cubicBezTo>
                        <a:pt x="559326" y="447056"/>
                        <a:pt x="561124" y="447254"/>
                        <a:pt x="571500" y="438360"/>
                      </a:cubicBezTo>
                      <a:cubicBezTo>
                        <a:pt x="574909" y="435438"/>
                        <a:pt x="577850" y="432010"/>
                        <a:pt x="581025" y="428835"/>
                      </a:cubicBezTo>
                      <a:cubicBezTo>
                        <a:pt x="585854" y="409518"/>
                        <a:pt x="581132" y="421425"/>
                        <a:pt x="593725" y="403435"/>
                      </a:cubicBezTo>
                      <a:cubicBezTo>
                        <a:pt x="598102" y="397183"/>
                        <a:pt x="602192" y="390735"/>
                        <a:pt x="606425" y="384385"/>
                      </a:cubicBezTo>
                      <a:cubicBezTo>
                        <a:pt x="608542" y="381210"/>
                        <a:pt x="610485" y="377913"/>
                        <a:pt x="612775" y="374860"/>
                      </a:cubicBezTo>
                      <a:cubicBezTo>
                        <a:pt x="615950" y="370627"/>
                        <a:pt x="618815" y="366142"/>
                        <a:pt x="622300" y="362160"/>
                      </a:cubicBezTo>
                      <a:cubicBezTo>
                        <a:pt x="643858" y="337523"/>
                        <a:pt x="627753" y="360330"/>
                        <a:pt x="641350" y="339935"/>
                      </a:cubicBezTo>
                      <a:cubicBezTo>
                        <a:pt x="639233" y="330410"/>
                        <a:pt x="639364" y="320087"/>
                        <a:pt x="635000" y="311360"/>
                      </a:cubicBezTo>
                      <a:cubicBezTo>
                        <a:pt x="632633" y="306627"/>
                        <a:pt x="623048" y="307073"/>
                        <a:pt x="622300" y="301835"/>
                      </a:cubicBezTo>
                      <a:cubicBezTo>
                        <a:pt x="621552" y="296597"/>
                        <a:pt x="628381" y="293153"/>
                        <a:pt x="631825" y="289135"/>
                      </a:cubicBezTo>
                      <a:cubicBezTo>
                        <a:pt x="647440" y="270917"/>
                        <a:pt x="663650" y="253217"/>
                        <a:pt x="679450" y="235160"/>
                      </a:cubicBezTo>
                      <a:cubicBezTo>
                        <a:pt x="685875" y="227817"/>
                        <a:pt x="693088" y="221054"/>
                        <a:pt x="698500" y="212935"/>
                      </a:cubicBezTo>
                      <a:cubicBezTo>
                        <a:pt x="704744" y="203569"/>
                        <a:pt x="705208" y="201525"/>
                        <a:pt x="714375" y="193885"/>
                      </a:cubicBezTo>
                      <a:cubicBezTo>
                        <a:pt x="717306" y="191442"/>
                        <a:pt x="720725" y="189652"/>
                        <a:pt x="723900" y="187535"/>
                      </a:cubicBezTo>
                      <a:cubicBezTo>
                        <a:pt x="726017" y="184360"/>
                        <a:pt x="727378" y="180523"/>
                        <a:pt x="730250" y="178010"/>
                      </a:cubicBezTo>
                      <a:cubicBezTo>
                        <a:pt x="745371" y="164780"/>
                        <a:pt x="746219" y="166080"/>
                        <a:pt x="762000" y="162135"/>
                      </a:cubicBezTo>
                      <a:cubicBezTo>
                        <a:pt x="765175" y="160018"/>
                        <a:pt x="768112" y="157492"/>
                        <a:pt x="771525" y="155785"/>
                      </a:cubicBezTo>
                      <a:cubicBezTo>
                        <a:pt x="774518" y="154288"/>
                        <a:pt x="777926" y="153811"/>
                        <a:pt x="781050" y="152610"/>
                      </a:cubicBezTo>
                      <a:cubicBezTo>
                        <a:pt x="791689" y="148518"/>
                        <a:pt x="802217" y="144143"/>
                        <a:pt x="812800" y="139910"/>
                      </a:cubicBezTo>
                      <a:cubicBezTo>
                        <a:pt x="818092" y="137793"/>
                        <a:pt x="823577" y="136109"/>
                        <a:pt x="828675" y="133560"/>
                      </a:cubicBezTo>
                      <a:cubicBezTo>
                        <a:pt x="832908" y="131443"/>
                        <a:pt x="836943" y="128872"/>
                        <a:pt x="841375" y="127210"/>
                      </a:cubicBezTo>
                      <a:cubicBezTo>
                        <a:pt x="845461" y="125678"/>
                        <a:pt x="849989" y="125567"/>
                        <a:pt x="854075" y="124035"/>
                      </a:cubicBezTo>
                      <a:cubicBezTo>
                        <a:pt x="858507" y="122373"/>
                        <a:pt x="862425" y="119549"/>
                        <a:pt x="866775" y="117685"/>
                      </a:cubicBezTo>
                      <a:cubicBezTo>
                        <a:pt x="869851" y="116367"/>
                        <a:pt x="873224" y="115828"/>
                        <a:pt x="876300" y="114510"/>
                      </a:cubicBezTo>
                      <a:cubicBezTo>
                        <a:pt x="889968" y="108652"/>
                        <a:pt x="894507" y="104488"/>
                        <a:pt x="908050" y="95460"/>
                      </a:cubicBezTo>
                      <a:cubicBezTo>
                        <a:pt x="914400" y="91227"/>
                        <a:pt x="921704" y="88156"/>
                        <a:pt x="927100" y="82760"/>
                      </a:cubicBezTo>
                      <a:cubicBezTo>
                        <a:pt x="933450" y="76410"/>
                        <a:pt x="939475" y="69717"/>
                        <a:pt x="946150" y="63710"/>
                      </a:cubicBezTo>
                      <a:cubicBezTo>
                        <a:pt x="978634" y="34474"/>
                        <a:pt x="939808" y="71642"/>
                        <a:pt x="971550" y="47835"/>
                      </a:cubicBezTo>
                      <a:cubicBezTo>
                        <a:pt x="983614" y="38787"/>
                        <a:pt x="988619" y="28582"/>
                        <a:pt x="996950" y="16085"/>
                      </a:cubicBezTo>
                      <a:cubicBezTo>
                        <a:pt x="1003300" y="6560"/>
                        <a:pt x="1002242" y="5502"/>
                        <a:pt x="1012825" y="210"/>
                      </a:cubicBezTo>
                      <a:cubicBezTo>
                        <a:pt x="1013772" y="-263"/>
                        <a:pt x="1014942" y="210"/>
                        <a:pt x="1016000" y="21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1" name="Group 40">
            <a:extLst>
              <a:ext uri="{FF2B5EF4-FFF2-40B4-BE49-F238E27FC236}">
                <a16:creationId xmlns:a16="http://schemas.microsoft.com/office/drawing/2014/main" id="{1E4B9501-4E8C-B5FC-4F79-110F8F79F75F}"/>
              </a:ext>
            </a:extLst>
          </p:cNvPr>
          <p:cNvGrpSpPr/>
          <p:nvPr/>
        </p:nvGrpSpPr>
        <p:grpSpPr>
          <a:xfrm>
            <a:off x="640252" y="3341016"/>
            <a:ext cx="12310198" cy="1088814"/>
            <a:chOff x="640252" y="3341016"/>
            <a:chExt cx="12310198" cy="1088814"/>
          </a:xfrm>
        </p:grpSpPr>
        <p:sp>
          <p:nvSpPr>
            <p:cNvPr id="15" name="TextBox 14">
              <a:extLst>
                <a:ext uri="{FF2B5EF4-FFF2-40B4-BE49-F238E27FC236}">
                  <a16:creationId xmlns:a16="http://schemas.microsoft.com/office/drawing/2014/main" id="{08631EF0-27C6-26D2-83A5-AF4DAAD3D9B5}"/>
                </a:ext>
              </a:extLst>
            </p:cNvPr>
            <p:cNvSpPr txBox="1"/>
            <p:nvPr/>
          </p:nvSpPr>
          <p:spPr>
            <a:xfrm>
              <a:off x="2238147" y="3429000"/>
              <a:ext cx="10712303" cy="707886"/>
            </a:xfrm>
            <a:prstGeom prst="rect">
              <a:avLst/>
            </a:prstGeom>
            <a:noFill/>
          </p:spPr>
          <p:txBody>
            <a:bodyPr wrap="square">
              <a:spAutoFit/>
            </a:bodyPr>
            <a:lstStyle/>
            <a:p>
              <a:endParaRPr lang="en-US" sz="800"/>
            </a:p>
            <a:p>
              <a:r>
                <a:rPr lang="en-GB" sz="3200">
                  <a:cs typeface="Times New Roman" panose="02020603050405020304" pitchFamily="18" charset="0"/>
                </a:rPr>
                <a:t>Reasoning – using externalisation for search</a:t>
              </a:r>
              <a:endParaRPr lang="en-US" sz="3200">
                <a:cs typeface="Times New Roman" panose="02020603050405020304" pitchFamily="18" charset="0"/>
              </a:endParaRPr>
            </a:p>
          </p:txBody>
        </p:sp>
        <p:pic>
          <p:nvPicPr>
            <p:cNvPr id="33" name="Picture 32" descr="A drawing of a brain&#10;&#10;AI-generated content may be incorrect.">
              <a:extLst>
                <a:ext uri="{FF2B5EF4-FFF2-40B4-BE49-F238E27FC236}">
                  <a16:creationId xmlns:a16="http://schemas.microsoft.com/office/drawing/2014/main" id="{3AE85C1D-8291-D0FA-1424-664A1867F61A}"/>
                </a:ext>
              </a:extLst>
            </p:cNvPr>
            <p:cNvPicPr>
              <a:picLocks noChangeAspect="1"/>
            </p:cNvPicPr>
            <p:nvPr/>
          </p:nvPicPr>
          <p:blipFill>
            <a:blip r:embed="rId6"/>
            <a:stretch>
              <a:fillRect/>
            </a:stretch>
          </p:blipFill>
          <p:spPr>
            <a:xfrm>
              <a:off x="640252" y="3341016"/>
              <a:ext cx="1309249" cy="1088814"/>
            </a:xfrm>
            <a:prstGeom prst="rect">
              <a:avLst/>
            </a:prstGeom>
          </p:spPr>
        </p:pic>
      </p:grpSp>
      <p:grpSp>
        <p:nvGrpSpPr>
          <p:cNvPr id="39" name="Group 38">
            <a:extLst>
              <a:ext uri="{FF2B5EF4-FFF2-40B4-BE49-F238E27FC236}">
                <a16:creationId xmlns:a16="http://schemas.microsoft.com/office/drawing/2014/main" id="{1374A61F-ECCE-1D7F-BE44-BCDD0B1303B2}"/>
              </a:ext>
            </a:extLst>
          </p:cNvPr>
          <p:cNvGrpSpPr/>
          <p:nvPr/>
        </p:nvGrpSpPr>
        <p:grpSpPr>
          <a:xfrm>
            <a:off x="410564" y="1247092"/>
            <a:ext cx="12391032" cy="757304"/>
            <a:chOff x="410564" y="1247092"/>
            <a:chExt cx="12391032" cy="757304"/>
          </a:xfrm>
        </p:grpSpPr>
        <p:sp>
          <p:nvSpPr>
            <p:cNvPr id="4" name="TextBox 3">
              <a:extLst>
                <a:ext uri="{FF2B5EF4-FFF2-40B4-BE49-F238E27FC236}">
                  <a16:creationId xmlns:a16="http://schemas.microsoft.com/office/drawing/2014/main" id="{80559EDF-7078-6D27-CBF5-586CE59E0D1B}"/>
                </a:ext>
              </a:extLst>
            </p:cNvPr>
            <p:cNvSpPr txBox="1"/>
            <p:nvPr/>
          </p:nvSpPr>
          <p:spPr>
            <a:xfrm>
              <a:off x="2238148" y="1342900"/>
              <a:ext cx="10563448" cy="584775"/>
            </a:xfrm>
            <a:prstGeom prst="rect">
              <a:avLst/>
            </a:prstGeom>
            <a:noFill/>
          </p:spPr>
          <p:txBody>
            <a:bodyPr wrap="square" rtlCol="0">
              <a:spAutoFit/>
            </a:bodyPr>
            <a:lstStyle/>
            <a:p>
              <a:r>
                <a:rPr lang="en-US" sz="3200"/>
                <a:t>Scaling – making big AI models work</a:t>
              </a:r>
            </a:p>
          </p:txBody>
        </p:sp>
        <p:pic>
          <p:nvPicPr>
            <p:cNvPr id="34" name="Picture 33">
              <a:extLst>
                <a:ext uri="{FF2B5EF4-FFF2-40B4-BE49-F238E27FC236}">
                  <a16:creationId xmlns:a16="http://schemas.microsoft.com/office/drawing/2014/main" id="{8570BA38-431C-7DA1-D68E-BD59B5D1C6CA}"/>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410564" y="1589069"/>
              <a:ext cx="469696" cy="402175"/>
            </a:xfrm>
            <a:prstGeom prst="rect">
              <a:avLst/>
            </a:prstGeom>
          </p:spPr>
        </p:pic>
        <p:pic>
          <p:nvPicPr>
            <p:cNvPr id="35" name="Picture 34">
              <a:extLst>
                <a:ext uri="{FF2B5EF4-FFF2-40B4-BE49-F238E27FC236}">
                  <a16:creationId xmlns:a16="http://schemas.microsoft.com/office/drawing/2014/main" id="{B003EE5F-9775-1538-97A6-E91206C28550}"/>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67167" y="1457389"/>
              <a:ext cx="627710" cy="537474"/>
            </a:xfrm>
            <a:prstGeom prst="rect">
              <a:avLst/>
            </a:prstGeom>
          </p:spPr>
        </p:pic>
        <p:pic>
          <p:nvPicPr>
            <p:cNvPr id="36" name="Picture 35">
              <a:extLst>
                <a:ext uri="{FF2B5EF4-FFF2-40B4-BE49-F238E27FC236}">
                  <a16:creationId xmlns:a16="http://schemas.microsoft.com/office/drawing/2014/main" id="{967A9826-AEFD-F94F-21CA-7E27F9BE10F7}"/>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902014" y="1247092"/>
              <a:ext cx="884447" cy="757304"/>
            </a:xfrm>
            <a:prstGeom prst="rect">
              <a:avLst/>
            </a:prstGeom>
          </p:spPr>
        </p:pic>
      </p:grpSp>
      <p:grpSp>
        <p:nvGrpSpPr>
          <p:cNvPr id="43" name="Group 42">
            <a:extLst>
              <a:ext uri="{FF2B5EF4-FFF2-40B4-BE49-F238E27FC236}">
                <a16:creationId xmlns:a16="http://schemas.microsoft.com/office/drawing/2014/main" id="{D03F79D4-60EF-7918-2D1C-995FB35A4109}"/>
              </a:ext>
            </a:extLst>
          </p:cNvPr>
          <p:cNvGrpSpPr/>
          <p:nvPr/>
        </p:nvGrpSpPr>
        <p:grpSpPr>
          <a:xfrm>
            <a:off x="714614" y="5548347"/>
            <a:ext cx="12235836" cy="1200329"/>
            <a:chOff x="714614" y="5548347"/>
            <a:chExt cx="12235836" cy="1200329"/>
          </a:xfrm>
        </p:grpSpPr>
        <p:sp>
          <p:nvSpPr>
            <p:cNvPr id="5" name="TextBox 4">
              <a:extLst>
                <a:ext uri="{FF2B5EF4-FFF2-40B4-BE49-F238E27FC236}">
                  <a16:creationId xmlns:a16="http://schemas.microsoft.com/office/drawing/2014/main" id="{E0149E7E-82A6-D4C1-CADF-0679DDD495D1}"/>
                </a:ext>
              </a:extLst>
            </p:cNvPr>
            <p:cNvSpPr txBox="1"/>
            <p:nvPr/>
          </p:nvSpPr>
          <p:spPr>
            <a:xfrm>
              <a:off x="2238147" y="5548347"/>
              <a:ext cx="10712303" cy="1200329"/>
            </a:xfrm>
            <a:prstGeom prst="rect">
              <a:avLst/>
            </a:prstGeom>
            <a:noFill/>
          </p:spPr>
          <p:txBody>
            <a:bodyPr wrap="square">
              <a:spAutoFit/>
            </a:bodyPr>
            <a:lstStyle/>
            <a:p>
              <a:endParaRPr lang="en-US" sz="800"/>
            </a:p>
            <a:p>
              <a:r>
                <a:rPr lang="en-GB" sz="3200">
                  <a:cs typeface="Times New Roman" panose="02020603050405020304" pitchFamily="18" charset="0"/>
                </a:rPr>
                <a:t>What’s missing? – consolidation, metacognition, embodiment</a:t>
              </a:r>
              <a:endParaRPr lang="en-US" sz="3200">
                <a:cs typeface="Times New Roman" panose="02020603050405020304" pitchFamily="18" charset="0"/>
              </a:endParaRPr>
            </a:p>
          </p:txBody>
        </p:sp>
        <p:pic>
          <p:nvPicPr>
            <p:cNvPr id="37" name="Picture 36">
              <a:extLst>
                <a:ext uri="{FF2B5EF4-FFF2-40B4-BE49-F238E27FC236}">
                  <a16:creationId xmlns:a16="http://schemas.microsoft.com/office/drawing/2014/main" id="{D515A4C2-7FC7-789F-AD01-C5E1DBDDF863}"/>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714614" y="5766450"/>
              <a:ext cx="1060290" cy="907869"/>
            </a:xfrm>
            <a:prstGeom prst="rect">
              <a:avLst/>
            </a:prstGeom>
          </p:spPr>
        </p:pic>
        <p:sp>
          <p:nvSpPr>
            <p:cNvPr id="38" name="TextBox 37">
              <a:extLst>
                <a:ext uri="{FF2B5EF4-FFF2-40B4-BE49-F238E27FC236}">
                  <a16:creationId xmlns:a16="http://schemas.microsoft.com/office/drawing/2014/main" id="{AB0A730E-DEA3-6C89-01D9-4FBEC0540C81}"/>
                </a:ext>
              </a:extLst>
            </p:cNvPr>
            <p:cNvSpPr txBox="1"/>
            <p:nvPr/>
          </p:nvSpPr>
          <p:spPr>
            <a:xfrm>
              <a:off x="1063402" y="5836222"/>
              <a:ext cx="389850" cy="584775"/>
            </a:xfrm>
            <a:prstGeom prst="rect">
              <a:avLst/>
            </a:prstGeom>
            <a:noFill/>
          </p:spPr>
          <p:txBody>
            <a:bodyPr wrap="none" rtlCol="0">
              <a:spAutoFit/>
            </a:bodyPr>
            <a:lstStyle/>
            <a:p>
              <a:r>
                <a:rPr lang="en-US" sz="3200"/>
                <a:t>?</a:t>
              </a:r>
            </a:p>
          </p:txBody>
        </p:sp>
      </p:grpSp>
      <p:sp>
        <p:nvSpPr>
          <p:cNvPr id="44" name="Rectangle 43">
            <a:extLst>
              <a:ext uri="{FF2B5EF4-FFF2-40B4-BE49-F238E27FC236}">
                <a16:creationId xmlns:a16="http://schemas.microsoft.com/office/drawing/2014/main" id="{E3EF8616-C367-8F91-16BC-50BAC35B3776}"/>
              </a:ext>
            </a:extLst>
          </p:cNvPr>
          <p:cNvSpPr/>
          <p:nvPr/>
        </p:nvSpPr>
        <p:spPr>
          <a:xfrm>
            <a:off x="410564" y="5629910"/>
            <a:ext cx="11406298" cy="1118766"/>
          </a:xfrm>
          <a:prstGeom prst="rect">
            <a:avLst/>
          </a:prstGeom>
          <a:solidFill>
            <a:schemeClr val="lt1">
              <a:alpha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4F76A988-5CB4-C4D9-688E-18FBAF64C350}"/>
              </a:ext>
            </a:extLst>
          </p:cNvPr>
          <p:cNvSpPr/>
          <p:nvPr/>
        </p:nvSpPr>
        <p:spPr>
          <a:xfrm>
            <a:off x="551241" y="1081848"/>
            <a:ext cx="11406298" cy="2258639"/>
          </a:xfrm>
          <a:prstGeom prst="rect">
            <a:avLst/>
          </a:prstGeom>
          <a:solidFill>
            <a:schemeClr val="lt1">
              <a:alpha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2186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E1127-1EB1-7D53-0051-45839B6191CF}"/>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FC93EBA2-8109-224D-A0B1-471FF9BE354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E059EC1-CC86-59CA-31E2-01F289D7B81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Planning and reasoning</a:t>
            </a:r>
          </a:p>
        </p:txBody>
      </p:sp>
      <p:grpSp>
        <p:nvGrpSpPr>
          <p:cNvPr id="7" name="Group 6">
            <a:extLst>
              <a:ext uri="{FF2B5EF4-FFF2-40B4-BE49-F238E27FC236}">
                <a16:creationId xmlns:a16="http://schemas.microsoft.com/office/drawing/2014/main" id="{2A865BFF-8C70-1C57-A2D6-0A2A4E12D348}"/>
              </a:ext>
            </a:extLst>
          </p:cNvPr>
          <p:cNvGrpSpPr/>
          <p:nvPr/>
        </p:nvGrpSpPr>
        <p:grpSpPr>
          <a:xfrm>
            <a:off x="6096000" y="1205068"/>
            <a:ext cx="5028281" cy="4213090"/>
            <a:chOff x="6096000" y="1205068"/>
            <a:chExt cx="5028281" cy="4213090"/>
          </a:xfrm>
        </p:grpSpPr>
        <p:pic>
          <p:nvPicPr>
            <p:cNvPr id="59" name="Picture 58">
              <a:extLst>
                <a:ext uri="{FF2B5EF4-FFF2-40B4-BE49-F238E27FC236}">
                  <a16:creationId xmlns:a16="http://schemas.microsoft.com/office/drawing/2014/main" id="{12166CCC-F512-B236-18D8-C2A07A72A4B4}"/>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7325320" y="1878036"/>
              <a:ext cx="3798961" cy="3343924"/>
            </a:xfrm>
            <a:prstGeom prst="rect">
              <a:avLst/>
            </a:prstGeom>
          </p:spPr>
        </p:pic>
        <p:sp>
          <p:nvSpPr>
            <p:cNvPr id="63" name="Freeform 62">
              <a:extLst>
                <a:ext uri="{FF2B5EF4-FFF2-40B4-BE49-F238E27FC236}">
                  <a16:creationId xmlns:a16="http://schemas.microsoft.com/office/drawing/2014/main" id="{8741B08E-E148-344C-98CC-E315FF1422C6}"/>
                </a:ext>
              </a:extLst>
            </p:cNvPr>
            <p:cNvSpPr/>
            <p:nvPr/>
          </p:nvSpPr>
          <p:spPr>
            <a:xfrm>
              <a:off x="10314571" y="3150345"/>
              <a:ext cx="791864" cy="869695"/>
            </a:xfrm>
            <a:custGeom>
              <a:avLst/>
              <a:gdLst>
                <a:gd name="csX0" fmla="*/ 313603 w 386227"/>
                <a:gd name="csY0" fmla="*/ 0 h 412635"/>
                <a:gd name="csX1" fmla="*/ 313603 w 386227"/>
                <a:gd name="csY1" fmla="*/ 0 h 412635"/>
                <a:gd name="csX2" fmla="*/ 287194 w 386227"/>
                <a:gd name="csY2" fmla="*/ 13204 h 412635"/>
                <a:gd name="csX3" fmla="*/ 267388 w 386227"/>
                <a:gd name="csY3" fmla="*/ 26408 h 412635"/>
                <a:gd name="csX4" fmla="*/ 257484 w 386227"/>
                <a:gd name="csY4" fmla="*/ 46215 h 412635"/>
                <a:gd name="csX5" fmla="*/ 250882 w 386227"/>
                <a:gd name="csY5" fmla="*/ 66021 h 412635"/>
                <a:gd name="csX6" fmla="*/ 240979 w 386227"/>
                <a:gd name="csY6" fmla="*/ 95731 h 412635"/>
                <a:gd name="csX7" fmla="*/ 231076 w 386227"/>
                <a:gd name="csY7" fmla="*/ 115537 h 412635"/>
                <a:gd name="csX8" fmla="*/ 204667 w 386227"/>
                <a:gd name="csY8" fmla="*/ 128742 h 412635"/>
                <a:gd name="csX9" fmla="*/ 194764 w 386227"/>
                <a:gd name="csY9" fmla="*/ 132043 h 412635"/>
                <a:gd name="csX10" fmla="*/ 184860 w 386227"/>
                <a:gd name="csY10" fmla="*/ 138645 h 412635"/>
                <a:gd name="csX11" fmla="*/ 165054 w 386227"/>
                <a:gd name="csY11" fmla="*/ 145247 h 412635"/>
                <a:gd name="csX12" fmla="*/ 155151 w 386227"/>
                <a:gd name="csY12" fmla="*/ 148548 h 412635"/>
                <a:gd name="csX13" fmla="*/ 118839 w 386227"/>
                <a:gd name="csY13" fmla="*/ 158452 h 412635"/>
                <a:gd name="csX14" fmla="*/ 102333 w 386227"/>
                <a:gd name="csY14" fmla="*/ 161753 h 412635"/>
                <a:gd name="csX15" fmla="*/ 79226 w 386227"/>
                <a:gd name="csY15" fmla="*/ 168355 h 412635"/>
                <a:gd name="csX16" fmla="*/ 49516 w 386227"/>
                <a:gd name="csY16" fmla="*/ 171656 h 412635"/>
                <a:gd name="csX17" fmla="*/ 46215 w 386227"/>
                <a:gd name="csY17" fmla="*/ 181559 h 412635"/>
                <a:gd name="csX18" fmla="*/ 33011 w 386227"/>
                <a:gd name="csY18" fmla="*/ 198065 h 412635"/>
                <a:gd name="csX19" fmla="*/ 26408 w 386227"/>
                <a:gd name="csY19" fmla="*/ 207968 h 412635"/>
                <a:gd name="csX20" fmla="*/ 16505 w 386227"/>
                <a:gd name="csY20" fmla="*/ 227774 h 412635"/>
                <a:gd name="csX21" fmla="*/ 9903 w 386227"/>
                <a:gd name="csY21" fmla="*/ 247581 h 412635"/>
                <a:gd name="csX22" fmla="*/ 6602 w 386227"/>
                <a:gd name="csY22" fmla="*/ 257484 h 412635"/>
                <a:gd name="csX23" fmla="*/ 0 w 386227"/>
                <a:gd name="csY23" fmla="*/ 287194 h 412635"/>
                <a:gd name="csX24" fmla="*/ 3301 w 386227"/>
                <a:gd name="csY24" fmla="*/ 343312 h 412635"/>
                <a:gd name="csX25" fmla="*/ 13204 w 386227"/>
                <a:gd name="csY25" fmla="*/ 353215 h 412635"/>
                <a:gd name="csX26" fmla="*/ 56118 w 386227"/>
                <a:gd name="csY26" fmla="*/ 363119 h 412635"/>
                <a:gd name="csX27" fmla="*/ 89129 w 386227"/>
                <a:gd name="csY27" fmla="*/ 373022 h 412635"/>
                <a:gd name="csX28" fmla="*/ 108936 w 386227"/>
                <a:gd name="csY28" fmla="*/ 382925 h 412635"/>
                <a:gd name="csX29" fmla="*/ 174957 w 386227"/>
                <a:gd name="csY29" fmla="*/ 389527 h 412635"/>
                <a:gd name="csX30" fmla="*/ 198065 w 386227"/>
                <a:gd name="csY30" fmla="*/ 396129 h 412635"/>
                <a:gd name="csX31" fmla="*/ 217871 w 386227"/>
                <a:gd name="csY31" fmla="*/ 406033 h 412635"/>
                <a:gd name="csX32" fmla="*/ 254183 w 386227"/>
                <a:gd name="csY32" fmla="*/ 409334 h 412635"/>
                <a:gd name="csX33" fmla="*/ 264086 w 386227"/>
                <a:gd name="csY33" fmla="*/ 412635 h 412635"/>
                <a:gd name="csX34" fmla="*/ 297097 w 386227"/>
                <a:gd name="csY34" fmla="*/ 409334 h 412635"/>
                <a:gd name="csX35" fmla="*/ 313603 w 386227"/>
                <a:gd name="csY35" fmla="*/ 396129 h 412635"/>
                <a:gd name="csX36" fmla="*/ 320205 w 386227"/>
                <a:gd name="csY36" fmla="*/ 382925 h 412635"/>
                <a:gd name="csX37" fmla="*/ 340011 w 386227"/>
                <a:gd name="csY37" fmla="*/ 363119 h 412635"/>
                <a:gd name="csX38" fmla="*/ 359818 w 386227"/>
                <a:gd name="csY38" fmla="*/ 336710 h 412635"/>
                <a:gd name="csX39" fmla="*/ 366420 w 386227"/>
                <a:gd name="csY39" fmla="*/ 326807 h 412635"/>
                <a:gd name="csX40" fmla="*/ 376323 w 386227"/>
                <a:gd name="csY40" fmla="*/ 307000 h 412635"/>
                <a:gd name="csX41" fmla="*/ 386227 w 386227"/>
                <a:gd name="csY41" fmla="*/ 273989 h 412635"/>
                <a:gd name="csX42" fmla="*/ 382925 w 386227"/>
                <a:gd name="csY42" fmla="*/ 191462 h 412635"/>
                <a:gd name="csX43" fmla="*/ 379624 w 386227"/>
                <a:gd name="csY43" fmla="*/ 181559 h 412635"/>
                <a:gd name="csX44" fmla="*/ 376323 w 386227"/>
                <a:gd name="csY44" fmla="*/ 161753 h 412635"/>
                <a:gd name="csX45" fmla="*/ 369721 w 386227"/>
                <a:gd name="csY45" fmla="*/ 141946 h 412635"/>
                <a:gd name="csX46" fmla="*/ 356517 w 386227"/>
                <a:gd name="csY46" fmla="*/ 122140 h 412635"/>
                <a:gd name="csX47" fmla="*/ 346614 w 386227"/>
                <a:gd name="csY47" fmla="*/ 92430 h 412635"/>
                <a:gd name="csX48" fmla="*/ 343312 w 386227"/>
                <a:gd name="csY48" fmla="*/ 82527 h 412635"/>
                <a:gd name="csX49" fmla="*/ 340011 w 386227"/>
                <a:gd name="csY49" fmla="*/ 69322 h 412635"/>
                <a:gd name="csX50" fmla="*/ 336710 w 386227"/>
                <a:gd name="csY50" fmla="*/ 59419 h 412635"/>
                <a:gd name="csX51" fmla="*/ 330108 w 386227"/>
                <a:gd name="csY51" fmla="*/ 29709 h 412635"/>
                <a:gd name="csX52" fmla="*/ 313603 w 386227"/>
                <a:gd name="csY52" fmla="*/ 0 h 412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86227" h="412635">
                  <a:moveTo>
                    <a:pt x="313603" y="0"/>
                  </a:moveTo>
                  <a:lnTo>
                    <a:pt x="313603" y="0"/>
                  </a:lnTo>
                  <a:cubicBezTo>
                    <a:pt x="304800" y="4401"/>
                    <a:pt x="295739" y="8321"/>
                    <a:pt x="287194" y="13204"/>
                  </a:cubicBezTo>
                  <a:cubicBezTo>
                    <a:pt x="280305" y="17141"/>
                    <a:pt x="267388" y="26408"/>
                    <a:pt x="267388" y="26408"/>
                  </a:cubicBezTo>
                  <a:cubicBezTo>
                    <a:pt x="255339" y="62544"/>
                    <a:pt x="274558" y="7796"/>
                    <a:pt x="257484" y="46215"/>
                  </a:cubicBezTo>
                  <a:cubicBezTo>
                    <a:pt x="254658" y="52574"/>
                    <a:pt x="253083" y="59419"/>
                    <a:pt x="250882" y="66021"/>
                  </a:cubicBezTo>
                  <a:lnTo>
                    <a:pt x="240979" y="95731"/>
                  </a:lnTo>
                  <a:cubicBezTo>
                    <a:pt x="237493" y="106190"/>
                    <a:pt x="238389" y="106396"/>
                    <a:pt x="231076" y="115537"/>
                  </a:cubicBezTo>
                  <a:cubicBezTo>
                    <a:pt x="222695" y="126013"/>
                    <a:pt x="220400" y="123498"/>
                    <a:pt x="204667" y="128742"/>
                  </a:cubicBezTo>
                  <a:cubicBezTo>
                    <a:pt x="201366" y="129842"/>
                    <a:pt x="197659" y="130113"/>
                    <a:pt x="194764" y="132043"/>
                  </a:cubicBezTo>
                  <a:cubicBezTo>
                    <a:pt x="191463" y="134244"/>
                    <a:pt x="188486" y="137034"/>
                    <a:pt x="184860" y="138645"/>
                  </a:cubicBezTo>
                  <a:cubicBezTo>
                    <a:pt x="178501" y="141471"/>
                    <a:pt x="171656" y="143046"/>
                    <a:pt x="165054" y="145247"/>
                  </a:cubicBezTo>
                  <a:lnTo>
                    <a:pt x="155151" y="148548"/>
                  </a:lnTo>
                  <a:cubicBezTo>
                    <a:pt x="140929" y="153288"/>
                    <a:pt x="137436" y="154733"/>
                    <a:pt x="118839" y="158452"/>
                  </a:cubicBezTo>
                  <a:cubicBezTo>
                    <a:pt x="113337" y="159552"/>
                    <a:pt x="107776" y="160392"/>
                    <a:pt x="102333" y="161753"/>
                  </a:cubicBezTo>
                  <a:cubicBezTo>
                    <a:pt x="88528" y="165204"/>
                    <a:pt x="95281" y="165885"/>
                    <a:pt x="79226" y="168355"/>
                  </a:cubicBezTo>
                  <a:cubicBezTo>
                    <a:pt x="69378" y="169870"/>
                    <a:pt x="59419" y="170556"/>
                    <a:pt x="49516" y="171656"/>
                  </a:cubicBezTo>
                  <a:cubicBezTo>
                    <a:pt x="48416" y="174957"/>
                    <a:pt x="47771" y="178447"/>
                    <a:pt x="46215" y="181559"/>
                  </a:cubicBezTo>
                  <a:cubicBezTo>
                    <a:pt x="39445" y="195100"/>
                    <a:pt x="41196" y="187834"/>
                    <a:pt x="33011" y="198065"/>
                  </a:cubicBezTo>
                  <a:cubicBezTo>
                    <a:pt x="30533" y="201163"/>
                    <a:pt x="28609" y="204667"/>
                    <a:pt x="26408" y="207968"/>
                  </a:cubicBezTo>
                  <a:cubicBezTo>
                    <a:pt x="14368" y="244089"/>
                    <a:pt x="33571" y="189374"/>
                    <a:pt x="16505" y="227774"/>
                  </a:cubicBezTo>
                  <a:cubicBezTo>
                    <a:pt x="13679" y="234134"/>
                    <a:pt x="12104" y="240979"/>
                    <a:pt x="9903" y="247581"/>
                  </a:cubicBezTo>
                  <a:cubicBezTo>
                    <a:pt x="8803" y="250882"/>
                    <a:pt x="7446" y="254108"/>
                    <a:pt x="6602" y="257484"/>
                  </a:cubicBezTo>
                  <a:cubicBezTo>
                    <a:pt x="1940" y="276131"/>
                    <a:pt x="4191" y="266239"/>
                    <a:pt x="0" y="287194"/>
                  </a:cubicBezTo>
                  <a:cubicBezTo>
                    <a:pt x="1100" y="305900"/>
                    <a:pt x="-374" y="324938"/>
                    <a:pt x="3301" y="343312"/>
                  </a:cubicBezTo>
                  <a:cubicBezTo>
                    <a:pt x="4217" y="347890"/>
                    <a:pt x="9618" y="350226"/>
                    <a:pt x="13204" y="353215"/>
                  </a:cubicBezTo>
                  <a:cubicBezTo>
                    <a:pt x="27968" y="365519"/>
                    <a:pt x="31256" y="360633"/>
                    <a:pt x="56118" y="363119"/>
                  </a:cubicBezTo>
                  <a:cubicBezTo>
                    <a:pt x="63500" y="364964"/>
                    <a:pt x="84306" y="369807"/>
                    <a:pt x="89129" y="373022"/>
                  </a:cubicBezTo>
                  <a:cubicBezTo>
                    <a:pt x="98812" y="379477"/>
                    <a:pt x="98001" y="380191"/>
                    <a:pt x="108936" y="382925"/>
                  </a:cubicBezTo>
                  <a:cubicBezTo>
                    <a:pt x="132738" y="388875"/>
                    <a:pt x="146153" y="387607"/>
                    <a:pt x="174957" y="389527"/>
                  </a:cubicBezTo>
                  <a:cubicBezTo>
                    <a:pt x="179187" y="390584"/>
                    <a:pt x="193329" y="393761"/>
                    <a:pt x="198065" y="396129"/>
                  </a:cubicBezTo>
                  <a:cubicBezTo>
                    <a:pt x="208526" y="401360"/>
                    <a:pt x="206253" y="404373"/>
                    <a:pt x="217871" y="406033"/>
                  </a:cubicBezTo>
                  <a:cubicBezTo>
                    <a:pt x="229903" y="407752"/>
                    <a:pt x="242079" y="408234"/>
                    <a:pt x="254183" y="409334"/>
                  </a:cubicBezTo>
                  <a:cubicBezTo>
                    <a:pt x="257484" y="410434"/>
                    <a:pt x="260606" y="412635"/>
                    <a:pt x="264086" y="412635"/>
                  </a:cubicBezTo>
                  <a:cubicBezTo>
                    <a:pt x="275145" y="412635"/>
                    <a:pt x="286322" y="411821"/>
                    <a:pt x="297097" y="409334"/>
                  </a:cubicBezTo>
                  <a:cubicBezTo>
                    <a:pt x="300578" y="408531"/>
                    <a:pt x="311266" y="399634"/>
                    <a:pt x="313603" y="396129"/>
                  </a:cubicBezTo>
                  <a:cubicBezTo>
                    <a:pt x="316332" y="392035"/>
                    <a:pt x="317597" y="387098"/>
                    <a:pt x="320205" y="382925"/>
                  </a:cubicBezTo>
                  <a:cubicBezTo>
                    <a:pt x="331741" y="364467"/>
                    <a:pt x="326069" y="374273"/>
                    <a:pt x="340011" y="363119"/>
                  </a:cubicBezTo>
                  <a:cubicBezTo>
                    <a:pt x="348735" y="356140"/>
                    <a:pt x="353782" y="345763"/>
                    <a:pt x="359818" y="336710"/>
                  </a:cubicBezTo>
                  <a:lnTo>
                    <a:pt x="366420" y="326807"/>
                  </a:lnTo>
                  <a:cubicBezTo>
                    <a:pt x="378456" y="290694"/>
                    <a:pt x="359262" y="345388"/>
                    <a:pt x="376323" y="307000"/>
                  </a:cubicBezTo>
                  <a:cubicBezTo>
                    <a:pt x="380914" y="296671"/>
                    <a:pt x="383484" y="284960"/>
                    <a:pt x="386227" y="273989"/>
                  </a:cubicBezTo>
                  <a:cubicBezTo>
                    <a:pt x="385126" y="246480"/>
                    <a:pt x="384887" y="218923"/>
                    <a:pt x="382925" y="191462"/>
                  </a:cubicBezTo>
                  <a:cubicBezTo>
                    <a:pt x="382677" y="187991"/>
                    <a:pt x="380379" y="184956"/>
                    <a:pt x="379624" y="181559"/>
                  </a:cubicBezTo>
                  <a:cubicBezTo>
                    <a:pt x="378172" y="175025"/>
                    <a:pt x="377946" y="168246"/>
                    <a:pt x="376323" y="161753"/>
                  </a:cubicBezTo>
                  <a:cubicBezTo>
                    <a:pt x="374635" y="155001"/>
                    <a:pt x="373581" y="147737"/>
                    <a:pt x="369721" y="141946"/>
                  </a:cubicBezTo>
                  <a:lnTo>
                    <a:pt x="356517" y="122140"/>
                  </a:lnTo>
                  <a:lnTo>
                    <a:pt x="346614" y="92430"/>
                  </a:lnTo>
                  <a:cubicBezTo>
                    <a:pt x="345513" y="89129"/>
                    <a:pt x="344156" y="85903"/>
                    <a:pt x="343312" y="82527"/>
                  </a:cubicBezTo>
                  <a:cubicBezTo>
                    <a:pt x="342212" y="78125"/>
                    <a:pt x="341257" y="73685"/>
                    <a:pt x="340011" y="69322"/>
                  </a:cubicBezTo>
                  <a:cubicBezTo>
                    <a:pt x="339055" y="65976"/>
                    <a:pt x="337465" y="62816"/>
                    <a:pt x="336710" y="59419"/>
                  </a:cubicBezTo>
                  <a:cubicBezTo>
                    <a:pt x="335317" y="53151"/>
                    <a:pt x="334236" y="37139"/>
                    <a:pt x="330108" y="29709"/>
                  </a:cubicBezTo>
                  <a:lnTo>
                    <a:pt x="313603" y="0"/>
                  </a:lnTo>
                  <a:close/>
                </a:path>
              </a:pathLst>
            </a:custGeom>
            <a:solidFill>
              <a:schemeClr val="accent6">
                <a:alpha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98" name="Group 4097">
              <a:extLst>
                <a:ext uri="{FF2B5EF4-FFF2-40B4-BE49-F238E27FC236}">
                  <a16:creationId xmlns:a16="http://schemas.microsoft.com/office/drawing/2014/main" id="{63536FFD-15F6-C49E-B15A-5B020038D724}"/>
                </a:ext>
              </a:extLst>
            </p:cNvPr>
            <p:cNvGrpSpPr/>
            <p:nvPr/>
          </p:nvGrpSpPr>
          <p:grpSpPr>
            <a:xfrm>
              <a:off x="7478987" y="3644331"/>
              <a:ext cx="2746700" cy="1773827"/>
              <a:chOff x="1051124" y="4833799"/>
              <a:chExt cx="2746700" cy="1773827"/>
            </a:xfrm>
          </p:grpSpPr>
          <p:sp>
            <p:nvSpPr>
              <p:cNvPr id="4099" name="Freeform 4098">
                <a:extLst>
                  <a:ext uri="{FF2B5EF4-FFF2-40B4-BE49-F238E27FC236}">
                    <a16:creationId xmlns:a16="http://schemas.microsoft.com/office/drawing/2014/main" id="{4556D80C-C30F-70A1-974B-91CD4FA71443}"/>
                  </a:ext>
                </a:extLst>
              </p:cNvPr>
              <p:cNvSpPr/>
              <p:nvPr/>
            </p:nvSpPr>
            <p:spPr>
              <a:xfrm>
                <a:off x="1863056" y="4833799"/>
                <a:ext cx="1414822" cy="876655"/>
              </a:xfrm>
              <a:custGeom>
                <a:avLst/>
                <a:gdLst>
                  <a:gd name="csX0" fmla="*/ 531474 w 690071"/>
                  <a:gd name="csY0" fmla="*/ 0 h 415937"/>
                  <a:gd name="csX1" fmla="*/ 531474 w 690071"/>
                  <a:gd name="csY1" fmla="*/ 0 h 415937"/>
                  <a:gd name="csX2" fmla="*/ 547980 w 690071"/>
                  <a:gd name="csY2" fmla="*/ 42915 h 415937"/>
                  <a:gd name="csX3" fmla="*/ 554582 w 690071"/>
                  <a:gd name="csY3" fmla="*/ 56119 h 415937"/>
                  <a:gd name="csX4" fmla="*/ 564485 w 690071"/>
                  <a:gd name="csY4" fmla="*/ 62721 h 415937"/>
                  <a:gd name="csX5" fmla="*/ 571087 w 690071"/>
                  <a:gd name="csY5" fmla="*/ 72624 h 415937"/>
                  <a:gd name="csX6" fmla="*/ 604098 w 690071"/>
                  <a:gd name="csY6" fmla="*/ 99033 h 415937"/>
                  <a:gd name="csX7" fmla="*/ 614001 w 690071"/>
                  <a:gd name="csY7" fmla="*/ 105635 h 415937"/>
                  <a:gd name="csX8" fmla="*/ 630507 w 690071"/>
                  <a:gd name="csY8" fmla="*/ 122140 h 415937"/>
                  <a:gd name="csX9" fmla="*/ 643711 w 690071"/>
                  <a:gd name="csY9" fmla="*/ 138646 h 415937"/>
                  <a:gd name="csX10" fmla="*/ 653614 w 690071"/>
                  <a:gd name="csY10" fmla="*/ 148549 h 415937"/>
                  <a:gd name="csX11" fmla="*/ 666819 w 690071"/>
                  <a:gd name="csY11" fmla="*/ 171657 h 415937"/>
                  <a:gd name="csX12" fmla="*/ 673421 w 690071"/>
                  <a:gd name="csY12" fmla="*/ 181560 h 415937"/>
                  <a:gd name="csX13" fmla="*/ 683324 w 690071"/>
                  <a:gd name="csY13" fmla="*/ 188162 h 415937"/>
                  <a:gd name="csX14" fmla="*/ 689926 w 690071"/>
                  <a:gd name="csY14" fmla="*/ 214571 h 415937"/>
                  <a:gd name="csX15" fmla="*/ 660217 w 690071"/>
                  <a:gd name="csY15" fmla="*/ 231076 h 415937"/>
                  <a:gd name="csX16" fmla="*/ 633808 w 690071"/>
                  <a:gd name="csY16" fmla="*/ 237678 h 415937"/>
                  <a:gd name="csX17" fmla="*/ 604098 w 690071"/>
                  <a:gd name="csY17" fmla="*/ 247582 h 415937"/>
                  <a:gd name="csX18" fmla="*/ 584292 w 690071"/>
                  <a:gd name="csY18" fmla="*/ 254184 h 415937"/>
                  <a:gd name="csX19" fmla="*/ 574388 w 690071"/>
                  <a:gd name="csY19" fmla="*/ 257485 h 415937"/>
                  <a:gd name="csX20" fmla="*/ 531474 w 690071"/>
                  <a:gd name="csY20" fmla="*/ 267388 h 415937"/>
                  <a:gd name="csX21" fmla="*/ 505066 w 690071"/>
                  <a:gd name="csY21" fmla="*/ 280592 h 415937"/>
                  <a:gd name="csX22" fmla="*/ 485259 w 690071"/>
                  <a:gd name="csY22" fmla="*/ 287195 h 415937"/>
                  <a:gd name="csX23" fmla="*/ 445646 w 690071"/>
                  <a:gd name="csY23" fmla="*/ 313603 h 415937"/>
                  <a:gd name="csX24" fmla="*/ 435743 w 690071"/>
                  <a:gd name="csY24" fmla="*/ 320205 h 415937"/>
                  <a:gd name="csX25" fmla="*/ 425840 w 690071"/>
                  <a:gd name="csY25" fmla="*/ 326808 h 415937"/>
                  <a:gd name="csX26" fmla="*/ 415936 w 690071"/>
                  <a:gd name="csY26" fmla="*/ 330109 h 415937"/>
                  <a:gd name="csX27" fmla="*/ 389528 w 690071"/>
                  <a:gd name="csY27" fmla="*/ 336711 h 415937"/>
                  <a:gd name="csX28" fmla="*/ 369721 w 690071"/>
                  <a:gd name="csY28" fmla="*/ 343313 h 415937"/>
                  <a:gd name="csX29" fmla="*/ 359818 w 690071"/>
                  <a:gd name="csY29" fmla="*/ 346614 h 415937"/>
                  <a:gd name="csX30" fmla="*/ 349915 w 690071"/>
                  <a:gd name="csY30" fmla="*/ 349915 h 415937"/>
                  <a:gd name="csX31" fmla="*/ 340012 w 690071"/>
                  <a:gd name="csY31" fmla="*/ 356517 h 415937"/>
                  <a:gd name="csX32" fmla="*/ 333409 w 690071"/>
                  <a:gd name="csY32" fmla="*/ 363120 h 415937"/>
                  <a:gd name="csX33" fmla="*/ 313603 w 690071"/>
                  <a:gd name="csY33" fmla="*/ 376324 h 415937"/>
                  <a:gd name="csX34" fmla="*/ 303700 w 690071"/>
                  <a:gd name="csY34" fmla="*/ 382926 h 415937"/>
                  <a:gd name="csX35" fmla="*/ 293796 w 690071"/>
                  <a:gd name="csY35" fmla="*/ 386227 h 415937"/>
                  <a:gd name="csX36" fmla="*/ 264087 w 690071"/>
                  <a:gd name="csY36" fmla="*/ 402733 h 415937"/>
                  <a:gd name="csX37" fmla="*/ 250882 w 690071"/>
                  <a:gd name="csY37" fmla="*/ 409335 h 415937"/>
                  <a:gd name="csX38" fmla="*/ 198065 w 690071"/>
                  <a:gd name="csY38" fmla="*/ 415937 h 415937"/>
                  <a:gd name="csX39" fmla="*/ 174957 w 690071"/>
                  <a:gd name="csY39" fmla="*/ 409335 h 415937"/>
                  <a:gd name="csX40" fmla="*/ 151850 w 690071"/>
                  <a:gd name="csY40" fmla="*/ 402733 h 415937"/>
                  <a:gd name="csX41" fmla="*/ 138645 w 690071"/>
                  <a:gd name="csY41" fmla="*/ 396130 h 415937"/>
                  <a:gd name="csX42" fmla="*/ 125441 w 690071"/>
                  <a:gd name="csY42" fmla="*/ 392829 h 415937"/>
                  <a:gd name="csX43" fmla="*/ 105635 w 690071"/>
                  <a:gd name="csY43" fmla="*/ 386227 h 415937"/>
                  <a:gd name="csX44" fmla="*/ 95731 w 690071"/>
                  <a:gd name="csY44" fmla="*/ 382926 h 415937"/>
                  <a:gd name="csX45" fmla="*/ 75925 w 690071"/>
                  <a:gd name="csY45" fmla="*/ 369722 h 415937"/>
                  <a:gd name="csX46" fmla="*/ 66022 w 690071"/>
                  <a:gd name="csY46" fmla="*/ 363120 h 415937"/>
                  <a:gd name="csX47" fmla="*/ 46215 w 690071"/>
                  <a:gd name="csY47" fmla="*/ 356517 h 415937"/>
                  <a:gd name="csX48" fmla="*/ 26409 w 690071"/>
                  <a:gd name="csY48" fmla="*/ 349915 h 415937"/>
                  <a:gd name="csX49" fmla="*/ 16505 w 690071"/>
                  <a:gd name="csY49" fmla="*/ 346614 h 415937"/>
                  <a:gd name="csX50" fmla="*/ 0 w 690071"/>
                  <a:gd name="csY50" fmla="*/ 316904 h 415937"/>
                  <a:gd name="csX51" fmla="*/ 3301 w 690071"/>
                  <a:gd name="csY51" fmla="*/ 290496 h 415937"/>
                  <a:gd name="csX52" fmla="*/ 13204 w 690071"/>
                  <a:gd name="csY52" fmla="*/ 260786 h 415937"/>
                  <a:gd name="csX53" fmla="*/ 33011 w 690071"/>
                  <a:gd name="csY53" fmla="*/ 240979 h 415937"/>
                  <a:gd name="csX54" fmla="*/ 46215 w 690071"/>
                  <a:gd name="csY54" fmla="*/ 227775 h 415937"/>
                  <a:gd name="csX55" fmla="*/ 56118 w 690071"/>
                  <a:gd name="csY55" fmla="*/ 217872 h 415937"/>
                  <a:gd name="csX56" fmla="*/ 79226 w 690071"/>
                  <a:gd name="csY56" fmla="*/ 191463 h 415937"/>
                  <a:gd name="csX57" fmla="*/ 92430 w 690071"/>
                  <a:gd name="csY57" fmla="*/ 181560 h 415937"/>
                  <a:gd name="csX58" fmla="*/ 99032 w 690071"/>
                  <a:gd name="csY58" fmla="*/ 171657 h 415937"/>
                  <a:gd name="csX59" fmla="*/ 112237 w 690071"/>
                  <a:gd name="csY59" fmla="*/ 155151 h 415937"/>
                  <a:gd name="csX60" fmla="*/ 115538 w 690071"/>
                  <a:gd name="csY60" fmla="*/ 145248 h 415937"/>
                  <a:gd name="csX61" fmla="*/ 135344 w 690071"/>
                  <a:gd name="csY61" fmla="*/ 125442 h 415937"/>
                  <a:gd name="csX62" fmla="*/ 141947 w 690071"/>
                  <a:gd name="csY62" fmla="*/ 118839 h 415937"/>
                  <a:gd name="csX63" fmla="*/ 151850 w 690071"/>
                  <a:gd name="csY63" fmla="*/ 108936 h 415937"/>
                  <a:gd name="csX64" fmla="*/ 174957 w 690071"/>
                  <a:gd name="csY64" fmla="*/ 92431 h 415937"/>
                  <a:gd name="csX65" fmla="*/ 184861 w 690071"/>
                  <a:gd name="csY65" fmla="*/ 85829 h 415937"/>
                  <a:gd name="csX66" fmla="*/ 237678 w 690071"/>
                  <a:gd name="csY66" fmla="*/ 39613 h 415937"/>
                  <a:gd name="csX67" fmla="*/ 270689 w 690071"/>
                  <a:gd name="csY67" fmla="*/ 29710 h 415937"/>
                  <a:gd name="csX68" fmla="*/ 330108 w 690071"/>
                  <a:gd name="csY68" fmla="*/ 36312 h 415937"/>
                  <a:gd name="csX69" fmla="*/ 363119 w 690071"/>
                  <a:gd name="csY69" fmla="*/ 49517 h 415937"/>
                  <a:gd name="csX70" fmla="*/ 396130 w 690071"/>
                  <a:gd name="csY70" fmla="*/ 56119 h 415937"/>
                  <a:gd name="csX71" fmla="*/ 412635 w 690071"/>
                  <a:gd name="csY71" fmla="*/ 59420 h 415937"/>
                  <a:gd name="csX72" fmla="*/ 442345 w 690071"/>
                  <a:gd name="csY72" fmla="*/ 56119 h 415937"/>
                  <a:gd name="csX73" fmla="*/ 452248 w 690071"/>
                  <a:gd name="csY73" fmla="*/ 49517 h 415937"/>
                  <a:gd name="csX74" fmla="*/ 498464 w 690071"/>
                  <a:gd name="csY74" fmla="*/ 23108 h 415937"/>
                  <a:gd name="csX75" fmla="*/ 531474 w 690071"/>
                  <a:gd name="csY75" fmla="*/ 0 h 415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690071" h="415937">
                    <a:moveTo>
                      <a:pt x="531474" y="0"/>
                    </a:moveTo>
                    <a:lnTo>
                      <a:pt x="531474" y="0"/>
                    </a:lnTo>
                    <a:cubicBezTo>
                      <a:pt x="548449" y="56580"/>
                      <a:pt x="532958" y="16625"/>
                      <a:pt x="547980" y="42915"/>
                    </a:cubicBezTo>
                    <a:cubicBezTo>
                      <a:pt x="550421" y="47188"/>
                      <a:pt x="551432" y="52339"/>
                      <a:pt x="554582" y="56119"/>
                    </a:cubicBezTo>
                    <a:cubicBezTo>
                      <a:pt x="557122" y="59167"/>
                      <a:pt x="561184" y="60520"/>
                      <a:pt x="564485" y="62721"/>
                    </a:cubicBezTo>
                    <a:cubicBezTo>
                      <a:pt x="566686" y="66022"/>
                      <a:pt x="568505" y="69612"/>
                      <a:pt x="571087" y="72624"/>
                    </a:cubicBezTo>
                    <a:cubicBezTo>
                      <a:pt x="583631" y="87259"/>
                      <a:pt x="587107" y="87706"/>
                      <a:pt x="604098" y="99033"/>
                    </a:cubicBezTo>
                    <a:lnTo>
                      <a:pt x="614001" y="105635"/>
                    </a:lnTo>
                    <a:cubicBezTo>
                      <a:pt x="625322" y="122614"/>
                      <a:pt x="614786" y="109562"/>
                      <a:pt x="630507" y="122140"/>
                    </a:cubicBezTo>
                    <a:cubicBezTo>
                      <a:pt x="640109" y="129822"/>
                      <a:pt x="635134" y="128354"/>
                      <a:pt x="643711" y="138646"/>
                    </a:cubicBezTo>
                    <a:cubicBezTo>
                      <a:pt x="646700" y="142232"/>
                      <a:pt x="650625" y="144963"/>
                      <a:pt x="653614" y="148549"/>
                    </a:cubicBezTo>
                    <a:cubicBezTo>
                      <a:pt x="660930" y="157328"/>
                      <a:pt x="660945" y="161377"/>
                      <a:pt x="666819" y="171657"/>
                    </a:cubicBezTo>
                    <a:cubicBezTo>
                      <a:pt x="668787" y="175102"/>
                      <a:pt x="670616" y="178755"/>
                      <a:pt x="673421" y="181560"/>
                    </a:cubicBezTo>
                    <a:cubicBezTo>
                      <a:pt x="676226" y="184365"/>
                      <a:pt x="680023" y="185961"/>
                      <a:pt x="683324" y="188162"/>
                    </a:cubicBezTo>
                    <a:cubicBezTo>
                      <a:pt x="685223" y="193860"/>
                      <a:pt x="691064" y="210018"/>
                      <a:pt x="689926" y="214571"/>
                    </a:cubicBezTo>
                    <a:cubicBezTo>
                      <a:pt x="687323" y="224985"/>
                      <a:pt x="666235" y="229572"/>
                      <a:pt x="660217" y="231076"/>
                    </a:cubicBezTo>
                    <a:cubicBezTo>
                      <a:pt x="651414" y="233277"/>
                      <a:pt x="642416" y="234808"/>
                      <a:pt x="633808" y="237678"/>
                    </a:cubicBezTo>
                    <a:lnTo>
                      <a:pt x="604098" y="247582"/>
                    </a:lnTo>
                    <a:lnTo>
                      <a:pt x="584292" y="254184"/>
                    </a:lnTo>
                    <a:cubicBezTo>
                      <a:pt x="580991" y="255284"/>
                      <a:pt x="577800" y="256803"/>
                      <a:pt x="574388" y="257485"/>
                    </a:cubicBezTo>
                    <a:cubicBezTo>
                      <a:pt x="569527" y="258457"/>
                      <a:pt x="542236" y="262496"/>
                      <a:pt x="531474" y="267388"/>
                    </a:cubicBezTo>
                    <a:cubicBezTo>
                      <a:pt x="522514" y="271460"/>
                      <a:pt x="514403" y="277480"/>
                      <a:pt x="505066" y="280592"/>
                    </a:cubicBezTo>
                    <a:cubicBezTo>
                      <a:pt x="498464" y="282793"/>
                      <a:pt x="491050" y="283335"/>
                      <a:pt x="485259" y="287195"/>
                    </a:cubicBezTo>
                    <a:lnTo>
                      <a:pt x="445646" y="313603"/>
                    </a:lnTo>
                    <a:lnTo>
                      <a:pt x="435743" y="320205"/>
                    </a:lnTo>
                    <a:cubicBezTo>
                      <a:pt x="432442" y="322406"/>
                      <a:pt x="429604" y="325553"/>
                      <a:pt x="425840" y="326808"/>
                    </a:cubicBezTo>
                    <a:cubicBezTo>
                      <a:pt x="422539" y="327908"/>
                      <a:pt x="419293" y="329193"/>
                      <a:pt x="415936" y="330109"/>
                    </a:cubicBezTo>
                    <a:cubicBezTo>
                      <a:pt x="407182" y="332496"/>
                      <a:pt x="398136" y="333842"/>
                      <a:pt x="389528" y="336711"/>
                    </a:cubicBezTo>
                    <a:lnTo>
                      <a:pt x="369721" y="343313"/>
                    </a:lnTo>
                    <a:lnTo>
                      <a:pt x="359818" y="346614"/>
                    </a:lnTo>
                    <a:cubicBezTo>
                      <a:pt x="356517" y="347714"/>
                      <a:pt x="352810" y="347985"/>
                      <a:pt x="349915" y="349915"/>
                    </a:cubicBezTo>
                    <a:cubicBezTo>
                      <a:pt x="346614" y="352116"/>
                      <a:pt x="343110" y="354039"/>
                      <a:pt x="340012" y="356517"/>
                    </a:cubicBezTo>
                    <a:cubicBezTo>
                      <a:pt x="337581" y="358461"/>
                      <a:pt x="335899" y="361252"/>
                      <a:pt x="333409" y="363120"/>
                    </a:cubicBezTo>
                    <a:cubicBezTo>
                      <a:pt x="327061" y="367881"/>
                      <a:pt x="320205" y="371923"/>
                      <a:pt x="313603" y="376324"/>
                    </a:cubicBezTo>
                    <a:cubicBezTo>
                      <a:pt x="310302" y="378525"/>
                      <a:pt x="307464" y="381672"/>
                      <a:pt x="303700" y="382926"/>
                    </a:cubicBezTo>
                    <a:lnTo>
                      <a:pt x="293796" y="386227"/>
                    </a:lnTo>
                    <a:cubicBezTo>
                      <a:pt x="273556" y="406467"/>
                      <a:pt x="296395" y="386580"/>
                      <a:pt x="264087" y="402733"/>
                    </a:cubicBezTo>
                    <a:cubicBezTo>
                      <a:pt x="259685" y="404934"/>
                      <a:pt x="255490" y="407607"/>
                      <a:pt x="250882" y="409335"/>
                    </a:cubicBezTo>
                    <a:cubicBezTo>
                      <a:pt x="235991" y="414919"/>
                      <a:pt x="209585" y="414977"/>
                      <a:pt x="198065" y="415937"/>
                    </a:cubicBezTo>
                    <a:cubicBezTo>
                      <a:pt x="174322" y="408023"/>
                      <a:pt x="203972" y="417625"/>
                      <a:pt x="174957" y="409335"/>
                    </a:cubicBezTo>
                    <a:cubicBezTo>
                      <a:pt x="141796" y="399861"/>
                      <a:pt x="193143" y="413056"/>
                      <a:pt x="151850" y="402733"/>
                    </a:cubicBezTo>
                    <a:cubicBezTo>
                      <a:pt x="147448" y="400532"/>
                      <a:pt x="143253" y="397858"/>
                      <a:pt x="138645" y="396130"/>
                    </a:cubicBezTo>
                    <a:cubicBezTo>
                      <a:pt x="134397" y="394537"/>
                      <a:pt x="129786" y="394133"/>
                      <a:pt x="125441" y="392829"/>
                    </a:cubicBezTo>
                    <a:cubicBezTo>
                      <a:pt x="118775" y="390829"/>
                      <a:pt x="112237" y="388428"/>
                      <a:pt x="105635" y="386227"/>
                    </a:cubicBezTo>
                    <a:lnTo>
                      <a:pt x="95731" y="382926"/>
                    </a:lnTo>
                    <a:lnTo>
                      <a:pt x="75925" y="369722"/>
                    </a:lnTo>
                    <a:cubicBezTo>
                      <a:pt x="72624" y="367521"/>
                      <a:pt x="69786" y="364375"/>
                      <a:pt x="66022" y="363120"/>
                    </a:cubicBezTo>
                    <a:lnTo>
                      <a:pt x="46215" y="356517"/>
                    </a:lnTo>
                    <a:lnTo>
                      <a:pt x="26409" y="349915"/>
                    </a:lnTo>
                    <a:lnTo>
                      <a:pt x="16505" y="346614"/>
                    </a:lnTo>
                    <a:cubicBezTo>
                      <a:pt x="1371" y="323913"/>
                      <a:pt x="5810" y="334336"/>
                      <a:pt x="0" y="316904"/>
                    </a:cubicBezTo>
                    <a:cubicBezTo>
                      <a:pt x="1100" y="308101"/>
                      <a:pt x="1952" y="299264"/>
                      <a:pt x="3301" y="290496"/>
                    </a:cubicBezTo>
                    <a:cubicBezTo>
                      <a:pt x="4864" y="280335"/>
                      <a:pt x="6463" y="269212"/>
                      <a:pt x="13204" y="260786"/>
                    </a:cubicBezTo>
                    <a:cubicBezTo>
                      <a:pt x="19037" y="253495"/>
                      <a:pt x="26409" y="247581"/>
                      <a:pt x="33011" y="240979"/>
                    </a:cubicBezTo>
                    <a:lnTo>
                      <a:pt x="46215" y="227775"/>
                    </a:lnTo>
                    <a:cubicBezTo>
                      <a:pt x="49516" y="224474"/>
                      <a:pt x="53528" y="221756"/>
                      <a:pt x="56118" y="217872"/>
                    </a:cubicBezTo>
                    <a:cubicBezTo>
                      <a:pt x="63753" y="206421"/>
                      <a:pt x="66356" y="201116"/>
                      <a:pt x="79226" y="191463"/>
                    </a:cubicBezTo>
                    <a:cubicBezTo>
                      <a:pt x="83627" y="188162"/>
                      <a:pt x="88540" y="185450"/>
                      <a:pt x="92430" y="181560"/>
                    </a:cubicBezTo>
                    <a:cubicBezTo>
                      <a:pt x="95235" y="178755"/>
                      <a:pt x="96554" y="174755"/>
                      <a:pt x="99032" y="171657"/>
                    </a:cubicBezTo>
                    <a:cubicBezTo>
                      <a:pt x="107223" y="161419"/>
                      <a:pt x="105461" y="168703"/>
                      <a:pt x="112237" y="155151"/>
                    </a:cubicBezTo>
                    <a:cubicBezTo>
                      <a:pt x="113793" y="152039"/>
                      <a:pt x="113402" y="147995"/>
                      <a:pt x="115538" y="145248"/>
                    </a:cubicBezTo>
                    <a:cubicBezTo>
                      <a:pt x="121270" y="137878"/>
                      <a:pt x="128742" y="132044"/>
                      <a:pt x="135344" y="125442"/>
                    </a:cubicBezTo>
                    <a:lnTo>
                      <a:pt x="141947" y="118839"/>
                    </a:lnTo>
                    <a:cubicBezTo>
                      <a:pt x="145248" y="115538"/>
                      <a:pt x="147966" y="111526"/>
                      <a:pt x="151850" y="108936"/>
                    </a:cubicBezTo>
                    <a:cubicBezTo>
                      <a:pt x="175202" y="93368"/>
                      <a:pt x="146277" y="112916"/>
                      <a:pt x="174957" y="92431"/>
                    </a:cubicBezTo>
                    <a:cubicBezTo>
                      <a:pt x="178186" y="90125"/>
                      <a:pt x="181912" y="88483"/>
                      <a:pt x="184861" y="85829"/>
                    </a:cubicBezTo>
                    <a:cubicBezTo>
                      <a:pt x="196398" y="75446"/>
                      <a:pt x="222913" y="44535"/>
                      <a:pt x="237678" y="39613"/>
                    </a:cubicBezTo>
                    <a:cubicBezTo>
                      <a:pt x="261788" y="31576"/>
                      <a:pt x="250733" y="34699"/>
                      <a:pt x="270689" y="29710"/>
                    </a:cubicBezTo>
                    <a:cubicBezTo>
                      <a:pt x="281914" y="30512"/>
                      <a:pt x="313529" y="30094"/>
                      <a:pt x="330108" y="36312"/>
                    </a:cubicBezTo>
                    <a:cubicBezTo>
                      <a:pt x="350229" y="43858"/>
                      <a:pt x="337666" y="44426"/>
                      <a:pt x="363119" y="49517"/>
                    </a:cubicBezTo>
                    <a:lnTo>
                      <a:pt x="396130" y="56119"/>
                    </a:lnTo>
                    <a:lnTo>
                      <a:pt x="412635" y="59420"/>
                    </a:lnTo>
                    <a:cubicBezTo>
                      <a:pt x="422538" y="58320"/>
                      <a:pt x="432678" y="58536"/>
                      <a:pt x="442345" y="56119"/>
                    </a:cubicBezTo>
                    <a:cubicBezTo>
                      <a:pt x="446194" y="55157"/>
                      <a:pt x="448765" y="51417"/>
                      <a:pt x="452248" y="49517"/>
                    </a:cubicBezTo>
                    <a:cubicBezTo>
                      <a:pt x="498318" y="24388"/>
                      <a:pt x="460339" y="48524"/>
                      <a:pt x="498464" y="23108"/>
                    </a:cubicBezTo>
                    <a:cubicBezTo>
                      <a:pt x="509661" y="15644"/>
                      <a:pt x="525972" y="3851"/>
                      <a:pt x="531474" y="0"/>
                    </a:cubicBezTo>
                    <a:close/>
                  </a:path>
                </a:pathLst>
              </a:custGeom>
              <a:solidFill>
                <a:schemeClr val="accent5">
                  <a:alpha val="5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0" name="Straight Arrow Connector 4099">
                <a:extLst>
                  <a:ext uri="{FF2B5EF4-FFF2-40B4-BE49-F238E27FC236}">
                    <a16:creationId xmlns:a16="http://schemas.microsoft.com/office/drawing/2014/main" id="{920EC9C0-04F0-F810-74E3-2866BAE0130F}"/>
                  </a:ext>
                </a:extLst>
              </p:cNvPr>
              <p:cNvCxnSpPr>
                <a:cxnSpLocks/>
              </p:cNvCxnSpPr>
              <p:nvPr/>
            </p:nvCxnSpPr>
            <p:spPr>
              <a:xfrm flipH="1">
                <a:off x="3184389" y="4833799"/>
                <a:ext cx="613435" cy="146685"/>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01" name="TextBox 4100">
                <a:extLst>
                  <a:ext uri="{FF2B5EF4-FFF2-40B4-BE49-F238E27FC236}">
                    <a16:creationId xmlns:a16="http://schemas.microsoft.com/office/drawing/2014/main" id="{151804EA-F6CD-6C82-ED90-DADA2BA46B8E}"/>
                  </a:ext>
                </a:extLst>
              </p:cNvPr>
              <p:cNvSpPr txBox="1"/>
              <p:nvPr/>
            </p:nvSpPr>
            <p:spPr>
              <a:xfrm>
                <a:off x="1051124" y="5776629"/>
                <a:ext cx="1745813" cy="830997"/>
              </a:xfrm>
              <a:prstGeom prst="rect">
                <a:avLst/>
              </a:prstGeom>
              <a:noFill/>
            </p:spPr>
            <p:txBody>
              <a:bodyPr wrap="square" rtlCol="0">
                <a:spAutoFit/>
              </a:bodyPr>
              <a:lstStyle/>
              <a:p>
                <a:pPr algn="ctr"/>
                <a:r>
                  <a:rPr lang="en-US" sz="2400">
                    <a:solidFill>
                      <a:schemeClr val="accent5"/>
                    </a:solidFill>
                  </a:rPr>
                  <a:t>semantic memory</a:t>
                </a:r>
              </a:p>
            </p:txBody>
          </p:sp>
        </p:grpSp>
        <p:grpSp>
          <p:nvGrpSpPr>
            <p:cNvPr id="4102" name="Group 4101">
              <a:extLst>
                <a:ext uri="{FF2B5EF4-FFF2-40B4-BE49-F238E27FC236}">
                  <a16:creationId xmlns:a16="http://schemas.microsoft.com/office/drawing/2014/main" id="{2B597A15-1207-81A6-412B-0B8576739A12}"/>
                </a:ext>
              </a:extLst>
            </p:cNvPr>
            <p:cNvGrpSpPr/>
            <p:nvPr/>
          </p:nvGrpSpPr>
          <p:grpSpPr>
            <a:xfrm>
              <a:off x="8886508" y="1205068"/>
              <a:ext cx="2012481" cy="2439263"/>
              <a:chOff x="2458645" y="2394536"/>
              <a:chExt cx="2012481" cy="2439263"/>
            </a:xfrm>
          </p:grpSpPr>
          <p:sp>
            <p:nvSpPr>
              <p:cNvPr id="4104" name="Freeform 4103">
                <a:extLst>
                  <a:ext uri="{FF2B5EF4-FFF2-40B4-BE49-F238E27FC236}">
                    <a16:creationId xmlns:a16="http://schemas.microsoft.com/office/drawing/2014/main" id="{1980C6D8-902C-C619-8329-473FCD6DF741}"/>
                  </a:ext>
                </a:extLst>
              </p:cNvPr>
              <p:cNvSpPr/>
              <p:nvPr/>
            </p:nvSpPr>
            <p:spPr>
              <a:xfrm>
                <a:off x="2458645" y="3073534"/>
                <a:ext cx="798632" cy="800121"/>
              </a:xfrm>
              <a:custGeom>
                <a:avLst/>
                <a:gdLst>
                  <a:gd name="csX0" fmla="*/ 141947 w 389528"/>
                  <a:gd name="csY0" fmla="*/ 19807 h 379625"/>
                  <a:gd name="csX1" fmla="*/ 141947 w 389528"/>
                  <a:gd name="csY1" fmla="*/ 19807 h 379625"/>
                  <a:gd name="csX2" fmla="*/ 108936 w 389528"/>
                  <a:gd name="csY2" fmla="*/ 46216 h 379625"/>
                  <a:gd name="csX3" fmla="*/ 95732 w 389528"/>
                  <a:gd name="csY3" fmla="*/ 75925 h 379625"/>
                  <a:gd name="csX4" fmla="*/ 85828 w 389528"/>
                  <a:gd name="csY4" fmla="*/ 95732 h 379625"/>
                  <a:gd name="csX5" fmla="*/ 79226 w 389528"/>
                  <a:gd name="csY5" fmla="*/ 105635 h 379625"/>
                  <a:gd name="csX6" fmla="*/ 75925 w 389528"/>
                  <a:gd name="csY6" fmla="*/ 115538 h 379625"/>
                  <a:gd name="csX7" fmla="*/ 69323 w 389528"/>
                  <a:gd name="csY7" fmla="*/ 125442 h 379625"/>
                  <a:gd name="csX8" fmla="*/ 62721 w 389528"/>
                  <a:gd name="csY8" fmla="*/ 145248 h 379625"/>
                  <a:gd name="csX9" fmla="*/ 59420 w 389528"/>
                  <a:gd name="csY9" fmla="*/ 155151 h 379625"/>
                  <a:gd name="csX10" fmla="*/ 56119 w 389528"/>
                  <a:gd name="csY10" fmla="*/ 171657 h 379625"/>
                  <a:gd name="csX11" fmla="*/ 46215 w 389528"/>
                  <a:gd name="csY11" fmla="*/ 201366 h 379625"/>
                  <a:gd name="csX12" fmla="*/ 29710 w 389528"/>
                  <a:gd name="csY12" fmla="*/ 231076 h 379625"/>
                  <a:gd name="csX13" fmla="*/ 23108 w 389528"/>
                  <a:gd name="csY13" fmla="*/ 240979 h 379625"/>
                  <a:gd name="csX14" fmla="*/ 9904 w 389528"/>
                  <a:gd name="csY14" fmla="*/ 257485 h 379625"/>
                  <a:gd name="csX15" fmla="*/ 3301 w 389528"/>
                  <a:gd name="csY15" fmla="*/ 277291 h 379625"/>
                  <a:gd name="csX16" fmla="*/ 0 w 389528"/>
                  <a:gd name="csY16" fmla="*/ 287195 h 379625"/>
                  <a:gd name="csX17" fmla="*/ 9904 w 389528"/>
                  <a:gd name="csY17" fmla="*/ 326808 h 379625"/>
                  <a:gd name="csX18" fmla="*/ 13205 w 389528"/>
                  <a:gd name="csY18" fmla="*/ 336711 h 379625"/>
                  <a:gd name="csX19" fmla="*/ 23108 w 389528"/>
                  <a:gd name="csY19" fmla="*/ 343313 h 379625"/>
                  <a:gd name="csX20" fmla="*/ 29710 w 389528"/>
                  <a:gd name="csY20" fmla="*/ 353216 h 379625"/>
                  <a:gd name="csX21" fmla="*/ 39613 w 389528"/>
                  <a:gd name="csY21" fmla="*/ 359818 h 379625"/>
                  <a:gd name="csX22" fmla="*/ 66022 w 389528"/>
                  <a:gd name="csY22" fmla="*/ 369722 h 379625"/>
                  <a:gd name="csX23" fmla="*/ 89130 w 389528"/>
                  <a:gd name="csY23" fmla="*/ 379625 h 379625"/>
                  <a:gd name="csX24" fmla="*/ 132044 w 389528"/>
                  <a:gd name="csY24" fmla="*/ 359818 h 379625"/>
                  <a:gd name="csX25" fmla="*/ 151850 w 389528"/>
                  <a:gd name="csY25" fmla="*/ 346614 h 379625"/>
                  <a:gd name="csX26" fmla="*/ 158452 w 389528"/>
                  <a:gd name="csY26" fmla="*/ 336711 h 379625"/>
                  <a:gd name="csX27" fmla="*/ 168356 w 389528"/>
                  <a:gd name="csY27" fmla="*/ 330109 h 379625"/>
                  <a:gd name="csX28" fmla="*/ 171657 w 389528"/>
                  <a:gd name="csY28" fmla="*/ 320205 h 379625"/>
                  <a:gd name="csX29" fmla="*/ 181560 w 389528"/>
                  <a:gd name="csY29" fmla="*/ 310302 h 379625"/>
                  <a:gd name="csX30" fmla="*/ 198065 w 389528"/>
                  <a:gd name="csY30" fmla="*/ 287195 h 379625"/>
                  <a:gd name="csX31" fmla="*/ 207969 w 389528"/>
                  <a:gd name="csY31" fmla="*/ 270689 h 379625"/>
                  <a:gd name="csX32" fmla="*/ 217872 w 389528"/>
                  <a:gd name="csY32" fmla="*/ 254184 h 379625"/>
                  <a:gd name="csX33" fmla="*/ 240979 w 389528"/>
                  <a:gd name="csY33" fmla="*/ 227775 h 379625"/>
                  <a:gd name="csX34" fmla="*/ 244280 w 389528"/>
                  <a:gd name="csY34" fmla="*/ 217872 h 379625"/>
                  <a:gd name="csX35" fmla="*/ 270689 w 389528"/>
                  <a:gd name="csY35" fmla="*/ 194764 h 379625"/>
                  <a:gd name="csX36" fmla="*/ 280592 w 389528"/>
                  <a:gd name="csY36" fmla="*/ 191463 h 379625"/>
                  <a:gd name="csX37" fmla="*/ 290496 w 389528"/>
                  <a:gd name="csY37" fmla="*/ 184861 h 379625"/>
                  <a:gd name="csX38" fmla="*/ 310302 w 389528"/>
                  <a:gd name="csY38" fmla="*/ 178259 h 379625"/>
                  <a:gd name="csX39" fmla="*/ 320205 w 389528"/>
                  <a:gd name="csY39" fmla="*/ 174958 h 379625"/>
                  <a:gd name="csX40" fmla="*/ 346614 w 389528"/>
                  <a:gd name="csY40" fmla="*/ 158452 h 379625"/>
                  <a:gd name="csX41" fmla="*/ 356517 w 389528"/>
                  <a:gd name="csY41" fmla="*/ 151850 h 379625"/>
                  <a:gd name="csX42" fmla="*/ 366420 w 389528"/>
                  <a:gd name="csY42" fmla="*/ 148549 h 379625"/>
                  <a:gd name="csX43" fmla="*/ 373023 w 389528"/>
                  <a:gd name="csY43" fmla="*/ 141947 h 379625"/>
                  <a:gd name="csX44" fmla="*/ 382926 w 389528"/>
                  <a:gd name="csY44" fmla="*/ 135345 h 379625"/>
                  <a:gd name="csX45" fmla="*/ 389528 w 389528"/>
                  <a:gd name="csY45" fmla="*/ 115538 h 379625"/>
                  <a:gd name="csX46" fmla="*/ 386227 w 389528"/>
                  <a:gd name="csY46" fmla="*/ 69323 h 379625"/>
                  <a:gd name="csX47" fmla="*/ 382926 w 389528"/>
                  <a:gd name="csY47" fmla="*/ 59420 h 379625"/>
                  <a:gd name="csX48" fmla="*/ 373023 w 389528"/>
                  <a:gd name="csY48" fmla="*/ 52818 h 379625"/>
                  <a:gd name="csX49" fmla="*/ 366420 w 389528"/>
                  <a:gd name="csY49" fmla="*/ 33011 h 379625"/>
                  <a:gd name="csX50" fmla="*/ 336711 w 389528"/>
                  <a:gd name="csY50" fmla="*/ 19807 h 379625"/>
                  <a:gd name="csX51" fmla="*/ 316904 w 389528"/>
                  <a:gd name="csY51" fmla="*/ 13205 h 379625"/>
                  <a:gd name="csX52" fmla="*/ 307001 w 389528"/>
                  <a:gd name="csY52" fmla="*/ 6603 h 379625"/>
                  <a:gd name="csX53" fmla="*/ 287195 w 389528"/>
                  <a:gd name="csY53" fmla="*/ 0 h 379625"/>
                  <a:gd name="csX54" fmla="*/ 260786 w 389528"/>
                  <a:gd name="csY54" fmla="*/ 3301 h 379625"/>
                  <a:gd name="csX55" fmla="*/ 240979 w 389528"/>
                  <a:gd name="csY55" fmla="*/ 6603 h 379625"/>
                  <a:gd name="csX56" fmla="*/ 141947 w 389528"/>
                  <a:gd name="csY56" fmla="*/ 19807 h 379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389528" h="379625">
                    <a:moveTo>
                      <a:pt x="141947" y="19807"/>
                    </a:moveTo>
                    <a:lnTo>
                      <a:pt x="141947" y="19807"/>
                    </a:lnTo>
                    <a:cubicBezTo>
                      <a:pt x="128890" y="29133"/>
                      <a:pt x="118701" y="34497"/>
                      <a:pt x="108936" y="46216"/>
                    </a:cubicBezTo>
                    <a:cubicBezTo>
                      <a:pt x="86545" y="73086"/>
                      <a:pt x="124513" y="32749"/>
                      <a:pt x="95732" y="75925"/>
                    </a:cubicBezTo>
                    <a:cubicBezTo>
                      <a:pt x="76808" y="104314"/>
                      <a:pt x="99499" y="68393"/>
                      <a:pt x="85828" y="95732"/>
                    </a:cubicBezTo>
                    <a:cubicBezTo>
                      <a:pt x="84054" y="99280"/>
                      <a:pt x="81000" y="102087"/>
                      <a:pt x="79226" y="105635"/>
                    </a:cubicBezTo>
                    <a:cubicBezTo>
                      <a:pt x="77670" y="108747"/>
                      <a:pt x="77481" y="112426"/>
                      <a:pt x="75925" y="115538"/>
                    </a:cubicBezTo>
                    <a:cubicBezTo>
                      <a:pt x="74151" y="119087"/>
                      <a:pt x="70934" y="121816"/>
                      <a:pt x="69323" y="125442"/>
                    </a:cubicBezTo>
                    <a:cubicBezTo>
                      <a:pt x="66497" y="131801"/>
                      <a:pt x="64922" y="138646"/>
                      <a:pt x="62721" y="145248"/>
                    </a:cubicBezTo>
                    <a:cubicBezTo>
                      <a:pt x="61621" y="148549"/>
                      <a:pt x="60102" y="151739"/>
                      <a:pt x="59420" y="155151"/>
                    </a:cubicBezTo>
                    <a:cubicBezTo>
                      <a:pt x="58320" y="160653"/>
                      <a:pt x="57595" y="166244"/>
                      <a:pt x="56119" y="171657"/>
                    </a:cubicBezTo>
                    <a:cubicBezTo>
                      <a:pt x="56106" y="171706"/>
                      <a:pt x="47874" y="196390"/>
                      <a:pt x="46215" y="201366"/>
                    </a:cubicBezTo>
                    <a:cubicBezTo>
                      <a:pt x="40403" y="218801"/>
                      <a:pt x="44850" y="208367"/>
                      <a:pt x="29710" y="231076"/>
                    </a:cubicBezTo>
                    <a:cubicBezTo>
                      <a:pt x="27509" y="234377"/>
                      <a:pt x="25913" y="238173"/>
                      <a:pt x="23108" y="240979"/>
                    </a:cubicBezTo>
                    <a:cubicBezTo>
                      <a:pt x="17621" y="246466"/>
                      <a:pt x="13235" y="249990"/>
                      <a:pt x="9904" y="257485"/>
                    </a:cubicBezTo>
                    <a:cubicBezTo>
                      <a:pt x="7077" y="263844"/>
                      <a:pt x="5502" y="270689"/>
                      <a:pt x="3301" y="277291"/>
                    </a:cubicBezTo>
                    <a:lnTo>
                      <a:pt x="0" y="287195"/>
                    </a:lnTo>
                    <a:cubicBezTo>
                      <a:pt x="5915" y="340429"/>
                      <a:pt x="-3093" y="300816"/>
                      <a:pt x="9904" y="326808"/>
                    </a:cubicBezTo>
                    <a:cubicBezTo>
                      <a:pt x="11460" y="329920"/>
                      <a:pt x="11031" y="333994"/>
                      <a:pt x="13205" y="336711"/>
                    </a:cubicBezTo>
                    <a:cubicBezTo>
                      <a:pt x="15683" y="339809"/>
                      <a:pt x="19807" y="341112"/>
                      <a:pt x="23108" y="343313"/>
                    </a:cubicBezTo>
                    <a:cubicBezTo>
                      <a:pt x="25309" y="346614"/>
                      <a:pt x="26905" y="350411"/>
                      <a:pt x="29710" y="353216"/>
                    </a:cubicBezTo>
                    <a:cubicBezTo>
                      <a:pt x="32515" y="356021"/>
                      <a:pt x="36168" y="357850"/>
                      <a:pt x="39613" y="359818"/>
                    </a:cubicBezTo>
                    <a:cubicBezTo>
                      <a:pt x="54999" y="368610"/>
                      <a:pt x="49774" y="365080"/>
                      <a:pt x="66022" y="369722"/>
                    </a:cubicBezTo>
                    <a:cubicBezTo>
                      <a:pt x="77355" y="372960"/>
                      <a:pt x="77393" y="373757"/>
                      <a:pt x="89130" y="379625"/>
                    </a:cubicBezTo>
                    <a:cubicBezTo>
                      <a:pt x="139241" y="373361"/>
                      <a:pt x="95247" y="384349"/>
                      <a:pt x="132044" y="359818"/>
                    </a:cubicBezTo>
                    <a:lnTo>
                      <a:pt x="151850" y="346614"/>
                    </a:lnTo>
                    <a:cubicBezTo>
                      <a:pt x="154051" y="343313"/>
                      <a:pt x="155647" y="339516"/>
                      <a:pt x="158452" y="336711"/>
                    </a:cubicBezTo>
                    <a:cubicBezTo>
                      <a:pt x="161258" y="333906"/>
                      <a:pt x="165877" y="333207"/>
                      <a:pt x="168356" y="330109"/>
                    </a:cubicBezTo>
                    <a:cubicBezTo>
                      <a:pt x="170530" y="327392"/>
                      <a:pt x="169727" y="323100"/>
                      <a:pt x="171657" y="320205"/>
                    </a:cubicBezTo>
                    <a:cubicBezTo>
                      <a:pt x="174246" y="316321"/>
                      <a:pt x="178847" y="314101"/>
                      <a:pt x="181560" y="310302"/>
                    </a:cubicBezTo>
                    <a:cubicBezTo>
                      <a:pt x="203284" y="279888"/>
                      <a:pt x="172317" y="312943"/>
                      <a:pt x="198065" y="287195"/>
                    </a:cubicBezTo>
                    <a:cubicBezTo>
                      <a:pt x="204883" y="266738"/>
                      <a:pt x="196639" y="286550"/>
                      <a:pt x="207969" y="270689"/>
                    </a:cubicBezTo>
                    <a:cubicBezTo>
                      <a:pt x="211698" y="265468"/>
                      <a:pt x="214193" y="259440"/>
                      <a:pt x="217872" y="254184"/>
                    </a:cubicBezTo>
                    <a:cubicBezTo>
                      <a:pt x="227277" y="240747"/>
                      <a:pt x="230543" y="238211"/>
                      <a:pt x="240979" y="227775"/>
                    </a:cubicBezTo>
                    <a:cubicBezTo>
                      <a:pt x="242079" y="224474"/>
                      <a:pt x="242192" y="220656"/>
                      <a:pt x="244280" y="217872"/>
                    </a:cubicBezTo>
                    <a:cubicBezTo>
                      <a:pt x="249443" y="210988"/>
                      <a:pt x="261526" y="199346"/>
                      <a:pt x="270689" y="194764"/>
                    </a:cubicBezTo>
                    <a:cubicBezTo>
                      <a:pt x="273801" y="193208"/>
                      <a:pt x="277480" y="193019"/>
                      <a:pt x="280592" y="191463"/>
                    </a:cubicBezTo>
                    <a:cubicBezTo>
                      <a:pt x="284141" y="189689"/>
                      <a:pt x="286870" y="186472"/>
                      <a:pt x="290496" y="184861"/>
                    </a:cubicBezTo>
                    <a:cubicBezTo>
                      <a:pt x="296855" y="182035"/>
                      <a:pt x="303700" y="180460"/>
                      <a:pt x="310302" y="178259"/>
                    </a:cubicBezTo>
                    <a:cubicBezTo>
                      <a:pt x="313603" y="177159"/>
                      <a:pt x="317254" y="176802"/>
                      <a:pt x="320205" y="174958"/>
                    </a:cubicBezTo>
                    <a:cubicBezTo>
                      <a:pt x="329008" y="169456"/>
                      <a:pt x="337976" y="164210"/>
                      <a:pt x="346614" y="158452"/>
                    </a:cubicBezTo>
                    <a:cubicBezTo>
                      <a:pt x="349915" y="156251"/>
                      <a:pt x="352969" y="153624"/>
                      <a:pt x="356517" y="151850"/>
                    </a:cubicBezTo>
                    <a:cubicBezTo>
                      <a:pt x="359629" y="150294"/>
                      <a:pt x="363119" y="149649"/>
                      <a:pt x="366420" y="148549"/>
                    </a:cubicBezTo>
                    <a:cubicBezTo>
                      <a:pt x="368621" y="146348"/>
                      <a:pt x="370593" y="143891"/>
                      <a:pt x="373023" y="141947"/>
                    </a:cubicBezTo>
                    <a:cubicBezTo>
                      <a:pt x="376121" y="139469"/>
                      <a:pt x="380823" y="138709"/>
                      <a:pt x="382926" y="135345"/>
                    </a:cubicBezTo>
                    <a:cubicBezTo>
                      <a:pt x="386614" y="129443"/>
                      <a:pt x="389528" y="115538"/>
                      <a:pt x="389528" y="115538"/>
                    </a:cubicBezTo>
                    <a:cubicBezTo>
                      <a:pt x="388428" y="100133"/>
                      <a:pt x="388031" y="84661"/>
                      <a:pt x="386227" y="69323"/>
                    </a:cubicBezTo>
                    <a:cubicBezTo>
                      <a:pt x="385820" y="65867"/>
                      <a:pt x="385100" y="62137"/>
                      <a:pt x="382926" y="59420"/>
                    </a:cubicBezTo>
                    <a:cubicBezTo>
                      <a:pt x="380448" y="56322"/>
                      <a:pt x="376324" y="55019"/>
                      <a:pt x="373023" y="52818"/>
                    </a:cubicBezTo>
                    <a:cubicBezTo>
                      <a:pt x="370822" y="46216"/>
                      <a:pt x="372211" y="36871"/>
                      <a:pt x="366420" y="33011"/>
                    </a:cubicBezTo>
                    <a:cubicBezTo>
                      <a:pt x="350727" y="22549"/>
                      <a:pt x="360280" y="27663"/>
                      <a:pt x="336711" y="19807"/>
                    </a:cubicBezTo>
                    <a:cubicBezTo>
                      <a:pt x="336710" y="19807"/>
                      <a:pt x="316905" y="13206"/>
                      <a:pt x="316904" y="13205"/>
                    </a:cubicBezTo>
                    <a:cubicBezTo>
                      <a:pt x="313603" y="11004"/>
                      <a:pt x="310626" y="8214"/>
                      <a:pt x="307001" y="6603"/>
                    </a:cubicBezTo>
                    <a:cubicBezTo>
                      <a:pt x="300642" y="3776"/>
                      <a:pt x="287195" y="0"/>
                      <a:pt x="287195" y="0"/>
                    </a:cubicBezTo>
                    <a:lnTo>
                      <a:pt x="260786" y="3301"/>
                    </a:lnTo>
                    <a:cubicBezTo>
                      <a:pt x="254160" y="4248"/>
                      <a:pt x="247670" y="6406"/>
                      <a:pt x="240979" y="6603"/>
                    </a:cubicBezTo>
                    <a:cubicBezTo>
                      <a:pt x="210182" y="7509"/>
                      <a:pt x="158452" y="17606"/>
                      <a:pt x="141947" y="19807"/>
                    </a:cubicBezTo>
                    <a:close/>
                  </a:path>
                </a:pathLst>
              </a:custGeom>
              <a:solidFill>
                <a:srgbClr val="00B0F0">
                  <a:alpha val="50000"/>
                </a:srgb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5" name="Straight Arrow Connector 4104">
                <a:extLst>
                  <a:ext uri="{FF2B5EF4-FFF2-40B4-BE49-F238E27FC236}">
                    <a16:creationId xmlns:a16="http://schemas.microsoft.com/office/drawing/2014/main" id="{057E5D63-A0E1-3628-0222-A961DEF17056}"/>
                  </a:ext>
                </a:extLst>
              </p:cNvPr>
              <p:cNvCxnSpPr>
                <a:cxnSpLocks/>
              </p:cNvCxnSpPr>
              <p:nvPr/>
            </p:nvCxnSpPr>
            <p:spPr>
              <a:xfrm flipV="1">
                <a:off x="2537396" y="3971061"/>
                <a:ext cx="106907" cy="86273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06" name="TextBox 4105">
                <a:extLst>
                  <a:ext uri="{FF2B5EF4-FFF2-40B4-BE49-F238E27FC236}">
                    <a16:creationId xmlns:a16="http://schemas.microsoft.com/office/drawing/2014/main" id="{1234947B-A93D-E9F5-C4A3-CD1FD8F0813E}"/>
                  </a:ext>
                </a:extLst>
              </p:cNvPr>
              <p:cNvSpPr txBox="1"/>
              <p:nvPr/>
            </p:nvSpPr>
            <p:spPr>
              <a:xfrm>
                <a:off x="3257277" y="2394536"/>
                <a:ext cx="1213849" cy="830997"/>
              </a:xfrm>
              <a:prstGeom prst="rect">
                <a:avLst/>
              </a:prstGeom>
              <a:noFill/>
            </p:spPr>
            <p:txBody>
              <a:bodyPr wrap="square" rtlCol="0">
                <a:spAutoFit/>
              </a:bodyPr>
              <a:lstStyle/>
              <a:p>
                <a:pPr algn="ctr"/>
                <a:r>
                  <a:rPr lang="en-US" sz="2400">
                    <a:solidFill>
                      <a:schemeClr val="accent4"/>
                    </a:solidFill>
                  </a:rPr>
                  <a:t>motor output</a:t>
                </a:r>
              </a:p>
            </p:txBody>
          </p:sp>
        </p:grpSp>
        <p:grpSp>
          <p:nvGrpSpPr>
            <p:cNvPr id="4134" name="Group 4133">
              <a:extLst>
                <a:ext uri="{FF2B5EF4-FFF2-40B4-BE49-F238E27FC236}">
                  <a16:creationId xmlns:a16="http://schemas.microsoft.com/office/drawing/2014/main" id="{EDB477FA-F3C2-B71C-2D11-8C7E5EB9D08D}"/>
                </a:ext>
              </a:extLst>
            </p:cNvPr>
            <p:cNvGrpSpPr/>
            <p:nvPr/>
          </p:nvGrpSpPr>
          <p:grpSpPr>
            <a:xfrm>
              <a:off x="6484929" y="1295222"/>
              <a:ext cx="2480330" cy="1590741"/>
              <a:chOff x="742866" y="2347530"/>
              <a:chExt cx="2480330" cy="1590741"/>
            </a:xfrm>
          </p:grpSpPr>
          <p:sp>
            <p:nvSpPr>
              <p:cNvPr id="4113" name="Freeform 4112">
                <a:extLst>
                  <a:ext uri="{FF2B5EF4-FFF2-40B4-BE49-F238E27FC236}">
                    <a16:creationId xmlns:a16="http://schemas.microsoft.com/office/drawing/2014/main" id="{B1401E10-4A5A-83E6-8076-519A78B66C6D}"/>
                  </a:ext>
                </a:extLst>
              </p:cNvPr>
              <p:cNvSpPr/>
              <p:nvPr/>
            </p:nvSpPr>
            <p:spPr>
              <a:xfrm>
                <a:off x="2210947" y="3187623"/>
                <a:ext cx="746967" cy="750648"/>
              </a:xfrm>
              <a:custGeom>
                <a:avLst/>
                <a:gdLst>
                  <a:gd name="csX0" fmla="*/ 547077 w 746967"/>
                  <a:gd name="csY0" fmla="*/ 4279 h 750648"/>
                  <a:gd name="csX1" fmla="*/ 547077 w 746967"/>
                  <a:gd name="csY1" fmla="*/ 4279 h 750648"/>
                  <a:gd name="csX2" fmla="*/ 453293 w 746967"/>
                  <a:gd name="csY2" fmla="*/ 4279 h 750648"/>
                  <a:gd name="csX3" fmla="*/ 425939 w 746967"/>
                  <a:gd name="csY3" fmla="*/ 16002 h 750648"/>
                  <a:gd name="csX4" fmla="*/ 394677 w 746967"/>
                  <a:gd name="csY4" fmla="*/ 47264 h 750648"/>
                  <a:gd name="csX5" fmla="*/ 382954 w 746967"/>
                  <a:gd name="csY5" fmla="*/ 58987 h 750648"/>
                  <a:gd name="csX6" fmla="*/ 371231 w 746967"/>
                  <a:gd name="csY6" fmla="*/ 98064 h 750648"/>
                  <a:gd name="csX7" fmla="*/ 355600 w 746967"/>
                  <a:gd name="csY7" fmla="*/ 129325 h 750648"/>
                  <a:gd name="csX8" fmla="*/ 351693 w 746967"/>
                  <a:gd name="csY8" fmla="*/ 141048 h 750648"/>
                  <a:gd name="csX9" fmla="*/ 343877 w 746967"/>
                  <a:gd name="csY9" fmla="*/ 152771 h 750648"/>
                  <a:gd name="csX10" fmla="*/ 339970 w 746967"/>
                  <a:gd name="csY10" fmla="*/ 168402 h 750648"/>
                  <a:gd name="csX11" fmla="*/ 332154 w 746967"/>
                  <a:gd name="csY11" fmla="*/ 176217 h 750648"/>
                  <a:gd name="csX12" fmla="*/ 316524 w 746967"/>
                  <a:gd name="csY12" fmla="*/ 199664 h 750648"/>
                  <a:gd name="csX13" fmla="*/ 304800 w 746967"/>
                  <a:gd name="csY13" fmla="*/ 207479 h 750648"/>
                  <a:gd name="csX14" fmla="*/ 289170 w 746967"/>
                  <a:gd name="csY14" fmla="*/ 223110 h 750648"/>
                  <a:gd name="csX15" fmla="*/ 254000 w 746967"/>
                  <a:gd name="csY15" fmla="*/ 242648 h 750648"/>
                  <a:gd name="csX16" fmla="*/ 246185 w 746967"/>
                  <a:gd name="csY16" fmla="*/ 250464 h 750648"/>
                  <a:gd name="csX17" fmla="*/ 218831 w 746967"/>
                  <a:gd name="csY17" fmla="*/ 262187 h 750648"/>
                  <a:gd name="csX18" fmla="*/ 203200 w 746967"/>
                  <a:gd name="csY18" fmla="*/ 277817 h 750648"/>
                  <a:gd name="csX19" fmla="*/ 191477 w 746967"/>
                  <a:gd name="csY19" fmla="*/ 285633 h 750648"/>
                  <a:gd name="csX20" fmla="*/ 164124 w 746967"/>
                  <a:gd name="csY20" fmla="*/ 312987 h 750648"/>
                  <a:gd name="csX21" fmla="*/ 152400 w 746967"/>
                  <a:gd name="csY21" fmla="*/ 320802 h 750648"/>
                  <a:gd name="csX22" fmla="*/ 132862 w 746967"/>
                  <a:gd name="csY22" fmla="*/ 340341 h 750648"/>
                  <a:gd name="csX23" fmla="*/ 121139 w 746967"/>
                  <a:gd name="csY23" fmla="*/ 352064 h 750648"/>
                  <a:gd name="csX24" fmla="*/ 109416 w 746967"/>
                  <a:gd name="csY24" fmla="*/ 359879 h 750648"/>
                  <a:gd name="csX25" fmla="*/ 82062 w 746967"/>
                  <a:gd name="csY25" fmla="*/ 379417 h 750648"/>
                  <a:gd name="csX26" fmla="*/ 74247 w 746967"/>
                  <a:gd name="csY26" fmla="*/ 387233 h 750648"/>
                  <a:gd name="csX27" fmla="*/ 66431 w 746967"/>
                  <a:gd name="csY27" fmla="*/ 398956 h 750648"/>
                  <a:gd name="csX28" fmla="*/ 54708 w 746967"/>
                  <a:gd name="csY28" fmla="*/ 406771 h 750648"/>
                  <a:gd name="csX29" fmla="*/ 35170 w 746967"/>
                  <a:gd name="csY29" fmla="*/ 418494 h 750648"/>
                  <a:gd name="csX30" fmla="*/ 19539 w 746967"/>
                  <a:gd name="csY30" fmla="*/ 441941 h 750648"/>
                  <a:gd name="csX31" fmla="*/ 11724 w 746967"/>
                  <a:gd name="csY31" fmla="*/ 453664 h 750648"/>
                  <a:gd name="csX32" fmla="*/ 0 w 746967"/>
                  <a:gd name="csY32" fmla="*/ 492741 h 750648"/>
                  <a:gd name="csX33" fmla="*/ 7816 w 746967"/>
                  <a:gd name="csY33" fmla="*/ 531817 h 750648"/>
                  <a:gd name="csX34" fmla="*/ 15631 w 746967"/>
                  <a:gd name="csY34" fmla="*/ 539633 h 750648"/>
                  <a:gd name="csX35" fmla="*/ 27354 w 746967"/>
                  <a:gd name="csY35" fmla="*/ 547448 h 750648"/>
                  <a:gd name="csX36" fmla="*/ 42985 w 746967"/>
                  <a:gd name="csY36" fmla="*/ 566987 h 750648"/>
                  <a:gd name="csX37" fmla="*/ 50800 w 746967"/>
                  <a:gd name="csY37" fmla="*/ 578710 h 750648"/>
                  <a:gd name="csX38" fmla="*/ 74247 w 746967"/>
                  <a:gd name="csY38" fmla="*/ 606064 h 750648"/>
                  <a:gd name="csX39" fmla="*/ 82062 w 746967"/>
                  <a:gd name="csY39" fmla="*/ 629510 h 750648"/>
                  <a:gd name="csX40" fmla="*/ 85970 w 746967"/>
                  <a:gd name="csY40" fmla="*/ 641233 h 750648"/>
                  <a:gd name="csX41" fmla="*/ 89877 w 746967"/>
                  <a:gd name="csY41" fmla="*/ 664679 h 750648"/>
                  <a:gd name="csX42" fmla="*/ 97693 w 746967"/>
                  <a:gd name="csY42" fmla="*/ 688125 h 750648"/>
                  <a:gd name="csX43" fmla="*/ 101600 w 746967"/>
                  <a:gd name="csY43" fmla="*/ 699848 h 750648"/>
                  <a:gd name="csX44" fmla="*/ 105508 w 746967"/>
                  <a:gd name="csY44" fmla="*/ 711571 h 750648"/>
                  <a:gd name="csX45" fmla="*/ 117231 w 746967"/>
                  <a:gd name="csY45" fmla="*/ 715479 h 750648"/>
                  <a:gd name="csX46" fmla="*/ 144585 w 746967"/>
                  <a:gd name="csY46" fmla="*/ 735017 h 750648"/>
                  <a:gd name="csX47" fmla="*/ 152400 w 746967"/>
                  <a:gd name="csY47" fmla="*/ 742833 h 750648"/>
                  <a:gd name="csX48" fmla="*/ 175847 w 746967"/>
                  <a:gd name="csY48" fmla="*/ 750648 h 750648"/>
                  <a:gd name="csX49" fmla="*/ 199293 w 746967"/>
                  <a:gd name="csY49" fmla="*/ 746741 h 750648"/>
                  <a:gd name="csX50" fmla="*/ 211016 w 746967"/>
                  <a:gd name="csY50" fmla="*/ 727202 h 750648"/>
                  <a:gd name="csX51" fmla="*/ 222739 w 746967"/>
                  <a:gd name="csY51" fmla="*/ 707664 h 750648"/>
                  <a:gd name="csX52" fmla="*/ 250093 w 746967"/>
                  <a:gd name="csY52" fmla="*/ 676402 h 750648"/>
                  <a:gd name="csX53" fmla="*/ 265724 w 746967"/>
                  <a:gd name="csY53" fmla="*/ 656864 h 750648"/>
                  <a:gd name="csX54" fmla="*/ 277447 w 746967"/>
                  <a:gd name="csY54" fmla="*/ 645141 h 750648"/>
                  <a:gd name="csX55" fmla="*/ 296985 w 746967"/>
                  <a:gd name="csY55" fmla="*/ 625602 h 750648"/>
                  <a:gd name="csX56" fmla="*/ 320431 w 746967"/>
                  <a:gd name="csY56" fmla="*/ 617787 h 750648"/>
                  <a:gd name="csX57" fmla="*/ 328247 w 746967"/>
                  <a:gd name="csY57" fmla="*/ 609971 h 750648"/>
                  <a:gd name="csX58" fmla="*/ 375139 w 746967"/>
                  <a:gd name="csY58" fmla="*/ 590433 h 750648"/>
                  <a:gd name="csX59" fmla="*/ 386862 w 746967"/>
                  <a:gd name="csY59" fmla="*/ 586525 h 750648"/>
                  <a:gd name="csX60" fmla="*/ 398585 w 746967"/>
                  <a:gd name="csY60" fmla="*/ 582617 h 750648"/>
                  <a:gd name="csX61" fmla="*/ 414216 w 746967"/>
                  <a:gd name="csY61" fmla="*/ 563079 h 750648"/>
                  <a:gd name="csX62" fmla="*/ 437662 w 746967"/>
                  <a:gd name="csY62" fmla="*/ 543541 h 750648"/>
                  <a:gd name="csX63" fmla="*/ 468924 w 746967"/>
                  <a:gd name="csY63" fmla="*/ 535725 h 750648"/>
                  <a:gd name="csX64" fmla="*/ 496277 w 746967"/>
                  <a:gd name="csY64" fmla="*/ 527910 h 750648"/>
                  <a:gd name="csX65" fmla="*/ 543170 w 746967"/>
                  <a:gd name="csY65" fmla="*/ 531817 h 750648"/>
                  <a:gd name="csX66" fmla="*/ 590062 w 746967"/>
                  <a:gd name="csY66" fmla="*/ 539633 h 750648"/>
                  <a:gd name="csX67" fmla="*/ 636954 w 746967"/>
                  <a:gd name="csY67" fmla="*/ 531817 h 750648"/>
                  <a:gd name="csX68" fmla="*/ 644770 w 746967"/>
                  <a:gd name="csY68" fmla="*/ 524002 h 750648"/>
                  <a:gd name="csX69" fmla="*/ 648677 w 746967"/>
                  <a:gd name="csY69" fmla="*/ 512279 h 750648"/>
                  <a:gd name="csX70" fmla="*/ 660400 w 746967"/>
                  <a:gd name="csY70" fmla="*/ 504464 h 750648"/>
                  <a:gd name="csX71" fmla="*/ 687754 w 746967"/>
                  <a:gd name="csY71" fmla="*/ 488833 h 750648"/>
                  <a:gd name="csX72" fmla="*/ 722924 w 746967"/>
                  <a:gd name="csY72" fmla="*/ 469294 h 750648"/>
                  <a:gd name="csX73" fmla="*/ 734647 w 746967"/>
                  <a:gd name="csY73" fmla="*/ 465387 h 750648"/>
                  <a:gd name="csX74" fmla="*/ 746370 w 746967"/>
                  <a:gd name="csY74" fmla="*/ 445848 h 750648"/>
                  <a:gd name="csX75" fmla="*/ 734647 w 746967"/>
                  <a:gd name="csY75" fmla="*/ 441941 h 750648"/>
                  <a:gd name="csX76" fmla="*/ 707293 w 746967"/>
                  <a:gd name="csY76" fmla="*/ 395048 h 750648"/>
                  <a:gd name="csX77" fmla="*/ 699477 w 746967"/>
                  <a:gd name="csY77" fmla="*/ 387233 h 750648"/>
                  <a:gd name="csX78" fmla="*/ 683847 w 746967"/>
                  <a:gd name="csY78" fmla="*/ 363787 h 750648"/>
                  <a:gd name="csX79" fmla="*/ 676031 w 746967"/>
                  <a:gd name="csY79" fmla="*/ 352064 h 750648"/>
                  <a:gd name="csX80" fmla="*/ 668216 w 746967"/>
                  <a:gd name="csY80" fmla="*/ 340341 h 750648"/>
                  <a:gd name="csX81" fmla="*/ 660400 w 746967"/>
                  <a:gd name="csY81" fmla="*/ 332525 h 750648"/>
                  <a:gd name="csX82" fmla="*/ 652585 w 746967"/>
                  <a:gd name="csY82" fmla="*/ 320802 h 750648"/>
                  <a:gd name="csX83" fmla="*/ 601785 w 746967"/>
                  <a:gd name="csY83" fmla="*/ 277817 h 750648"/>
                  <a:gd name="csX84" fmla="*/ 570524 w 746967"/>
                  <a:gd name="csY84" fmla="*/ 242648 h 750648"/>
                  <a:gd name="csX85" fmla="*/ 562708 w 746967"/>
                  <a:gd name="csY85" fmla="*/ 234833 h 750648"/>
                  <a:gd name="csX86" fmla="*/ 550985 w 746967"/>
                  <a:gd name="csY86" fmla="*/ 230925 h 750648"/>
                  <a:gd name="csX87" fmla="*/ 539262 w 746967"/>
                  <a:gd name="csY87" fmla="*/ 223110 h 750648"/>
                  <a:gd name="csX88" fmla="*/ 519724 w 746967"/>
                  <a:gd name="csY88" fmla="*/ 219202 h 750648"/>
                  <a:gd name="csX89" fmla="*/ 492370 w 746967"/>
                  <a:gd name="csY89" fmla="*/ 211387 h 750648"/>
                  <a:gd name="csX90" fmla="*/ 492370 w 746967"/>
                  <a:gd name="csY90" fmla="*/ 117602 h 750648"/>
                  <a:gd name="csX91" fmla="*/ 496277 w 746967"/>
                  <a:gd name="csY91" fmla="*/ 101971 h 750648"/>
                  <a:gd name="csX92" fmla="*/ 531447 w 746967"/>
                  <a:gd name="csY92" fmla="*/ 82433 h 750648"/>
                  <a:gd name="csX93" fmla="*/ 547077 w 746967"/>
                  <a:gd name="csY93" fmla="*/ 62894 h 750648"/>
                  <a:gd name="csX94" fmla="*/ 550985 w 746967"/>
                  <a:gd name="csY94" fmla="*/ 51171 h 750648"/>
                  <a:gd name="csX95" fmla="*/ 562708 w 746967"/>
                  <a:gd name="csY95" fmla="*/ 27725 h 750648"/>
                  <a:gd name="csX96" fmla="*/ 547077 w 746967"/>
                  <a:gd name="csY96" fmla="*/ 4279 h 750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Lst>
                <a:rect l="l" t="t" r="r" b="b"/>
                <a:pathLst>
                  <a:path w="746967" h="750648">
                    <a:moveTo>
                      <a:pt x="547077" y="4279"/>
                    </a:moveTo>
                    <a:lnTo>
                      <a:pt x="547077" y="4279"/>
                    </a:lnTo>
                    <a:cubicBezTo>
                      <a:pt x="500925" y="-849"/>
                      <a:pt x="509600" y="-1978"/>
                      <a:pt x="453293" y="4279"/>
                    </a:cubicBezTo>
                    <a:cubicBezTo>
                      <a:pt x="445902" y="5100"/>
                      <a:pt x="431312" y="13316"/>
                      <a:pt x="425939" y="16002"/>
                    </a:cubicBezTo>
                    <a:lnTo>
                      <a:pt x="394677" y="47264"/>
                    </a:lnTo>
                    <a:lnTo>
                      <a:pt x="382954" y="58987"/>
                    </a:lnTo>
                    <a:cubicBezTo>
                      <a:pt x="374381" y="119007"/>
                      <a:pt x="386197" y="64391"/>
                      <a:pt x="371231" y="98064"/>
                    </a:cubicBezTo>
                    <a:cubicBezTo>
                      <a:pt x="356862" y="130393"/>
                      <a:pt x="371652" y="113275"/>
                      <a:pt x="355600" y="129325"/>
                    </a:cubicBezTo>
                    <a:cubicBezTo>
                      <a:pt x="354298" y="133233"/>
                      <a:pt x="353535" y="137364"/>
                      <a:pt x="351693" y="141048"/>
                    </a:cubicBezTo>
                    <a:cubicBezTo>
                      <a:pt x="349593" y="145249"/>
                      <a:pt x="345727" y="148454"/>
                      <a:pt x="343877" y="152771"/>
                    </a:cubicBezTo>
                    <a:cubicBezTo>
                      <a:pt x="341761" y="157707"/>
                      <a:pt x="342372" y="163598"/>
                      <a:pt x="339970" y="168402"/>
                    </a:cubicBezTo>
                    <a:cubicBezTo>
                      <a:pt x="338322" y="171697"/>
                      <a:pt x="334365" y="173270"/>
                      <a:pt x="332154" y="176217"/>
                    </a:cubicBezTo>
                    <a:cubicBezTo>
                      <a:pt x="326518" y="183731"/>
                      <a:pt x="324340" y="194454"/>
                      <a:pt x="316524" y="199664"/>
                    </a:cubicBezTo>
                    <a:cubicBezTo>
                      <a:pt x="312616" y="202269"/>
                      <a:pt x="308366" y="204422"/>
                      <a:pt x="304800" y="207479"/>
                    </a:cubicBezTo>
                    <a:cubicBezTo>
                      <a:pt x="299206" y="212274"/>
                      <a:pt x="294924" y="218507"/>
                      <a:pt x="289170" y="223110"/>
                    </a:cubicBezTo>
                    <a:cubicBezTo>
                      <a:pt x="269974" y="238468"/>
                      <a:pt x="271268" y="236893"/>
                      <a:pt x="254000" y="242648"/>
                    </a:cubicBezTo>
                    <a:cubicBezTo>
                      <a:pt x="251395" y="245253"/>
                      <a:pt x="249250" y="248420"/>
                      <a:pt x="246185" y="250464"/>
                    </a:cubicBezTo>
                    <a:cubicBezTo>
                      <a:pt x="236530" y="256900"/>
                      <a:pt x="229249" y="258714"/>
                      <a:pt x="218831" y="262187"/>
                    </a:cubicBezTo>
                    <a:cubicBezTo>
                      <a:pt x="213621" y="267397"/>
                      <a:pt x="208794" y="273022"/>
                      <a:pt x="203200" y="277817"/>
                    </a:cubicBezTo>
                    <a:cubicBezTo>
                      <a:pt x="199634" y="280873"/>
                      <a:pt x="194968" y="282491"/>
                      <a:pt x="191477" y="285633"/>
                    </a:cubicBezTo>
                    <a:cubicBezTo>
                      <a:pt x="181893" y="294259"/>
                      <a:pt x="174853" y="305835"/>
                      <a:pt x="164124" y="312987"/>
                    </a:cubicBezTo>
                    <a:cubicBezTo>
                      <a:pt x="160216" y="315592"/>
                      <a:pt x="155935" y="317709"/>
                      <a:pt x="152400" y="320802"/>
                    </a:cubicBezTo>
                    <a:cubicBezTo>
                      <a:pt x="145468" y="326867"/>
                      <a:pt x="139375" y="333828"/>
                      <a:pt x="132862" y="340341"/>
                    </a:cubicBezTo>
                    <a:cubicBezTo>
                      <a:pt x="128954" y="344249"/>
                      <a:pt x="125737" y="348999"/>
                      <a:pt x="121139" y="352064"/>
                    </a:cubicBezTo>
                    <a:cubicBezTo>
                      <a:pt x="117231" y="354669"/>
                      <a:pt x="112982" y="356823"/>
                      <a:pt x="109416" y="359879"/>
                    </a:cubicBezTo>
                    <a:cubicBezTo>
                      <a:pt x="85815" y="380108"/>
                      <a:pt x="103602" y="372238"/>
                      <a:pt x="82062" y="379417"/>
                    </a:cubicBezTo>
                    <a:cubicBezTo>
                      <a:pt x="79457" y="382022"/>
                      <a:pt x="76549" y="384356"/>
                      <a:pt x="74247" y="387233"/>
                    </a:cubicBezTo>
                    <a:cubicBezTo>
                      <a:pt x="71313" y="390900"/>
                      <a:pt x="69752" y="395635"/>
                      <a:pt x="66431" y="398956"/>
                    </a:cubicBezTo>
                    <a:cubicBezTo>
                      <a:pt x="63110" y="402277"/>
                      <a:pt x="58375" y="403837"/>
                      <a:pt x="54708" y="406771"/>
                    </a:cubicBezTo>
                    <a:cubicBezTo>
                      <a:pt x="39382" y="419032"/>
                      <a:pt x="55530" y="411709"/>
                      <a:pt x="35170" y="418494"/>
                    </a:cubicBezTo>
                    <a:lnTo>
                      <a:pt x="19539" y="441941"/>
                    </a:lnTo>
                    <a:cubicBezTo>
                      <a:pt x="16934" y="445849"/>
                      <a:pt x="13209" y="449209"/>
                      <a:pt x="11724" y="453664"/>
                    </a:cubicBezTo>
                    <a:cubicBezTo>
                      <a:pt x="2210" y="482205"/>
                      <a:pt x="5906" y="469118"/>
                      <a:pt x="0" y="492741"/>
                    </a:cubicBezTo>
                    <a:cubicBezTo>
                      <a:pt x="678" y="497487"/>
                      <a:pt x="2700" y="523291"/>
                      <a:pt x="7816" y="531817"/>
                    </a:cubicBezTo>
                    <a:cubicBezTo>
                      <a:pt x="9711" y="534976"/>
                      <a:pt x="12754" y="537331"/>
                      <a:pt x="15631" y="539633"/>
                    </a:cubicBezTo>
                    <a:cubicBezTo>
                      <a:pt x="19298" y="542567"/>
                      <a:pt x="23446" y="544843"/>
                      <a:pt x="27354" y="547448"/>
                    </a:cubicBezTo>
                    <a:cubicBezTo>
                      <a:pt x="51420" y="583544"/>
                      <a:pt x="20705" y="539135"/>
                      <a:pt x="42985" y="566987"/>
                    </a:cubicBezTo>
                    <a:cubicBezTo>
                      <a:pt x="45919" y="570654"/>
                      <a:pt x="47744" y="575144"/>
                      <a:pt x="50800" y="578710"/>
                    </a:cubicBezTo>
                    <a:cubicBezTo>
                      <a:pt x="79233" y="611882"/>
                      <a:pt x="56301" y="579147"/>
                      <a:pt x="74247" y="606064"/>
                    </a:cubicBezTo>
                    <a:lnTo>
                      <a:pt x="82062" y="629510"/>
                    </a:lnTo>
                    <a:lnTo>
                      <a:pt x="85970" y="641233"/>
                    </a:lnTo>
                    <a:cubicBezTo>
                      <a:pt x="87272" y="649048"/>
                      <a:pt x="87955" y="656992"/>
                      <a:pt x="89877" y="664679"/>
                    </a:cubicBezTo>
                    <a:cubicBezTo>
                      <a:pt x="91875" y="672671"/>
                      <a:pt x="95088" y="680310"/>
                      <a:pt x="97693" y="688125"/>
                    </a:cubicBezTo>
                    <a:lnTo>
                      <a:pt x="101600" y="699848"/>
                    </a:lnTo>
                    <a:cubicBezTo>
                      <a:pt x="102903" y="703756"/>
                      <a:pt x="101600" y="710268"/>
                      <a:pt x="105508" y="711571"/>
                    </a:cubicBezTo>
                    <a:lnTo>
                      <a:pt x="117231" y="715479"/>
                    </a:lnTo>
                    <a:cubicBezTo>
                      <a:pt x="142835" y="741083"/>
                      <a:pt x="113721" y="714440"/>
                      <a:pt x="144585" y="735017"/>
                    </a:cubicBezTo>
                    <a:cubicBezTo>
                      <a:pt x="147650" y="737061"/>
                      <a:pt x="149105" y="741185"/>
                      <a:pt x="152400" y="742833"/>
                    </a:cubicBezTo>
                    <a:cubicBezTo>
                      <a:pt x="159769" y="746517"/>
                      <a:pt x="175847" y="750648"/>
                      <a:pt x="175847" y="750648"/>
                    </a:cubicBezTo>
                    <a:cubicBezTo>
                      <a:pt x="183662" y="749346"/>
                      <a:pt x="191874" y="749523"/>
                      <a:pt x="199293" y="746741"/>
                    </a:cubicBezTo>
                    <a:cubicBezTo>
                      <a:pt x="208685" y="743219"/>
                      <a:pt x="207435" y="734363"/>
                      <a:pt x="211016" y="727202"/>
                    </a:cubicBezTo>
                    <a:cubicBezTo>
                      <a:pt x="214413" y="720409"/>
                      <a:pt x="218526" y="713983"/>
                      <a:pt x="222739" y="707664"/>
                    </a:cubicBezTo>
                    <a:cubicBezTo>
                      <a:pt x="237670" y="685267"/>
                      <a:pt x="231229" y="697624"/>
                      <a:pt x="250093" y="676402"/>
                    </a:cubicBezTo>
                    <a:cubicBezTo>
                      <a:pt x="255634" y="670168"/>
                      <a:pt x="260232" y="663141"/>
                      <a:pt x="265724" y="656864"/>
                    </a:cubicBezTo>
                    <a:cubicBezTo>
                      <a:pt x="269363" y="652705"/>
                      <a:pt x="273909" y="649387"/>
                      <a:pt x="277447" y="645141"/>
                    </a:cubicBezTo>
                    <a:cubicBezTo>
                      <a:pt x="287408" y="633187"/>
                      <a:pt x="281812" y="632345"/>
                      <a:pt x="296985" y="625602"/>
                    </a:cubicBezTo>
                    <a:cubicBezTo>
                      <a:pt x="304513" y="622256"/>
                      <a:pt x="320431" y="617787"/>
                      <a:pt x="320431" y="617787"/>
                    </a:cubicBezTo>
                    <a:cubicBezTo>
                      <a:pt x="323036" y="615182"/>
                      <a:pt x="325370" y="612273"/>
                      <a:pt x="328247" y="609971"/>
                    </a:cubicBezTo>
                    <a:cubicBezTo>
                      <a:pt x="343964" y="597398"/>
                      <a:pt x="352060" y="598126"/>
                      <a:pt x="375139" y="590433"/>
                    </a:cubicBezTo>
                    <a:lnTo>
                      <a:pt x="386862" y="586525"/>
                    </a:lnTo>
                    <a:lnTo>
                      <a:pt x="398585" y="582617"/>
                    </a:lnTo>
                    <a:cubicBezTo>
                      <a:pt x="405001" y="563372"/>
                      <a:pt x="397900" y="576675"/>
                      <a:pt x="414216" y="563079"/>
                    </a:cubicBezTo>
                    <a:cubicBezTo>
                      <a:pt x="427181" y="552275"/>
                      <a:pt x="423107" y="550818"/>
                      <a:pt x="437662" y="543541"/>
                    </a:cubicBezTo>
                    <a:cubicBezTo>
                      <a:pt x="446043" y="539350"/>
                      <a:pt x="460895" y="537509"/>
                      <a:pt x="468924" y="535725"/>
                    </a:cubicBezTo>
                    <a:cubicBezTo>
                      <a:pt x="483638" y="532455"/>
                      <a:pt x="483227" y="532259"/>
                      <a:pt x="496277" y="527910"/>
                    </a:cubicBezTo>
                    <a:cubicBezTo>
                      <a:pt x="511908" y="529212"/>
                      <a:pt x="527606" y="529872"/>
                      <a:pt x="543170" y="531817"/>
                    </a:cubicBezTo>
                    <a:cubicBezTo>
                      <a:pt x="558894" y="533782"/>
                      <a:pt x="590062" y="539633"/>
                      <a:pt x="590062" y="539633"/>
                    </a:cubicBezTo>
                    <a:cubicBezTo>
                      <a:pt x="593541" y="539246"/>
                      <a:pt x="626538" y="538067"/>
                      <a:pt x="636954" y="531817"/>
                    </a:cubicBezTo>
                    <a:cubicBezTo>
                      <a:pt x="640113" y="529922"/>
                      <a:pt x="642165" y="526607"/>
                      <a:pt x="644770" y="524002"/>
                    </a:cubicBezTo>
                    <a:cubicBezTo>
                      <a:pt x="646072" y="520094"/>
                      <a:pt x="646104" y="515495"/>
                      <a:pt x="648677" y="512279"/>
                    </a:cubicBezTo>
                    <a:cubicBezTo>
                      <a:pt x="651611" y="508612"/>
                      <a:pt x="656733" y="507398"/>
                      <a:pt x="660400" y="504464"/>
                    </a:cubicBezTo>
                    <a:cubicBezTo>
                      <a:pt x="679564" y="489133"/>
                      <a:pt x="652633" y="502881"/>
                      <a:pt x="687754" y="488833"/>
                    </a:cubicBezTo>
                    <a:cubicBezTo>
                      <a:pt x="705302" y="471285"/>
                      <a:pt x="694235" y="478857"/>
                      <a:pt x="722924" y="469294"/>
                    </a:cubicBezTo>
                    <a:lnTo>
                      <a:pt x="734647" y="465387"/>
                    </a:lnTo>
                    <a:cubicBezTo>
                      <a:pt x="737812" y="462221"/>
                      <a:pt x="749751" y="452611"/>
                      <a:pt x="746370" y="445848"/>
                    </a:cubicBezTo>
                    <a:cubicBezTo>
                      <a:pt x="744528" y="442164"/>
                      <a:pt x="738555" y="443243"/>
                      <a:pt x="734647" y="441941"/>
                    </a:cubicBezTo>
                    <a:cubicBezTo>
                      <a:pt x="728165" y="422494"/>
                      <a:pt x="726590" y="414343"/>
                      <a:pt x="707293" y="395048"/>
                    </a:cubicBezTo>
                    <a:cubicBezTo>
                      <a:pt x="704688" y="392443"/>
                      <a:pt x="701688" y="390180"/>
                      <a:pt x="699477" y="387233"/>
                    </a:cubicBezTo>
                    <a:cubicBezTo>
                      <a:pt x="693841" y="379719"/>
                      <a:pt x="689057" y="371602"/>
                      <a:pt x="683847" y="363787"/>
                    </a:cubicBezTo>
                    <a:lnTo>
                      <a:pt x="676031" y="352064"/>
                    </a:lnTo>
                    <a:cubicBezTo>
                      <a:pt x="673426" y="348156"/>
                      <a:pt x="671537" y="343662"/>
                      <a:pt x="668216" y="340341"/>
                    </a:cubicBezTo>
                    <a:cubicBezTo>
                      <a:pt x="665611" y="337736"/>
                      <a:pt x="662702" y="335402"/>
                      <a:pt x="660400" y="332525"/>
                    </a:cubicBezTo>
                    <a:cubicBezTo>
                      <a:pt x="657466" y="328858"/>
                      <a:pt x="656060" y="323961"/>
                      <a:pt x="652585" y="320802"/>
                    </a:cubicBezTo>
                    <a:cubicBezTo>
                      <a:pt x="640295" y="309629"/>
                      <a:pt x="613680" y="293677"/>
                      <a:pt x="601785" y="277817"/>
                    </a:cubicBezTo>
                    <a:cubicBezTo>
                      <a:pt x="584538" y="254822"/>
                      <a:pt x="594663" y="266787"/>
                      <a:pt x="570524" y="242648"/>
                    </a:cubicBezTo>
                    <a:cubicBezTo>
                      <a:pt x="567919" y="240043"/>
                      <a:pt x="566203" y="235998"/>
                      <a:pt x="562708" y="234833"/>
                    </a:cubicBezTo>
                    <a:cubicBezTo>
                      <a:pt x="558800" y="233530"/>
                      <a:pt x="554669" y="232767"/>
                      <a:pt x="550985" y="230925"/>
                    </a:cubicBezTo>
                    <a:cubicBezTo>
                      <a:pt x="546784" y="228825"/>
                      <a:pt x="543659" y="224759"/>
                      <a:pt x="539262" y="223110"/>
                    </a:cubicBezTo>
                    <a:cubicBezTo>
                      <a:pt x="533043" y="220778"/>
                      <a:pt x="526207" y="220643"/>
                      <a:pt x="519724" y="219202"/>
                    </a:cubicBezTo>
                    <a:cubicBezTo>
                      <a:pt x="505007" y="215931"/>
                      <a:pt x="505423" y="215737"/>
                      <a:pt x="492370" y="211387"/>
                    </a:cubicBezTo>
                    <a:cubicBezTo>
                      <a:pt x="480140" y="174700"/>
                      <a:pt x="486016" y="197029"/>
                      <a:pt x="492370" y="117602"/>
                    </a:cubicBezTo>
                    <a:cubicBezTo>
                      <a:pt x="492798" y="112248"/>
                      <a:pt x="492740" y="106013"/>
                      <a:pt x="496277" y="101971"/>
                    </a:cubicBezTo>
                    <a:cubicBezTo>
                      <a:pt x="507341" y="89327"/>
                      <a:pt x="517746" y="87000"/>
                      <a:pt x="531447" y="82433"/>
                    </a:cubicBezTo>
                    <a:cubicBezTo>
                      <a:pt x="538716" y="75163"/>
                      <a:pt x="542148" y="72753"/>
                      <a:pt x="547077" y="62894"/>
                    </a:cubicBezTo>
                    <a:cubicBezTo>
                      <a:pt x="548919" y="59210"/>
                      <a:pt x="549143" y="54855"/>
                      <a:pt x="550985" y="51171"/>
                    </a:cubicBezTo>
                    <a:cubicBezTo>
                      <a:pt x="566135" y="20870"/>
                      <a:pt x="552885" y="57191"/>
                      <a:pt x="562708" y="27725"/>
                    </a:cubicBezTo>
                    <a:lnTo>
                      <a:pt x="547077" y="4279"/>
                    </a:lnTo>
                    <a:close/>
                  </a:path>
                </a:pathLst>
              </a:custGeom>
              <a:solidFill>
                <a:schemeClr val="accent2">
                  <a:alpha val="5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29" name="Straight Arrow Connector 4128">
                <a:extLst>
                  <a:ext uri="{FF2B5EF4-FFF2-40B4-BE49-F238E27FC236}">
                    <a16:creationId xmlns:a16="http://schemas.microsoft.com/office/drawing/2014/main" id="{FD4304C3-7292-19C3-9D05-8AAB3A5D010D}"/>
                  </a:ext>
                </a:extLst>
              </p:cNvPr>
              <p:cNvCxnSpPr>
                <a:cxnSpLocks/>
              </p:cNvCxnSpPr>
              <p:nvPr/>
            </p:nvCxnSpPr>
            <p:spPr>
              <a:xfrm flipV="1">
                <a:off x="2829968" y="3294069"/>
                <a:ext cx="393228" cy="4800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31" name="TextBox 4130">
                <a:extLst>
                  <a:ext uri="{FF2B5EF4-FFF2-40B4-BE49-F238E27FC236}">
                    <a16:creationId xmlns:a16="http://schemas.microsoft.com/office/drawing/2014/main" id="{0EFDAC53-E868-27A9-1897-A8777D10D5A2}"/>
                  </a:ext>
                </a:extLst>
              </p:cNvPr>
              <p:cNvSpPr txBox="1"/>
              <p:nvPr/>
            </p:nvSpPr>
            <p:spPr>
              <a:xfrm>
                <a:off x="742866" y="2347530"/>
                <a:ext cx="1924876" cy="830997"/>
              </a:xfrm>
              <a:prstGeom prst="rect">
                <a:avLst/>
              </a:prstGeom>
              <a:noFill/>
            </p:spPr>
            <p:txBody>
              <a:bodyPr wrap="square" rtlCol="0">
                <a:spAutoFit/>
              </a:bodyPr>
              <a:lstStyle/>
              <a:p>
                <a:pPr algn="r"/>
                <a:r>
                  <a:rPr lang="en-US" sz="2400">
                    <a:solidFill>
                      <a:schemeClr val="accent2"/>
                    </a:solidFill>
                  </a:rPr>
                  <a:t>action sequences</a:t>
                </a:r>
              </a:p>
            </p:txBody>
          </p:sp>
        </p:grpSp>
        <p:grpSp>
          <p:nvGrpSpPr>
            <p:cNvPr id="4133" name="Group 4132">
              <a:extLst>
                <a:ext uri="{FF2B5EF4-FFF2-40B4-BE49-F238E27FC236}">
                  <a16:creationId xmlns:a16="http://schemas.microsoft.com/office/drawing/2014/main" id="{90333214-4FC0-3DCB-76E9-50D4D7353236}"/>
                </a:ext>
              </a:extLst>
            </p:cNvPr>
            <p:cNvGrpSpPr/>
            <p:nvPr/>
          </p:nvGrpSpPr>
          <p:grpSpPr>
            <a:xfrm>
              <a:off x="6096000" y="2748282"/>
              <a:ext cx="2026689" cy="1448564"/>
              <a:chOff x="353937" y="3800590"/>
              <a:chExt cx="2026689" cy="1448564"/>
            </a:xfrm>
          </p:grpSpPr>
          <p:sp>
            <p:nvSpPr>
              <p:cNvPr id="4114" name="Freeform 4113">
                <a:extLst>
                  <a:ext uri="{FF2B5EF4-FFF2-40B4-BE49-F238E27FC236}">
                    <a16:creationId xmlns:a16="http://schemas.microsoft.com/office/drawing/2014/main" id="{742DC21C-A65E-FF71-8F96-EFE049B461A1}"/>
                  </a:ext>
                </a:extLst>
              </p:cNvPr>
              <p:cNvSpPr/>
              <p:nvPr/>
            </p:nvSpPr>
            <p:spPr>
              <a:xfrm>
                <a:off x="1751488" y="4195550"/>
                <a:ext cx="629138" cy="574431"/>
              </a:xfrm>
              <a:custGeom>
                <a:avLst/>
                <a:gdLst>
                  <a:gd name="csX0" fmla="*/ 171938 w 629138"/>
                  <a:gd name="csY0" fmla="*/ 0 h 574431"/>
                  <a:gd name="csX1" fmla="*/ 171938 w 629138"/>
                  <a:gd name="csY1" fmla="*/ 0 h 574431"/>
                  <a:gd name="csX2" fmla="*/ 136769 w 629138"/>
                  <a:gd name="csY2" fmla="*/ 3908 h 574431"/>
                  <a:gd name="csX3" fmla="*/ 42984 w 629138"/>
                  <a:gd name="csY3" fmla="*/ 11723 h 574431"/>
                  <a:gd name="csX4" fmla="*/ 35169 w 629138"/>
                  <a:gd name="csY4" fmla="*/ 39077 h 574431"/>
                  <a:gd name="csX5" fmla="*/ 19538 w 629138"/>
                  <a:gd name="csY5" fmla="*/ 62523 h 574431"/>
                  <a:gd name="csX6" fmla="*/ 11723 w 629138"/>
                  <a:gd name="csY6" fmla="*/ 74246 h 574431"/>
                  <a:gd name="csX7" fmla="*/ 0 w 629138"/>
                  <a:gd name="csY7" fmla="*/ 97693 h 574431"/>
                  <a:gd name="csX8" fmla="*/ 7815 w 629138"/>
                  <a:gd name="csY8" fmla="*/ 148493 h 574431"/>
                  <a:gd name="csX9" fmla="*/ 11723 w 629138"/>
                  <a:gd name="csY9" fmla="*/ 171939 h 574431"/>
                  <a:gd name="csX10" fmla="*/ 15630 w 629138"/>
                  <a:gd name="csY10" fmla="*/ 187570 h 574431"/>
                  <a:gd name="csX11" fmla="*/ 23446 w 629138"/>
                  <a:gd name="csY11" fmla="*/ 222739 h 574431"/>
                  <a:gd name="csX12" fmla="*/ 31261 w 629138"/>
                  <a:gd name="csY12" fmla="*/ 234462 h 574431"/>
                  <a:gd name="csX13" fmla="*/ 39076 w 629138"/>
                  <a:gd name="csY13" fmla="*/ 250093 h 574431"/>
                  <a:gd name="csX14" fmla="*/ 42984 w 629138"/>
                  <a:gd name="csY14" fmla="*/ 261816 h 574431"/>
                  <a:gd name="csX15" fmla="*/ 50800 w 629138"/>
                  <a:gd name="csY15" fmla="*/ 269631 h 574431"/>
                  <a:gd name="csX16" fmla="*/ 58615 w 629138"/>
                  <a:gd name="csY16" fmla="*/ 293077 h 574431"/>
                  <a:gd name="csX17" fmla="*/ 66430 w 629138"/>
                  <a:gd name="csY17" fmla="*/ 304800 h 574431"/>
                  <a:gd name="csX18" fmla="*/ 82061 w 629138"/>
                  <a:gd name="csY18" fmla="*/ 324339 h 574431"/>
                  <a:gd name="csX19" fmla="*/ 97692 w 629138"/>
                  <a:gd name="csY19" fmla="*/ 351693 h 574431"/>
                  <a:gd name="csX20" fmla="*/ 109415 w 629138"/>
                  <a:gd name="csY20" fmla="*/ 390770 h 574431"/>
                  <a:gd name="csX21" fmla="*/ 125046 w 629138"/>
                  <a:gd name="csY21" fmla="*/ 425939 h 574431"/>
                  <a:gd name="csX22" fmla="*/ 128953 w 629138"/>
                  <a:gd name="csY22" fmla="*/ 437662 h 574431"/>
                  <a:gd name="csX23" fmla="*/ 132861 w 629138"/>
                  <a:gd name="csY23" fmla="*/ 449385 h 574431"/>
                  <a:gd name="csX24" fmla="*/ 140676 w 629138"/>
                  <a:gd name="csY24" fmla="*/ 519723 h 574431"/>
                  <a:gd name="csX25" fmla="*/ 144584 w 629138"/>
                  <a:gd name="csY25" fmla="*/ 531446 h 574431"/>
                  <a:gd name="csX26" fmla="*/ 156307 w 629138"/>
                  <a:gd name="csY26" fmla="*/ 539262 h 574431"/>
                  <a:gd name="csX27" fmla="*/ 171938 w 629138"/>
                  <a:gd name="csY27" fmla="*/ 554893 h 574431"/>
                  <a:gd name="csX28" fmla="*/ 207107 w 629138"/>
                  <a:gd name="csY28" fmla="*/ 574431 h 574431"/>
                  <a:gd name="csX29" fmla="*/ 304800 w 629138"/>
                  <a:gd name="csY29" fmla="*/ 570523 h 574431"/>
                  <a:gd name="csX30" fmla="*/ 339969 w 629138"/>
                  <a:gd name="csY30" fmla="*/ 554893 h 574431"/>
                  <a:gd name="csX31" fmla="*/ 355600 w 629138"/>
                  <a:gd name="csY31" fmla="*/ 539262 h 574431"/>
                  <a:gd name="csX32" fmla="*/ 367323 w 629138"/>
                  <a:gd name="csY32" fmla="*/ 531446 h 574431"/>
                  <a:gd name="csX33" fmla="*/ 398584 w 629138"/>
                  <a:gd name="csY33" fmla="*/ 496277 h 574431"/>
                  <a:gd name="csX34" fmla="*/ 406400 w 629138"/>
                  <a:gd name="csY34" fmla="*/ 488462 h 574431"/>
                  <a:gd name="csX35" fmla="*/ 429846 w 629138"/>
                  <a:gd name="csY35" fmla="*/ 472831 h 574431"/>
                  <a:gd name="csX36" fmla="*/ 441569 w 629138"/>
                  <a:gd name="csY36" fmla="*/ 465016 h 574431"/>
                  <a:gd name="csX37" fmla="*/ 453292 w 629138"/>
                  <a:gd name="csY37" fmla="*/ 461108 h 574431"/>
                  <a:gd name="csX38" fmla="*/ 468923 w 629138"/>
                  <a:gd name="csY38" fmla="*/ 453293 h 574431"/>
                  <a:gd name="csX39" fmla="*/ 480646 w 629138"/>
                  <a:gd name="csY39" fmla="*/ 445477 h 574431"/>
                  <a:gd name="csX40" fmla="*/ 531446 w 629138"/>
                  <a:gd name="csY40" fmla="*/ 433754 h 574431"/>
                  <a:gd name="csX41" fmla="*/ 570523 w 629138"/>
                  <a:gd name="csY41" fmla="*/ 418123 h 574431"/>
                  <a:gd name="csX42" fmla="*/ 601784 w 629138"/>
                  <a:gd name="csY42" fmla="*/ 406400 h 574431"/>
                  <a:gd name="csX43" fmla="*/ 617415 w 629138"/>
                  <a:gd name="csY43" fmla="*/ 402493 h 574431"/>
                  <a:gd name="csX44" fmla="*/ 629138 w 629138"/>
                  <a:gd name="csY44" fmla="*/ 382954 h 574431"/>
                  <a:gd name="csX45" fmla="*/ 625230 w 629138"/>
                  <a:gd name="csY45" fmla="*/ 371231 h 574431"/>
                  <a:gd name="csX46" fmla="*/ 621323 w 629138"/>
                  <a:gd name="csY46" fmla="*/ 355600 h 574431"/>
                  <a:gd name="csX47" fmla="*/ 613507 w 629138"/>
                  <a:gd name="csY47" fmla="*/ 347785 h 574431"/>
                  <a:gd name="csX48" fmla="*/ 597876 w 629138"/>
                  <a:gd name="csY48" fmla="*/ 320431 h 574431"/>
                  <a:gd name="csX49" fmla="*/ 566615 w 629138"/>
                  <a:gd name="csY49" fmla="*/ 285262 h 574431"/>
                  <a:gd name="csX50" fmla="*/ 558800 w 629138"/>
                  <a:gd name="csY50" fmla="*/ 277446 h 574431"/>
                  <a:gd name="csX51" fmla="*/ 550984 w 629138"/>
                  <a:gd name="csY51" fmla="*/ 269631 h 574431"/>
                  <a:gd name="csX52" fmla="*/ 543169 w 629138"/>
                  <a:gd name="csY52" fmla="*/ 257908 h 574431"/>
                  <a:gd name="csX53" fmla="*/ 519723 w 629138"/>
                  <a:gd name="csY53" fmla="*/ 230554 h 574431"/>
                  <a:gd name="csX54" fmla="*/ 515815 w 629138"/>
                  <a:gd name="csY54" fmla="*/ 218831 h 574431"/>
                  <a:gd name="csX55" fmla="*/ 508000 w 629138"/>
                  <a:gd name="csY55" fmla="*/ 207108 h 574431"/>
                  <a:gd name="csX56" fmla="*/ 500184 w 629138"/>
                  <a:gd name="csY56" fmla="*/ 183662 h 574431"/>
                  <a:gd name="csX57" fmla="*/ 496276 w 629138"/>
                  <a:gd name="csY57" fmla="*/ 171939 h 574431"/>
                  <a:gd name="csX58" fmla="*/ 492369 w 629138"/>
                  <a:gd name="csY58" fmla="*/ 160216 h 574431"/>
                  <a:gd name="csX59" fmla="*/ 461107 w 629138"/>
                  <a:gd name="csY59" fmla="*/ 121139 h 574431"/>
                  <a:gd name="csX60" fmla="*/ 453292 w 629138"/>
                  <a:gd name="csY60" fmla="*/ 113323 h 574431"/>
                  <a:gd name="csX61" fmla="*/ 429846 w 629138"/>
                  <a:gd name="csY61" fmla="*/ 97693 h 574431"/>
                  <a:gd name="csX62" fmla="*/ 410307 w 629138"/>
                  <a:gd name="csY62" fmla="*/ 85970 h 574431"/>
                  <a:gd name="csX63" fmla="*/ 382953 w 629138"/>
                  <a:gd name="csY63" fmla="*/ 70339 h 574431"/>
                  <a:gd name="csX64" fmla="*/ 351692 w 629138"/>
                  <a:gd name="csY64" fmla="*/ 62523 h 574431"/>
                  <a:gd name="csX65" fmla="*/ 336061 w 629138"/>
                  <a:gd name="csY65" fmla="*/ 58616 h 574431"/>
                  <a:gd name="csX66" fmla="*/ 308707 w 629138"/>
                  <a:gd name="csY66" fmla="*/ 54708 h 574431"/>
                  <a:gd name="csX67" fmla="*/ 277446 w 629138"/>
                  <a:gd name="csY67" fmla="*/ 46893 h 574431"/>
                  <a:gd name="csX68" fmla="*/ 257907 w 629138"/>
                  <a:gd name="csY68" fmla="*/ 42985 h 574431"/>
                  <a:gd name="csX69" fmla="*/ 218830 w 629138"/>
                  <a:gd name="csY69" fmla="*/ 31262 h 574431"/>
                  <a:gd name="csX70" fmla="*/ 191476 w 629138"/>
                  <a:gd name="csY70" fmla="*/ 19539 h 574431"/>
                  <a:gd name="csX71" fmla="*/ 171938 w 629138"/>
                  <a:gd name="csY71" fmla="*/ 0 h 57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629138" h="574431">
                    <a:moveTo>
                      <a:pt x="171938" y="0"/>
                    </a:moveTo>
                    <a:lnTo>
                      <a:pt x="171938" y="0"/>
                    </a:lnTo>
                    <a:cubicBezTo>
                      <a:pt x="160215" y="1303"/>
                      <a:pt x="148536" y="3096"/>
                      <a:pt x="136769" y="3908"/>
                    </a:cubicBezTo>
                    <a:cubicBezTo>
                      <a:pt x="44498" y="10272"/>
                      <a:pt x="85723" y="1040"/>
                      <a:pt x="42984" y="11723"/>
                    </a:cubicBezTo>
                    <a:cubicBezTo>
                      <a:pt x="42066" y="15397"/>
                      <a:pt x="37715" y="34494"/>
                      <a:pt x="35169" y="39077"/>
                    </a:cubicBezTo>
                    <a:cubicBezTo>
                      <a:pt x="30607" y="47288"/>
                      <a:pt x="24748" y="54708"/>
                      <a:pt x="19538" y="62523"/>
                    </a:cubicBezTo>
                    <a:cubicBezTo>
                      <a:pt x="16933" y="66431"/>
                      <a:pt x="13208" y="69791"/>
                      <a:pt x="11723" y="74246"/>
                    </a:cubicBezTo>
                    <a:cubicBezTo>
                      <a:pt x="6330" y="90425"/>
                      <a:pt x="10100" y="82542"/>
                      <a:pt x="0" y="97693"/>
                    </a:cubicBezTo>
                    <a:cubicBezTo>
                      <a:pt x="6616" y="150629"/>
                      <a:pt x="655" y="109116"/>
                      <a:pt x="7815" y="148493"/>
                    </a:cubicBezTo>
                    <a:cubicBezTo>
                      <a:pt x="9232" y="156288"/>
                      <a:pt x="10169" y="164170"/>
                      <a:pt x="11723" y="171939"/>
                    </a:cubicBezTo>
                    <a:cubicBezTo>
                      <a:pt x="12776" y="177205"/>
                      <a:pt x="14465" y="182327"/>
                      <a:pt x="15630" y="187570"/>
                    </a:cubicBezTo>
                    <a:cubicBezTo>
                      <a:pt x="16486" y="191422"/>
                      <a:pt x="21247" y="217608"/>
                      <a:pt x="23446" y="222739"/>
                    </a:cubicBezTo>
                    <a:cubicBezTo>
                      <a:pt x="25296" y="227056"/>
                      <a:pt x="28931" y="230384"/>
                      <a:pt x="31261" y="234462"/>
                    </a:cubicBezTo>
                    <a:cubicBezTo>
                      <a:pt x="34151" y="239520"/>
                      <a:pt x="36781" y="244739"/>
                      <a:pt x="39076" y="250093"/>
                    </a:cubicBezTo>
                    <a:cubicBezTo>
                      <a:pt x="40699" y="253879"/>
                      <a:pt x="40865" y="258284"/>
                      <a:pt x="42984" y="261816"/>
                    </a:cubicBezTo>
                    <a:cubicBezTo>
                      <a:pt x="44880" y="264975"/>
                      <a:pt x="48195" y="267026"/>
                      <a:pt x="50800" y="269631"/>
                    </a:cubicBezTo>
                    <a:cubicBezTo>
                      <a:pt x="53405" y="277446"/>
                      <a:pt x="54045" y="286222"/>
                      <a:pt x="58615" y="293077"/>
                    </a:cubicBezTo>
                    <a:cubicBezTo>
                      <a:pt x="61220" y="296985"/>
                      <a:pt x="63496" y="301133"/>
                      <a:pt x="66430" y="304800"/>
                    </a:cubicBezTo>
                    <a:cubicBezTo>
                      <a:pt x="79268" y="320847"/>
                      <a:pt x="70034" y="303291"/>
                      <a:pt x="82061" y="324339"/>
                    </a:cubicBezTo>
                    <a:cubicBezTo>
                      <a:pt x="101884" y="359031"/>
                      <a:pt x="78657" y="323142"/>
                      <a:pt x="97692" y="351693"/>
                    </a:cubicBezTo>
                    <a:cubicBezTo>
                      <a:pt x="99876" y="360429"/>
                      <a:pt x="105612" y="385065"/>
                      <a:pt x="109415" y="390770"/>
                    </a:cubicBezTo>
                    <a:cubicBezTo>
                      <a:pt x="121799" y="409346"/>
                      <a:pt x="115746" y="398040"/>
                      <a:pt x="125046" y="425939"/>
                    </a:cubicBezTo>
                    <a:lnTo>
                      <a:pt x="128953" y="437662"/>
                    </a:lnTo>
                    <a:lnTo>
                      <a:pt x="132861" y="449385"/>
                    </a:lnTo>
                    <a:cubicBezTo>
                      <a:pt x="134858" y="473342"/>
                      <a:pt x="135489" y="496380"/>
                      <a:pt x="140676" y="519723"/>
                    </a:cubicBezTo>
                    <a:cubicBezTo>
                      <a:pt x="141570" y="523744"/>
                      <a:pt x="142011" y="528230"/>
                      <a:pt x="144584" y="531446"/>
                    </a:cubicBezTo>
                    <a:cubicBezTo>
                      <a:pt x="147518" y="535113"/>
                      <a:pt x="152741" y="536205"/>
                      <a:pt x="156307" y="539262"/>
                    </a:cubicBezTo>
                    <a:cubicBezTo>
                      <a:pt x="161902" y="544057"/>
                      <a:pt x="165807" y="550806"/>
                      <a:pt x="171938" y="554893"/>
                    </a:cubicBezTo>
                    <a:cubicBezTo>
                      <a:pt x="198811" y="572808"/>
                      <a:pt x="186473" y="567553"/>
                      <a:pt x="207107" y="574431"/>
                    </a:cubicBezTo>
                    <a:cubicBezTo>
                      <a:pt x="239671" y="573128"/>
                      <a:pt x="272361" y="573662"/>
                      <a:pt x="304800" y="570523"/>
                    </a:cubicBezTo>
                    <a:cubicBezTo>
                      <a:pt x="315857" y="569453"/>
                      <a:pt x="330994" y="562586"/>
                      <a:pt x="339969" y="554893"/>
                    </a:cubicBezTo>
                    <a:cubicBezTo>
                      <a:pt x="345564" y="550098"/>
                      <a:pt x="349469" y="543350"/>
                      <a:pt x="355600" y="539262"/>
                    </a:cubicBezTo>
                    <a:lnTo>
                      <a:pt x="367323" y="531446"/>
                    </a:lnTo>
                    <a:cubicBezTo>
                      <a:pt x="381268" y="510528"/>
                      <a:pt x="371819" y="523041"/>
                      <a:pt x="398584" y="496277"/>
                    </a:cubicBezTo>
                    <a:cubicBezTo>
                      <a:pt x="401189" y="493672"/>
                      <a:pt x="403335" y="490506"/>
                      <a:pt x="406400" y="488462"/>
                    </a:cubicBezTo>
                    <a:lnTo>
                      <a:pt x="429846" y="472831"/>
                    </a:lnTo>
                    <a:cubicBezTo>
                      <a:pt x="433754" y="470226"/>
                      <a:pt x="437114" y="466501"/>
                      <a:pt x="441569" y="465016"/>
                    </a:cubicBezTo>
                    <a:cubicBezTo>
                      <a:pt x="445477" y="463713"/>
                      <a:pt x="449506" y="462731"/>
                      <a:pt x="453292" y="461108"/>
                    </a:cubicBezTo>
                    <a:cubicBezTo>
                      <a:pt x="458646" y="458813"/>
                      <a:pt x="463865" y="456183"/>
                      <a:pt x="468923" y="453293"/>
                    </a:cubicBezTo>
                    <a:cubicBezTo>
                      <a:pt x="473001" y="450963"/>
                      <a:pt x="476157" y="446858"/>
                      <a:pt x="480646" y="445477"/>
                    </a:cubicBezTo>
                    <a:cubicBezTo>
                      <a:pt x="531854" y="429721"/>
                      <a:pt x="504612" y="444075"/>
                      <a:pt x="531446" y="433754"/>
                    </a:cubicBezTo>
                    <a:cubicBezTo>
                      <a:pt x="544540" y="428718"/>
                      <a:pt x="557497" y="423333"/>
                      <a:pt x="570523" y="418123"/>
                    </a:cubicBezTo>
                    <a:cubicBezTo>
                      <a:pt x="580834" y="413999"/>
                      <a:pt x="591071" y="409461"/>
                      <a:pt x="601784" y="406400"/>
                    </a:cubicBezTo>
                    <a:cubicBezTo>
                      <a:pt x="606948" y="404925"/>
                      <a:pt x="612205" y="403795"/>
                      <a:pt x="617415" y="402493"/>
                    </a:cubicBezTo>
                    <a:cubicBezTo>
                      <a:pt x="623605" y="396302"/>
                      <a:pt x="629138" y="393098"/>
                      <a:pt x="629138" y="382954"/>
                    </a:cubicBezTo>
                    <a:cubicBezTo>
                      <a:pt x="629138" y="378835"/>
                      <a:pt x="626362" y="375192"/>
                      <a:pt x="625230" y="371231"/>
                    </a:cubicBezTo>
                    <a:cubicBezTo>
                      <a:pt x="623755" y="366067"/>
                      <a:pt x="623725" y="360404"/>
                      <a:pt x="621323" y="355600"/>
                    </a:cubicBezTo>
                    <a:cubicBezTo>
                      <a:pt x="619675" y="352305"/>
                      <a:pt x="615809" y="350662"/>
                      <a:pt x="613507" y="347785"/>
                    </a:cubicBezTo>
                    <a:cubicBezTo>
                      <a:pt x="603991" y="335890"/>
                      <a:pt x="605894" y="334463"/>
                      <a:pt x="597876" y="320431"/>
                    </a:cubicBezTo>
                    <a:cubicBezTo>
                      <a:pt x="588577" y="304158"/>
                      <a:pt x="582446" y="301093"/>
                      <a:pt x="566615" y="285262"/>
                    </a:cubicBezTo>
                    <a:lnTo>
                      <a:pt x="558800" y="277446"/>
                    </a:lnTo>
                    <a:cubicBezTo>
                      <a:pt x="556195" y="274841"/>
                      <a:pt x="553028" y="272697"/>
                      <a:pt x="550984" y="269631"/>
                    </a:cubicBezTo>
                    <a:cubicBezTo>
                      <a:pt x="548379" y="265723"/>
                      <a:pt x="546225" y="261474"/>
                      <a:pt x="543169" y="257908"/>
                    </a:cubicBezTo>
                    <a:cubicBezTo>
                      <a:pt x="531630" y="244445"/>
                      <a:pt x="526901" y="244909"/>
                      <a:pt x="519723" y="230554"/>
                    </a:cubicBezTo>
                    <a:cubicBezTo>
                      <a:pt x="517881" y="226870"/>
                      <a:pt x="517657" y="222515"/>
                      <a:pt x="515815" y="218831"/>
                    </a:cubicBezTo>
                    <a:cubicBezTo>
                      <a:pt x="513715" y="214630"/>
                      <a:pt x="509907" y="211400"/>
                      <a:pt x="508000" y="207108"/>
                    </a:cubicBezTo>
                    <a:cubicBezTo>
                      <a:pt x="504654" y="199580"/>
                      <a:pt x="502789" y="191477"/>
                      <a:pt x="500184" y="183662"/>
                    </a:cubicBezTo>
                    <a:lnTo>
                      <a:pt x="496276" y="171939"/>
                    </a:lnTo>
                    <a:cubicBezTo>
                      <a:pt x="494974" y="168031"/>
                      <a:pt x="494654" y="163643"/>
                      <a:pt x="492369" y="160216"/>
                    </a:cubicBezTo>
                    <a:cubicBezTo>
                      <a:pt x="472648" y="130635"/>
                      <a:pt x="483382" y="143415"/>
                      <a:pt x="461107" y="121139"/>
                    </a:cubicBezTo>
                    <a:cubicBezTo>
                      <a:pt x="458502" y="118534"/>
                      <a:pt x="456358" y="115367"/>
                      <a:pt x="453292" y="113323"/>
                    </a:cubicBezTo>
                    <a:cubicBezTo>
                      <a:pt x="445477" y="108113"/>
                      <a:pt x="436488" y="104335"/>
                      <a:pt x="429846" y="97693"/>
                    </a:cubicBezTo>
                    <a:cubicBezTo>
                      <a:pt x="419117" y="86964"/>
                      <a:pt x="425525" y="91042"/>
                      <a:pt x="410307" y="85970"/>
                    </a:cubicBezTo>
                    <a:cubicBezTo>
                      <a:pt x="401729" y="80251"/>
                      <a:pt x="392873" y="73646"/>
                      <a:pt x="382953" y="70339"/>
                    </a:cubicBezTo>
                    <a:cubicBezTo>
                      <a:pt x="372763" y="66942"/>
                      <a:pt x="362112" y="65128"/>
                      <a:pt x="351692" y="62523"/>
                    </a:cubicBezTo>
                    <a:cubicBezTo>
                      <a:pt x="346482" y="61220"/>
                      <a:pt x="341378" y="59376"/>
                      <a:pt x="336061" y="58616"/>
                    </a:cubicBezTo>
                    <a:cubicBezTo>
                      <a:pt x="326943" y="57313"/>
                      <a:pt x="317739" y="56514"/>
                      <a:pt x="308707" y="54708"/>
                    </a:cubicBezTo>
                    <a:cubicBezTo>
                      <a:pt x="298175" y="52602"/>
                      <a:pt x="287978" y="49000"/>
                      <a:pt x="277446" y="46893"/>
                    </a:cubicBezTo>
                    <a:cubicBezTo>
                      <a:pt x="270933" y="45590"/>
                      <a:pt x="264391" y="44426"/>
                      <a:pt x="257907" y="42985"/>
                    </a:cubicBezTo>
                    <a:cubicBezTo>
                      <a:pt x="249717" y="41165"/>
                      <a:pt x="223698" y="34508"/>
                      <a:pt x="218830" y="31262"/>
                    </a:cubicBezTo>
                    <a:cubicBezTo>
                      <a:pt x="202638" y="20467"/>
                      <a:pt x="211663" y="24585"/>
                      <a:pt x="191476" y="19539"/>
                    </a:cubicBezTo>
                    <a:lnTo>
                      <a:pt x="171938" y="0"/>
                    </a:lnTo>
                    <a:close/>
                  </a:path>
                </a:pathLst>
              </a:custGeom>
              <a:solidFill>
                <a:srgbClr val="FFC000">
                  <a:alpha val="50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23" name="Straight Arrow Connector 4122">
                <a:extLst>
                  <a:ext uri="{FF2B5EF4-FFF2-40B4-BE49-F238E27FC236}">
                    <a16:creationId xmlns:a16="http://schemas.microsoft.com/office/drawing/2014/main" id="{E38952A1-A12A-9A3C-8663-6A4001257B15}"/>
                  </a:ext>
                </a:extLst>
              </p:cNvPr>
              <p:cNvCxnSpPr>
                <a:cxnSpLocks/>
              </p:cNvCxnSpPr>
              <p:nvPr/>
            </p:nvCxnSpPr>
            <p:spPr>
              <a:xfrm flipV="1">
                <a:off x="2038802" y="3800590"/>
                <a:ext cx="181524" cy="36028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4132" name="TextBox 4131">
                <a:extLst>
                  <a:ext uri="{FF2B5EF4-FFF2-40B4-BE49-F238E27FC236}">
                    <a16:creationId xmlns:a16="http://schemas.microsoft.com/office/drawing/2014/main" id="{A8A43A1C-5029-1D47-2FC0-62AA16A1F02F}"/>
                  </a:ext>
                </a:extLst>
              </p:cNvPr>
              <p:cNvSpPr txBox="1"/>
              <p:nvPr/>
            </p:nvSpPr>
            <p:spPr>
              <a:xfrm>
                <a:off x="353937" y="4418157"/>
                <a:ext cx="1924876" cy="830997"/>
              </a:xfrm>
              <a:prstGeom prst="rect">
                <a:avLst/>
              </a:prstGeom>
              <a:noFill/>
            </p:spPr>
            <p:txBody>
              <a:bodyPr wrap="square" rtlCol="0">
                <a:spAutoFit/>
              </a:bodyPr>
              <a:lstStyle/>
              <a:p>
                <a:r>
                  <a:rPr lang="en-US" sz="2400">
                    <a:solidFill>
                      <a:srgbClr val="FFC000"/>
                    </a:solidFill>
                  </a:rPr>
                  <a:t>abstract plans</a:t>
                </a:r>
              </a:p>
            </p:txBody>
          </p:sp>
        </p:grpSp>
      </p:grpSp>
      <p:sp>
        <p:nvSpPr>
          <p:cNvPr id="2" name="TextBox 1">
            <a:extLst>
              <a:ext uri="{FF2B5EF4-FFF2-40B4-BE49-F238E27FC236}">
                <a16:creationId xmlns:a16="http://schemas.microsoft.com/office/drawing/2014/main" id="{B9396F28-5CF2-E283-6040-BA4F389C3D32}"/>
              </a:ext>
            </a:extLst>
          </p:cNvPr>
          <p:cNvSpPr txBox="1"/>
          <p:nvPr/>
        </p:nvSpPr>
        <p:spPr>
          <a:xfrm>
            <a:off x="8086965" y="6396334"/>
            <a:ext cx="4105035" cy="461665"/>
          </a:xfrm>
          <a:prstGeom prst="rect">
            <a:avLst/>
          </a:prstGeom>
          <a:noFill/>
        </p:spPr>
        <p:txBody>
          <a:bodyPr wrap="none" rtlCol="0">
            <a:spAutoFit/>
          </a:bodyPr>
          <a:lstStyle/>
          <a:p>
            <a:r>
              <a:rPr lang="en-US" sz="2400"/>
              <a:t>Koechlin &amp; Summerfield 2007</a:t>
            </a:r>
          </a:p>
        </p:txBody>
      </p:sp>
      <p:pic>
        <p:nvPicPr>
          <p:cNvPr id="4" name="Picture 3" descr="A graph with colorful lines and numbers&#10;&#10;AI-generated content may be incorrect.">
            <a:extLst>
              <a:ext uri="{FF2B5EF4-FFF2-40B4-BE49-F238E27FC236}">
                <a16:creationId xmlns:a16="http://schemas.microsoft.com/office/drawing/2014/main" id="{D62856F1-57A7-B3BE-4321-53204EA95B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967" y="1122281"/>
            <a:ext cx="6007606" cy="3612290"/>
          </a:xfrm>
          <a:prstGeom prst="rect">
            <a:avLst/>
          </a:prstGeom>
        </p:spPr>
      </p:pic>
      <p:sp>
        <p:nvSpPr>
          <p:cNvPr id="5" name="TextBox 4">
            <a:extLst>
              <a:ext uri="{FF2B5EF4-FFF2-40B4-BE49-F238E27FC236}">
                <a16:creationId xmlns:a16="http://schemas.microsoft.com/office/drawing/2014/main" id="{96D01500-DB7E-0AE1-E307-5EC2E327100C}"/>
              </a:ext>
            </a:extLst>
          </p:cNvPr>
          <p:cNvSpPr txBox="1"/>
          <p:nvPr/>
        </p:nvSpPr>
        <p:spPr>
          <a:xfrm>
            <a:off x="1046240" y="4756163"/>
            <a:ext cx="5049760" cy="954107"/>
          </a:xfrm>
          <a:prstGeom prst="rect">
            <a:avLst/>
          </a:prstGeom>
          <a:noFill/>
        </p:spPr>
        <p:txBody>
          <a:bodyPr wrap="square" rtlCol="0">
            <a:spAutoFit/>
          </a:bodyPr>
          <a:lstStyle/>
          <a:p>
            <a:r>
              <a:rPr lang="en-US" sz="2800"/>
              <a:t>Arithmetic abilities of GPT-3 (Brown 2020)</a:t>
            </a:r>
          </a:p>
        </p:txBody>
      </p:sp>
      <p:sp>
        <p:nvSpPr>
          <p:cNvPr id="6" name="TextBox 5">
            <a:extLst>
              <a:ext uri="{FF2B5EF4-FFF2-40B4-BE49-F238E27FC236}">
                <a16:creationId xmlns:a16="http://schemas.microsoft.com/office/drawing/2014/main" id="{EFAC25D3-5664-3779-2F24-F69F0A551366}"/>
              </a:ext>
            </a:extLst>
          </p:cNvPr>
          <p:cNvSpPr txBox="1"/>
          <p:nvPr/>
        </p:nvSpPr>
        <p:spPr>
          <a:xfrm>
            <a:off x="957031" y="5731862"/>
            <a:ext cx="5409116" cy="954107"/>
          </a:xfrm>
          <a:prstGeom prst="rect">
            <a:avLst/>
          </a:prstGeom>
          <a:noFill/>
        </p:spPr>
        <p:txBody>
          <a:bodyPr wrap="square" rtlCol="0">
            <a:spAutoFit/>
          </a:bodyPr>
          <a:lstStyle/>
          <a:p>
            <a:r>
              <a:rPr lang="en-US" sz="2800"/>
              <a:t>LLMs naively struggle with complex computations</a:t>
            </a:r>
          </a:p>
        </p:txBody>
      </p:sp>
    </p:spTree>
    <p:extLst>
      <p:ext uri="{BB962C8B-B14F-4D97-AF65-F5344CB8AC3E}">
        <p14:creationId xmlns:p14="http://schemas.microsoft.com/office/powerpoint/2010/main" val="221391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0B9BE-E639-FF0A-93BC-638A51679CD6}"/>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9BDD2C8-0A05-341E-F422-7E9FC108803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A35413C3-EBF0-4A50-91BC-3538C8700F0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Planning and reasoning</a:t>
            </a:r>
          </a:p>
        </p:txBody>
      </p:sp>
      <p:grpSp>
        <p:nvGrpSpPr>
          <p:cNvPr id="7" name="Group 6">
            <a:extLst>
              <a:ext uri="{FF2B5EF4-FFF2-40B4-BE49-F238E27FC236}">
                <a16:creationId xmlns:a16="http://schemas.microsoft.com/office/drawing/2014/main" id="{11FA65F9-5F42-E39F-A697-6F8198F78F3A}"/>
              </a:ext>
            </a:extLst>
          </p:cNvPr>
          <p:cNvGrpSpPr/>
          <p:nvPr/>
        </p:nvGrpSpPr>
        <p:grpSpPr>
          <a:xfrm>
            <a:off x="7325320" y="1878036"/>
            <a:ext cx="3798961" cy="3343924"/>
            <a:chOff x="7325320" y="1878036"/>
            <a:chExt cx="3798961" cy="3343924"/>
          </a:xfrm>
        </p:grpSpPr>
        <p:pic>
          <p:nvPicPr>
            <p:cNvPr id="59" name="Picture 58">
              <a:extLst>
                <a:ext uri="{FF2B5EF4-FFF2-40B4-BE49-F238E27FC236}">
                  <a16:creationId xmlns:a16="http://schemas.microsoft.com/office/drawing/2014/main" id="{3A5269BF-9822-3626-6BF6-30E325190CD1}"/>
                </a:ext>
              </a:extLst>
            </p:cNvPr>
            <p:cNvPicPr>
              <a:picLocks noChangeAspect="1"/>
            </p:cNvPicPr>
            <p:nvPr/>
          </p:nvPicPr>
          <p:blipFill>
            <a:blip r:embed="rId3">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7325320" y="1878036"/>
              <a:ext cx="3798961" cy="3343924"/>
            </a:xfrm>
            <a:prstGeom prst="rect">
              <a:avLst/>
            </a:prstGeom>
          </p:spPr>
        </p:pic>
        <p:sp>
          <p:nvSpPr>
            <p:cNvPr id="4104" name="Freeform 4103">
              <a:extLst>
                <a:ext uri="{FF2B5EF4-FFF2-40B4-BE49-F238E27FC236}">
                  <a16:creationId xmlns:a16="http://schemas.microsoft.com/office/drawing/2014/main" id="{5C0A6FBD-A28B-269E-3DF7-73F7BB00B7AF}"/>
                </a:ext>
              </a:extLst>
            </p:cNvPr>
            <p:cNvSpPr/>
            <p:nvPr/>
          </p:nvSpPr>
          <p:spPr>
            <a:xfrm>
              <a:off x="8886508" y="1884066"/>
              <a:ext cx="798632" cy="800121"/>
            </a:xfrm>
            <a:custGeom>
              <a:avLst/>
              <a:gdLst>
                <a:gd name="csX0" fmla="*/ 141947 w 389528"/>
                <a:gd name="csY0" fmla="*/ 19807 h 379625"/>
                <a:gd name="csX1" fmla="*/ 141947 w 389528"/>
                <a:gd name="csY1" fmla="*/ 19807 h 379625"/>
                <a:gd name="csX2" fmla="*/ 108936 w 389528"/>
                <a:gd name="csY2" fmla="*/ 46216 h 379625"/>
                <a:gd name="csX3" fmla="*/ 95732 w 389528"/>
                <a:gd name="csY3" fmla="*/ 75925 h 379625"/>
                <a:gd name="csX4" fmla="*/ 85828 w 389528"/>
                <a:gd name="csY4" fmla="*/ 95732 h 379625"/>
                <a:gd name="csX5" fmla="*/ 79226 w 389528"/>
                <a:gd name="csY5" fmla="*/ 105635 h 379625"/>
                <a:gd name="csX6" fmla="*/ 75925 w 389528"/>
                <a:gd name="csY6" fmla="*/ 115538 h 379625"/>
                <a:gd name="csX7" fmla="*/ 69323 w 389528"/>
                <a:gd name="csY7" fmla="*/ 125442 h 379625"/>
                <a:gd name="csX8" fmla="*/ 62721 w 389528"/>
                <a:gd name="csY8" fmla="*/ 145248 h 379625"/>
                <a:gd name="csX9" fmla="*/ 59420 w 389528"/>
                <a:gd name="csY9" fmla="*/ 155151 h 379625"/>
                <a:gd name="csX10" fmla="*/ 56119 w 389528"/>
                <a:gd name="csY10" fmla="*/ 171657 h 379625"/>
                <a:gd name="csX11" fmla="*/ 46215 w 389528"/>
                <a:gd name="csY11" fmla="*/ 201366 h 379625"/>
                <a:gd name="csX12" fmla="*/ 29710 w 389528"/>
                <a:gd name="csY12" fmla="*/ 231076 h 379625"/>
                <a:gd name="csX13" fmla="*/ 23108 w 389528"/>
                <a:gd name="csY13" fmla="*/ 240979 h 379625"/>
                <a:gd name="csX14" fmla="*/ 9904 w 389528"/>
                <a:gd name="csY14" fmla="*/ 257485 h 379625"/>
                <a:gd name="csX15" fmla="*/ 3301 w 389528"/>
                <a:gd name="csY15" fmla="*/ 277291 h 379625"/>
                <a:gd name="csX16" fmla="*/ 0 w 389528"/>
                <a:gd name="csY16" fmla="*/ 287195 h 379625"/>
                <a:gd name="csX17" fmla="*/ 9904 w 389528"/>
                <a:gd name="csY17" fmla="*/ 326808 h 379625"/>
                <a:gd name="csX18" fmla="*/ 13205 w 389528"/>
                <a:gd name="csY18" fmla="*/ 336711 h 379625"/>
                <a:gd name="csX19" fmla="*/ 23108 w 389528"/>
                <a:gd name="csY19" fmla="*/ 343313 h 379625"/>
                <a:gd name="csX20" fmla="*/ 29710 w 389528"/>
                <a:gd name="csY20" fmla="*/ 353216 h 379625"/>
                <a:gd name="csX21" fmla="*/ 39613 w 389528"/>
                <a:gd name="csY21" fmla="*/ 359818 h 379625"/>
                <a:gd name="csX22" fmla="*/ 66022 w 389528"/>
                <a:gd name="csY22" fmla="*/ 369722 h 379625"/>
                <a:gd name="csX23" fmla="*/ 89130 w 389528"/>
                <a:gd name="csY23" fmla="*/ 379625 h 379625"/>
                <a:gd name="csX24" fmla="*/ 132044 w 389528"/>
                <a:gd name="csY24" fmla="*/ 359818 h 379625"/>
                <a:gd name="csX25" fmla="*/ 151850 w 389528"/>
                <a:gd name="csY25" fmla="*/ 346614 h 379625"/>
                <a:gd name="csX26" fmla="*/ 158452 w 389528"/>
                <a:gd name="csY26" fmla="*/ 336711 h 379625"/>
                <a:gd name="csX27" fmla="*/ 168356 w 389528"/>
                <a:gd name="csY27" fmla="*/ 330109 h 379625"/>
                <a:gd name="csX28" fmla="*/ 171657 w 389528"/>
                <a:gd name="csY28" fmla="*/ 320205 h 379625"/>
                <a:gd name="csX29" fmla="*/ 181560 w 389528"/>
                <a:gd name="csY29" fmla="*/ 310302 h 379625"/>
                <a:gd name="csX30" fmla="*/ 198065 w 389528"/>
                <a:gd name="csY30" fmla="*/ 287195 h 379625"/>
                <a:gd name="csX31" fmla="*/ 207969 w 389528"/>
                <a:gd name="csY31" fmla="*/ 270689 h 379625"/>
                <a:gd name="csX32" fmla="*/ 217872 w 389528"/>
                <a:gd name="csY32" fmla="*/ 254184 h 379625"/>
                <a:gd name="csX33" fmla="*/ 240979 w 389528"/>
                <a:gd name="csY33" fmla="*/ 227775 h 379625"/>
                <a:gd name="csX34" fmla="*/ 244280 w 389528"/>
                <a:gd name="csY34" fmla="*/ 217872 h 379625"/>
                <a:gd name="csX35" fmla="*/ 270689 w 389528"/>
                <a:gd name="csY35" fmla="*/ 194764 h 379625"/>
                <a:gd name="csX36" fmla="*/ 280592 w 389528"/>
                <a:gd name="csY36" fmla="*/ 191463 h 379625"/>
                <a:gd name="csX37" fmla="*/ 290496 w 389528"/>
                <a:gd name="csY37" fmla="*/ 184861 h 379625"/>
                <a:gd name="csX38" fmla="*/ 310302 w 389528"/>
                <a:gd name="csY38" fmla="*/ 178259 h 379625"/>
                <a:gd name="csX39" fmla="*/ 320205 w 389528"/>
                <a:gd name="csY39" fmla="*/ 174958 h 379625"/>
                <a:gd name="csX40" fmla="*/ 346614 w 389528"/>
                <a:gd name="csY40" fmla="*/ 158452 h 379625"/>
                <a:gd name="csX41" fmla="*/ 356517 w 389528"/>
                <a:gd name="csY41" fmla="*/ 151850 h 379625"/>
                <a:gd name="csX42" fmla="*/ 366420 w 389528"/>
                <a:gd name="csY42" fmla="*/ 148549 h 379625"/>
                <a:gd name="csX43" fmla="*/ 373023 w 389528"/>
                <a:gd name="csY43" fmla="*/ 141947 h 379625"/>
                <a:gd name="csX44" fmla="*/ 382926 w 389528"/>
                <a:gd name="csY44" fmla="*/ 135345 h 379625"/>
                <a:gd name="csX45" fmla="*/ 389528 w 389528"/>
                <a:gd name="csY45" fmla="*/ 115538 h 379625"/>
                <a:gd name="csX46" fmla="*/ 386227 w 389528"/>
                <a:gd name="csY46" fmla="*/ 69323 h 379625"/>
                <a:gd name="csX47" fmla="*/ 382926 w 389528"/>
                <a:gd name="csY47" fmla="*/ 59420 h 379625"/>
                <a:gd name="csX48" fmla="*/ 373023 w 389528"/>
                <a:gd name="csY48" fmla="*/ 52818 h 379625"/>
                <a:gd name="csX49" fmla="*/ 366420 w 389528"/>
                <a:gd name="csY49" fmla="*/ 33011 h 379625"/>
                <a:gd name="csX50" fmla="*/ 336711 w 389528"/>
                <a:gd name="csY50" fmla="*/ 19807 h 379625"/>
                <a:gd name="csX51" fmla="*/ 316904 w 389528"/>
                <a:gd name="csY51" fmla="*/ 13205 h 379625"/>
                <a:gd name="csX52" fmla="*/ 307001 w 389528"/>
                <a:gd name="csY52" fmla="*/ 6603 h 379625"/>
                <a:gd name="csX53" fmla="*/ 287195 w 389528"/>
                <a:gd name="csY53" fmla="*/ 0 h 379625"/>
                <a:gd name="csX54" fmla="*/ 260786 w 389528"/>
                <a:gd name="csY54" fmla="*/ 3301 h 379625"/>
                <a:gd name="csX55" fmla="*/ 240979 w 389528"/>
                <a:gd name="csY55" fmla="*/ 6603 h 379625"/>
                <a:gd name="csX56" fmla="*/ 141947 w 389528"/>
                <a:gd name="csY56" fmla="*/ 19807 h 379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389528" h="379625">
                  <a:moveTo>
                    <a:pt x="141947" y="19807"/>
                  </a:moveTo>
                  <a:lnTo>
                    <a:pt x="141947" y="19807"/>
                  </a:lnTo>
                  <a:cubicBezTo>
                    <a:pt x="128890" y="29133"/>
                    <a:pt x="118701" y="34497"/>
                    <a:pt x="108936" y="46216"/>
                  </a:cubicBezTo>
                  <a:cubicBezTo>
                    <a:pt x="86545" y="73086"/>
                    <a:pt x="124513" y="32749"/>
                    <a:pt x="95732" y="75925"/>
                  </a:cubicBezTo>
                  <a:cubicBezTo>
                    <a:pt x="76808" y="104314"/>
                    <a:pt x="99499" y="68393"/>
                    <a:pt x="85828" y="95732"/>
                  </a:cubicBezTo>
                  <a:cubicBezTo>
                    <a:pt x="84054" y="99280"/>
                    <a:pt x="81000" y="102087"/>
                    <a:pt x="79226" y="105635"/>
                  </a:cubicBezTo>
                  <a:cubicBezTo>
                    <a:pt x="77670" y="108747"/>
                    <a:pt x="77481" y="112426"/>
                    <a:pt x="75925" y="115538"/>
                  </a:cubicBezTo>
                  <a:cubicBezTo>
                    <a:pt x="74151" y="119087"/>
                    <a:pt x="70934" y="121816"/>
                    <a:pt x="69323" y="125442"/>
                  </a:cubicBezTo>
                  <a:cubicBezTo>
                    <a:pt x="66497" y="131801"/>
                    <a:pt x="64922" y="138646"/>
                    <a:pt x="62721" y="145248"/>
                  </a:cubicBezTo>
                  <a:cubicBezTo>
                    <a:pt x="61621" y="148549"/>
                    <a:pt x="60102" y="151739"/>
                    <a:pt x="59420" y="155151"/>
                  </a:cubicBezTo>
                  <a:cubicBezTo>
                    <a:pt x="58320" y="160653"/>
                    <a:pt x="57595" y="166244"/>
                    <a:pt x="56119" y="171657"/>
                  </a:cubicBezTo>
                  <a:cubicBezTo>
                    <a:pt x="56106" y="171706"/>
                    <a:pt x="47874" y="196390"/>
                    <a:pt x="46215" y="201366"/>
                  </a:cubicBezTo>
                  <a:cubicBezTo>
                    <a:pt x="40403" y="218801"/>
                    <a:pt x="44850" y="208367"/>
                    <a:pt x="29710" y="231076"/>
                  </a:cubicBezTo>
                  <a:cubicBezTo>
                    <a:pt x="27509" y="234377"/>
                    <a:pt x="25913" y="238173"/>
                    <a:pt x="23108" y="240979"/>
                  </a:cubicBezTo>
                  <a:cubicBezTo>
                    <a:pt x="17621" y="246466"/>
                    <a:pt x="13235" y="249990"/>
                    <a:pt x="9904" y="257485"/>
                  </a:cubicBezTo>
                  <a:cubicBezTo>
                    <a:pt x="7077" y="263844"/>
                    <a:pt x="5502" y="270689"/>
                    <a:pt x="3301" y="277291"/>
                  </a:cubicBezTo>
                  <a:lnTo>
                    <a:pt x="0" y="287195"/>
                  </a:lnTo>
                  <a:cubicBezTo>
                    <a:pt x="5915" y="340429"/>
                    <a:pt x="-3093" y="300816"/>
                    <a:pt x="9904" y="326808"/>
                  </a:cubicBezTo>
                  <a:cubicBezTo>
                    <a:pt x="11460" y="329920"/>
                    <a:pt x="11031" y="333994"/>
                    <a:pt x="13205" y="336711"/>
                  </a:cubicBezTo>
                  <a:cubicBezTo>
                    <a:pt x="15683" y="339809"/>
                    <a:pt x="19807" y="341112"/>
                    <a:pt x="23108" y="343313"/>
                  </a:cubicBezTo>
                  <a:cubicBezTo>
                    <a:pt x="25309" y="346614"/>
                    <a:pt x="26905" y="350411"/>
                    <a:pt x="29710" y="353216"/>
                  </a:cubicBezTo>
                  <a:cubicBezTo>
                    <a:pt x="32515" y="356021"/>
                    <a:pt x="36168" y="357850"/>
                    <a:pt x="39613" y="359818"/>
                  </a:cubicBezTo>
                  <a:cubicBezTo>
                    <a:pt x="54999" y="368610"/>
                    <a:pt x="49774" y="365080"/>
                    <a:pt x="66022" y="369722"/>
                  </a:cubicBezTo>
                  <a:cubicBezTo>
                    <a:pt x="77355" y="372960"/>
                    <a:pt x="77393" y="373757"/>
                    <a:pt x="89130" y="379625"/>
                  </a:cubicBezTo>
                  <a:cubicBezTo>
                    <a:pt x="139241" y="373361"/>
                    <a:pt x="95247" y="384349"/>
                    <a:pt x="132044" y="359818"/>
                  </a:cubicBezTo>
                  <a:lnTo>
                    <a:pt x="151850" y="346614"/>
                  </a:lnTo>
                  <a:cubicBezTo>
                    <a:pt x="154051" y="343313"/>
                    <a:pt x="155647" y="339516"/>
                    <a:pt x="158452" y="336711"/>
                  </a:cubicBezTo>
                  <a:cubicBezTo>
                    <a:pt x="161258" y="333906"/>
                    <a:pt x="165877" y="333207"/>
                    <a:pt x="168356" y="330109"/>
                  </a:cubicBezTo>
                  <a:cubicBezTo>
                    <a:pt x="170530" y="327392"/>
                    <a:pt x="169727" y="323100"/>
                    <a:pt x="171657" y="320205"/>
                  </a:cubicBezTo>
                  <a:cubicBezTo>
                    <a:pt x="174246" y="316321"/>
                    <a:pt x="178847" y="314101"/>
                    <a:pt x="181560" y="310302"/>
                  </a:cubicBezTo>
                  <a:cubicBezTo>
                    <a:pt x="203284" y="279888"/>
                    <a:pt x="172317" y="312943"/>
                    <a:pt x="198065" y="287195"/>
                  </a:cubicBezTo>
                  <a:cubicBezTo>
                    <a:pt x="204883" y="266738"/>
                    <a:pt x="196639" y="286550"/>
                    <a:pt x="207969" y="270689"/>
                  </a:cubicBezTo>
                  <a:cubicBezTo>
                    <a:pt x="211698" y="265468"/>
                    <a:pt x="214193" y="259440"/>
                    <a:pt x="217872" y="254184"/>
                  </a:cubicBezTo>
                  <a:cubicBezTo>
                    <a:pt x="227277" y="240747"/>
                    <a:pt x="230543" y="238211"/>
                    <a:pt x="240979" y="227775"/>
                  </a:cubicBezTo>
                  <a:cubicBezTo>
                    <a:pt x="242079" y="224474"/>
                    <a:pt x="242192" y="220656"/>
                    <a:pt x="244280" y="217872"/>
                  </a:cubicBezTo>
                  <a:cubicBezTo>
                    <a:pt x="249443" y="210988"/>
                    <a:pt x="261526" y="199346"/>
                    <a:pt x="270689" y="194764"/>
                  </a:cubicBezTo>
                  <a:cubicBezTo>
                    <a:pt x="273801" y="193208"/>
                    <a:pt x="277480" y="193019"/>
                    <a:pt x="280592" y="191463"/>
                  </a:cubicBezTo>
                  <a:cubicBezTo>
                    <a:pt x="284141" y="189689"/>
                    <a:pt x="286870" y="186472"/>
                    <a:pt x="290496" y="184861"/>
                  </a:cubicBezTo>
                  <a:cubicBezTo>
                    <a:pt x="296855" y="182035"/>
                    <a:pt x="303700" y="180460"/>
                    <a:pt x="310302" y="178259"/>
                  </a:cubicBezTo>
                  <a:cubicBezTo>
                    <a:pt x="313603" y="177159"/>
                    <a:pt x="317254" y="176802"/>
                    <a:pt x="320205" y="174958"/>
                  </a:cubicBezTo>
                  <a:cubicBezTo>
                    <a:pt x="329008" y="169456"/>
                    <a:pt x="337976" y="164210"/>
                    <a:pt x="346614" y="158452"/>
                  </a:cubicBezTo>
                  <a:cubicBezTo>
                    <a:pt x="349915" y="156251"/>
                    <a:pt x="352969" y="153624"/>
                    <a:pt x="356517" y="151850"/>
                  </a:cubicBezTo>
                  <a:cubicBezTo>
                    <a:pt x="359629" y="150294"/>
                    <a:pt x="363119" y="149649"/>
                    <a:pt x="366420" y="148549"/>
                  </a:cubicBezTo>
                  <a:cubicBezTo>
                    <a:pt x="368621" y="146348"/>
                    <a:pt x="370593" y="143891"/>
                    <a:pt x="373023" y="141947"/>
                  </a:cubicBezTo>
                  <a:cubicBezTo>
                    <a:pt x="376121" y="139469"/>
                    <a:pt x="380823" y="138709"/>
                    <a:pt x="382926" y="135345"/>
                  </a:cubicBezTo>
                  <a:cubicBezTo>
                    <a:pt x="386614" y="129443"/>
                    <a:pt x="389528" y="115538"/>
                    <a:pt x="389528" y="115538"/>
                  </a:cubicBezTo>
                  <a:cubicBezTo>
                    <a:pt x="388428" y="100133"/>
                    <a:pt x="388031" y="84661"/>
                    <a:pt x="386227" y="69323"/>
                  </a:cubicBezTo>
                  <a:cubicBezTo>
                    <a:pt x="385820" y="65867"/>
                    <a:pt x="385100" y="62137"/>
                    <a:pt x="382926" y="59420"/>
                  </a:cubicBezTo>
                  <a:cubicBezTo>
                    <a:pt x="380448" y="56322"/>
                    <a:pt x="376324" y="55019"/>
                    <a:pt x="373023" y="52818"/>
                  </a:cubicBezTo>
                  <a:cubicBezTo>
                    <a:pt x="370822" y="46216"/>
                    <a:pt x="372211" y="36871"/>
                    <a:pt x="366420" y="33011"/>
                  </a:cubicBezTo>
                  <a:cubicBezTo>
                    <a:pt x="350727" y="22549"/>
                    <a:pt x="360280" y="27663"/>
                    <a:pt x="336711" y="19807"/>
                  </a:cubicBezTo>
                  <a:cubicBezTo>
                    <a:pt x="336710" y="19807"/>
                    <a:pt x="316905" y="13206"/>
                    <a:pt x="316904" y="13205"/>
                  </a:cubicBezTo>
                  <a:cubicBezTo>
                    <a:pt x="313603" y="11004"/>
                    <a:pt x="310626" y="8214"/>
                    <a:pt x="307001" y="6603"/>
                  </a:cubicBezTo>
                  <a:cubicBezTo>
                    <a:pt x="300642" y="3776"/>
                    <a:pt x="287195" y="0"/>
                    <a:pt x="287195" y="0"/>
                  </a:cubicBezTo>
                  <a:lnTo>
                    <a:pt x="260786" y="3301"/>
                  </a:lnTo>
                  <a:cubicBezTo>
                    <a:pt x="254160" y="4248"/>
                    <a:pt x="247670" y="6406"/>
                    <a:pt x="240979" y="6603"/>
                  </a:cubicBezTo>
                  <a:cubicBezTo>
                    <a:pt x="210182" y="7509"/>
                    <a:pt x="158452" y="17606"/>
                    <a:pt x="141947" y="19807"/>
                  </a:cubicBezTo>
                  <a:close/>
                </a:path>
              </a:pathLst>
            </a:custGeom>
            <a:solidFill>
              <a:srgbClr val="00B0F0">
                <a:alpha val="50000"/>
              </a:srgb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34" name="Group 4133">
              <a:extLst>
                <a:ext uri="{FF2B5EF4-FFF2-40B4-BE49-F238E27FC236}">
                  <a16:creationId xmlns:a16="http://schemas.microsoft.com/office/drawing/2014/main" id="{784F1921-5ECE-D2B0-A361-C1A3D0E68F1E}"/>
                </a:ext>
              </a:extLst>
            </p:cNvPr>
            <p:cNvGrpSpPr/>
            <p:nvPr/>
          </p:nvGrpSpPr>
          <p:grpSpPr>
            <a:xfrm>
              <a:off x="7953010" y="2135315"/>
              <a:ext cx="1012249" cy="750648"/>
              <a:chOff x="2210947" y="3187623"/>
              <a:chExt cx="1012249" cy="750648"/>
            </a:xfrm>
          </p:grpSpPr>
          <p:sp>
            <p:nvSpPr>
              <p:cNvPr id="4113" name="Freeform 4112">
                <a:extLst>
                  <a:ext uri="{FF2B5EF4-FFF2-40B4-BE49-F238E27FC236}">
                    <a16:creationId xmlns:a16="http://schemas.microsoft.com/office/drawing/2014/main" id="{65E09C60-6F96-67B5-0ECC-792D99A7B7DE}"/>
                  </a:ext>
                </a:extLst>
              </p:cNvPr>
              <p:cNvSpPr/>
              <p:nvPr/>
            </p:nvSpPr>
            <p:spPr>
              <a:xfrm>
                <a:off x="2210947" y="3187623"/>
                <a:ext cx="746967" cy="750648"/>
              </a:xfrm>
              <a:custGeom>
                <a:avLst/>
                <a:gdLst>
                  <a:gd name="csX0" fmla="*/ 547077 w 746967"/>
                  <a:gd name="csY0" fmla="*/ 4279 h 750648"/>
                  <a:gd name="csX1" fmla="*/ 547077 w 746967"/>
                  <a:gd name="csY1" fmla="*/ 4279 h 750648"/>
                  <a:gd name="csX2" fmla="*/ 453293 w 746967"/>
                  <a:gd name="csY2" fmla="*/ 4279 h 750648"/>
                  <a:gd name="csX3" fmla="*/ 425939 w 746967"/>
                  <a:gd name="csY3" fmla="*/ 16002 h 750648"/>
                  <a:gd name="csX4" fmla="*/ 394677 w 746967"/>
                  <a:gd name="csY4" fmla="*/ 47264 h 750648"/>
                  <a:gd name="csX5" fmla="*/ 382954 w 746967"/>
                  <a:gd name="csY5" fmla="*/ 58987 h 750648"/>
                  <a:gd name="csX6" fmla="*/ 371231 w 746967"/>
                  <a:gd name="csY6" fmla="*/ 98064 h 750648"/>
                  <a:gd name="csX7" fmla="*/ 355600 w 746967"/>
                  <a:gd name="csY7" fmla="*/ 129325 h 750648"/>
                  <a:gd name="csX8" fmla="*/ 351693 w 746967"/>
                  <a:gd name="csY8" fmla="*/ 141048 h 750648"/>
                  <a:gd name="csX9" fmla="*/ 343877 w 746967"/>
                  <a:gd name="csY9" fmla="*/ 152771 h 750648"/>
                  <a:gd name="csX10" fmla="*/ 339970 w 746967"/>
                  <a:gd name="csY10" fmla="*/ 168402 h 750648"/>
                  <a:gd name="csX11" fmla="*/ 332154 w 746967"/>
                  <a:gd name="csY11" fmla="*/ 176217 h 750648"/>
                  <a:gd name="csX12" fmla="*/ 316524 w 746967"/>
                  <a:gd name="csY12" fmla="*/ 199664 h 750648"/>
                  <a:gd name="csX13" fmla="*/ 304800 w 746967"/>
                  <a:gd name="csY13" fmla="*/ 207479 h 750648"/>
                  <a:gd name="csX14" fmla="*/ 289170 w 746967"/>
                  <a:gd name="csY14" fmla="*/ 223110 h 750648"/>
                  <a:gd name="csX15" fmla="*/ 254000 w 746967"/>
                  <a:gd name="csY15" fmla="*/ 242648 h 750648"/>
                  <a:gd name="csX16" fmla="*/ 246185 w 746967"/>
                  <a:gd name="csY16" fmla="*/ 250464 h 750648"/>
                  <a:gd name="csX17" fmla="*/ 218831 w 746967"/>
                  <a:gd name="csY17" fmla="*/ 262187 h 750648"/>
                  <a:gd name="csX18" fmla="*/ 203200 w 746967"/>
                  <a:gd name="csY18" fmla="*/ 277817 h 750648"/>
                  <a:gd name="csX19" fmla="*/ 191477 w 746967"/>
                  <a:gd name="csY19" fmla="*/ 285633 h 750648"/>
                  <a:gd name="csX20" fmla="*/ 164124 w 746967"/>
                  <a:gd name="csY20" fmla="*/ 312987 h 750648"/>
                  <a:gd name="csX21" fmla="*/ 152400 w 746967"/>
                  <a:gd name="csY21" fmla="*/ 320802 h 750648"/>
                  <a:gd name="csX22" fmla="*/ 132862 w 746967"/>
                  <a:gd name="csY22" fmla="*/ 340341 h 750648"/>
                  <a:gd name="csX23" fmla="*/ 121139 w 746967"/>
                  <a:gd name="csY23" fmla="*/ 352064 h 750648"/>
                  <a:gd name="csX24" fmla="*/ 109416 w 746967"/>
                  <a:gd name="csY24" fmla="*/ 359879 h 750648"/>
                  <a:gd name="csX25" fmla="*/ 82062 w 746967"/>
                  <a:gd name="csY25" fmla="*/ 379417 h 750648"/>
                  <a:gd name="csX26" fmla="*/ 74247 w 746967"/>
                  <a:gd name="csY26" fmla="*/ 387233 h 750648"/>
                  <a:gd name="csX27" fmla="*/ 66431 w 746967"/>
                  <a:gd name="csY27" fmla="*/ 398956 h 750648"/>
                  <a:gd name="csX28" fmla="*/ 54708 w 746967"/>
                  <a:gd name="csY28" fmla="*/ 406771 h 750648"/>
                  <a:gd name="csX29" fmla="*/ 35170 w 746967"/>
                  <a:gd name="csY29" fmla="*/ 418494 h 750648"/>
                  <a:gd name="csX30" fmla="*/ 19539 w 746967"/>
                  <a:gd name="csY30" fmla="*/ 441941 h 750648"/>
                  <a:gd name="csX31" fmla="*/ 11724 w 746967"/>
                  <a:gd name="csY31" fmla="*/ 453664 h 750648"/>
                  <a:gd name="csX32" fmla="*/ 0 w 746967"/>
                  <a:gd name="csY32" fmla="*/ 492741 h 750648"/>
                  <a:gd name="csX33" fmla="*/ 7816 w 746967"/>
                  <a:gd name="csY33" fmla="*/ 531817 h 750648"/>
                  <a:gd name="csX34" fmla="*/ 15631 w 746967"/>
                  <a:gd name="csY34" fmla="*/ 539633 h 750648"/>
                  <a:gd name="csX35" fmla="*/ 27354 w 746967"/>
                  <a:gd name="csY35" fmla="*/ 547448 h 750648"/>
                  <a:gd name="csX36" fmla="*/ 42985 w 746967"/>
                  <a:gd name="csY36" fmla="*/ 566987 h 750648"/>
                  <a:gd name="csX37" fmla="*/ 50800 w 746967"/>
                  <a:gd name="csY37" fmla="*/ 578710 h 750648"/>
                  <a:gd name="csX38" fmla="*/ 74247 w 746967"/>
                  <a:gd name="csY38" fmla="*/ 606064 h 750648"/>
                  <a:gd name="csX39" fmla="*/ 82062 w 746967"/>
                  <a:gd name="csY39" fmla="*/ 629510 h 750648"/>
                  <a:gd name="csX40" fmla="*/ 85970 w 746967"/>
                  <a:gd name="csY40" fmla="*/ 641233 h 750648"/>
                  <a:gd name="csX41" fmla="*/ 89877 w 746967"/>
                  <a:gd name="csY41" fmla="*/ 664679 h 750648"/>
                  <a:gd name="csX42" fmla="*/ 97693 w 746967"/>
                  <a:gd name="csY42" fmla="*/ 688125 h 750648"/>
                  <a:gd name="csX43" fmla="*/ 101600 w 746967"/>
                  <a:gd name="csY43" fmla="*/ 699848 h 750648"/>
                  <a:gd name="csX44" fmla="*/ 105508 w 746967"/>
                  <a:gd name="csY44" fmla="*/ 711571 h 750648"/>
                  <a:gd name="csX45" fmla="*/ 117231 w 746967"/>
                  <a:gd name="csY45" fmla="*/ 715479 h 750648"/>
                  <a:gd name="csX46" fmla="*/ 144585 w 746967"/>
                  <a:gd name="csY46" fmla="*/ 735017 h 750648"/>
                  <a:gd name="csX47" fmla="*/ 152400 w 746967"/>
                  <a:gd name="csY47" fmla="*/ 742833 h 750648"/>
                  <a:gd name="csX48" fmla="*/ 175847 w 746967"/>
                  <a:gd name="csY48" fmla="*/ 750648 h 750648"/>
                  <a:gd name="csX49" fmla="*/ 199293 w 746967"/>
                  <a:gd name="csY49" fmla="*/ 746741 h 750648"/>
                  <a:gd name="csX50" fmla="*/ 211016 w 746967"/>
                  <a:gd name="csY50" fmla="*/ 727202 h 750648"/>
                  <a:gd name="csX51" fmla="*/ 222739 w 746967"/>
                  <a:gd name="csY51" fmla="*/ 707664 h 750648"/>
                  <a:gd name="csX52" fmla="*/ 250093 w 746967"/>
                  <a:gd name="csY52" fmla="*/ 676402 h 750648"/>
                  <a:gd name="csX53" fmla="*/ 265724 w 746967"/>
                  <a:gd name="csY53" fmla="*/ 656864 h 750648"/>
                  <a:gd name="csX54" fmla="*/ 277447 w 746967"/>
                  <a:gd name="csY54" fmla="*/ 645141 h 750648"/>
                  <a:gd name="csX55" fmla="*/ 296985 w 746967"/>
                  <a:gd name="csY55" fmla="*/ 625602 h 750648"/>
                  <a:gd name="csX56" fmla="*/ 320431 w 746967"/>
                  <a:gd name="csY56" fmla="*/ 617787 h 750648"/>
                  <a:gd name="csX57" fmla="*/ 328247 w 746967"/>
                  <a:gd name="csY57" fmla="*/ 609971 h 750648"/>
                  <a:gd name="csX58" fmla="*/ 375139 w 746967"/>
                  <a:gd name="csY58" fmla="*/ 590433 h 750648"/>
                  <a:gd name="csX59" fmla="*/ 386862 w 746967"/>
                  <a:gd name="csY59" fmla="*/ 586525 h 750648"/>
                  <a:gd name="csX60" fmla="*/ 398585 w 746967"/>
                  <a:gd name="csY60" fmla="*/ 582617 h 750648"/>
                  <a:gd name="csX61" fmla="*/ 414216 w 746967"/>
                  <a:gd name="csY61" fmla="*/ 563079 h 750648"/>
                  <a:gd name="csX62" fmla="*/ 437662 w 746967"/>
                  <a:gd name="csY62" fmla="*/ 543541 h 750648"/>
                  <a:gd name="csX63" fmla="*/ 468924 w 746967"/>
                  <a:gd name="csY63" fmla="*/ 535725 h 750648"/>
                  <a:gd name="csX64" fmla="*/ 496277 w 746967"/>
                  <a:gd name="csY64" fmla="*/ 527910 h 750648"/>
                  <a:gd name="csX65" fmla="*/ 543170 w 746967"/>
                  <a:gd name="csY65" fmla="*/ 531817 h 750648"/>
                  <a:gd name="csX66" fmla="*/ 590062 w 746967"/>
                  <a:gd name="csY66" fmla="*/ 539633 h 750648"/>
                  <a:gd name="csX67" fmla="*/ 636954 w 746967"/>
                  <a:gd name="csY67" fmla="*/ 531817 h 750648"/>
                  <a:gd name="csX68" fmla="*/ 644770 w 746967"/>
                  <a:gd name="csY68" fmla="*/ 524002 h 750648"/>
                  <a:gd name="csX69" fmla="*/ 648677 w 746967"/>
                  <a:gd name="csY69" fmla="*/ 512279 h 750648"/>
                  <a:gd name="csX70" fmla="*/ 660400 w 746967"/>
                  <a:gd name="csY70" fmla="*/ 504464 h 750648"/>
                  <a:gd name="csX71" fmla="*/ 687754 w 746967"/>
                  <a:gd name="csY71" fmla="*/ 488833 h 750648"/>
                  <a:gd name="csX72" fmla="*/ 722924 w 746967"/>
                  <a:gd name="csY72" fmla="*/ 469294 h 750648"/>
                  <a:gd name="csX73" fmla="*/ 734647 w 746967"/>
                  <a:gd name="csY73" fmla="*/ 465387 h 750648"/>
                  <a:gd name="csX74" fmla="*/ 746370 w 746967"/>
                  <a:gd name="csY74" fmla="*/ 445848 h 750648"/>
                  <a:gd name="csX75" fmla="*/ 734647 w 746967"/>
                  <a:gd name="csY75" fmla="*/ 441941 h 750648"/>
                  <a:gd name="csX76" fmla="*/ 707293 w 746967"/>
                  <a:gd name="csY76" fmla="*/ 395048 h 750648"/>
                  <a:gd name="csX77" fmla="*/ 699477 w 746967"/>
                  <a:gd name="csY77" fmla="*/ 387233 h 750648"/>
                  <a:gd name="csX78" fmla="*/ 683847 w 746967"/>
                  <a:gd name="csY78" fmla="*/ 363787 h 750648"/>
                  <a:gd name="csX79" fmla="*/ 676031 w 746967"/>
                  <a:gd name="csY79" fmla="*/ 352064 h 750648"/>
                  <a:gd name="csX80" fmla="*/ 668216 w 746967"/>
                  <a:gd name="csY80" fmla="*/ 340341 h 750648"/>
                  <a:gd name="csX81" fmla="*/ 660400 w 746967"/>
                  <a:gd name="csY81" fmla="*/ 332525 h 750648"/>
                  <a:gd name="csX82" fmla="*/ 652585 w 746967"/>
                  <a:gd name="csY82" fmla="*/ 320802 h 750648"/>
                  <a:gd name="csX83" fmla="*/ 601785 w 746967"/>
                  <a:gd name="csY83" fmla="*/ 277817 h 750648"/>
                  <a:gd name="csX84" fmla="*/ 570524 w 746967"/>
                  <a:gd name="csY84" fmla="*/ 242648 h 750648"/>
                  <a:gd name="csX85" fmla="*/ 562708 w 746967"/>
                  <a:gd name="csY85" fmla="*/ 234833 h 750648"/>
                  <a:gd name="csX86" fmla="*/ 550985 w 746967"/>
                  <a:gd name="csY86" fmla="*/ 230925 h 750648"/>
                  <a:gd name="csX87" fmla="*/ 539262 w 746967"/>
                  <a:gd name="csY87" fmla="*/ 223110 h 750648"/>
                  <a:gd name="csX88" fmla="*/ 519724 w 746967"/>
                  <a:gd name="csY88" fmla="*/ 219202 h 750648"/>
                  <a:gd name="csX89" fmla="*/ 492370 w 746967"/>
                  <a:gd name="csY89" fmla="*/ 211387 h 750648"/>
                  <a:gd name="csX90" fmla="*/ 492370 w 746967"/>
                  <a:gd name="csY90" fmla="*/ 117602 h 750648"/>
                  <a:gd name="csX91" fmla="*/ 496277 w 746967"/>
                  <a:gd name="csY91" fmla="*/ 101971 h 750648"/>
                  <a:gd name="csX92" fmla="*/ 531447 w 746967"/>
                  <a:gd name="csY92" fmla="*/ 82433 h 750648"/>
                  <a:gd name="csX93" fmla="*/ 547077 w 746967"/>
                  <a:gd name="csY93" fmla="*/ 62894 h 750648"/>
                  <a:gd name="csX94" fmla="*/ 550985 w 746967"/>
                  <a:gd name="csY94" fmla="*/ 51171 h 750648"/>
                  <a:gd name="csX95" fmla="*/ 562708 w 746967"/>
                  <a:gd name="csY95" fmla="*/ 27725 h 750648"/>
                  <a:gd name="csX96" fmla="*/ 547077 w 746967"/>
                  <a:gd name="csY96" fmla="*/ 4279 h 750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Lst>
                <a:rect l="l" t="t" r="r" b="b"/>
                <a:pathLst>
                  <a:path w="746967" h="750648">
                    <a:moveTo>
                      <a:pt x="547077" y="4279"/>
                    </a:moveTo>
                    <a:lnTo>
                      <a:pt x="547077" y="4279"/>
                    </a:lnTo>
                    <a:cubicBezTo>
                      <a:pt x="500925" y="-849"/>
                      <a:pt x="509600" y="-1978"/>
                      <a:pt x="453293" y="4279"/>
                    </a:cubicBezTo>
                    <a:cubicBezTo>
                      <a:pt x="445902" y="5100"/>
                      <a:pt x="431312" y="13316"/>
                      <a:pt x="425939" y="16002"/>
                    </a:cubicBezTo>
                    <a:lnTo>
                      <a:pt x="394677" y="47264"/>
                    </a:lnTo>
                    <a:lnTo>
                      <a:pt x="382954" y="58987"/>
                    </a:lnTo>
                    <a:cubicBezTo>
                      <a:pt x="374381" y="119007"/>
                      <a:pt x="386197" y="64391"/>
                      <a:pt x="371231" y="98064"/>
                    </a:cubicBezTo>
                    <a:cubicBezTo>
                      <a:pt x="356862" y="130393"/>
                      <a:pt x="371652" y="113275"/>
                      <a:pt x="355600" y="129325"/>
                    </a:cubicBezTo>
                    <a:cubicBezTo>
                      <a:pt x="354298" y="133233"/>
                      <a:pt x="353535" y="137364"/>
                      <a:pt x="351693" y="141048"/>
                    </a:cubicBezTo>
                    <a:cubicBezTo>
                      <a:pt x="349593" y="145249"/>
                      <a:pt x="345727" y="148454"/>
                      <a:pt x="343877" y="152771"/>
                    </a:cubicBezTo>
                    <a:cubicBezTo>
                      <a:pt x="341761" y="157707"/>
                      <a:pt x="342372" y="163598"/>
                      <a:pt x="339970" y="168402"/>
                    </a:cubicBezTo>
                    <a:cubicBezTo>
                      <a:pt x="338322" y="171697"/>
                      <a:pt x="334365" y="173270"/>
                      <a:pt x="332154" y="176217"/>
                    </a:cubicBezTo>
                    <a:cubicBezTo>
                      <a:pt x="326518" y="183731"/>
                      <a:pt x="324340" y="194454"/>
                      <a:pt x="316524" y="199664"/>
                    </a:cubicBezTo>
                    <a:cubicBezTo>
                      <a:pt x="312616" y="202269"/>
                      <a:pt x="308366" y="204422"/>
                      <a:pt x="304800" y="207479"/>
                    </a:cubicBezTo>
                    <a:cubicBezTo>
                      <a:pt x="299206" y="212274"/>
                      <a:pt x="294924" y="218507"/>
                      <a:pt x="289170" y="223110"/>
                    </a:cubicBezTo>
                    <a:cubicBezTo>
                      <a:pt x="269974" y="238468"/>
                      <a:pt x="271268" y="236893"/>
                      <a:pt x="254000" y="242648"/>
                    </a:cubicBezTo>
                    <a:cubicBezTo>
                      <a:pt x="251395" y="245253"/>
                      <a:pt x="249250" y="248420"/>
                      <a:pt x="246185" y="250464"/>
                    </a:cubicBezTo>
                    <a:cubicBezTo>
                      <a:pt x="236530" y="256900"/>
                      <a:pt x="229249" y="258714"/>
                      <a:pt x="218831" y="262187"/>
                    </a:cubicBezTo>
                    <a:cubicBezTo>
                      <a:pt x="213621" y="267397"/>
                      <a:pt x="208794" y="273022"/>
                      <a:pt x="203200" y="277817"/>
                    </a:cubicBezTo>
                    <a:cubicBezTo>
                      <a:pt x="199634" y="280873"/>
                      <a:pt x="194968" y="282491"/>
                      <a:pt x="191477" y="285633"/>
                    </a:cubicBezTo>
                    <a:cubicBezTo>
                      <a:pt x="181893" y="294259"/>
                      <a:pt x="174853" y="305835"/>
                      <a:pt x="164124" y="312987"/>
                    </a:cubicBezTo>
                    <a:cubicBezTo>
                      <a:pt x="160216" y="315592"/>
                      <a:pt x="155935" y="317709"/>
                      <a:pt x="152400" y="320802"/>
                    </a:cubicBezTo>
                    <a:cubicBezTo>
                      <a:pt x="145468" y="326867"/>
                      <a:pt x="139375" y="333828"/>
                      <a:pt x="132862" y="340341"/>
                    </a:cubicBezTo>
                    <a:cubicBezTo>
                      <a:pt x="128954" y="344249"/>
                      <a:pt x="125737" y="348999"/>
                      <a:pt x="121139" y="352064"/>
                    </a:cubicBezTo>
                    <a:cubicBezTo>
                      <a:pt x="117231" y="354669"/>
                      <a:pt x="112982" y="356823"/>
                      <a:pt x="109416" y="359879"/>
                    </a:cubicBezTo>
                    <a:cubicBezTo>
                      <a:pt x="85815" y="380108"/>
                      <a:pt x="103602" y="372238"/>
                      <a:pt x="82062" y="379417"/>
                    </a:cubicBezTo>
                    <a:cubicBezTo>
                      <a:pt x="79457" y="382022"/>
                      <a:pt x="76549" y="384356"/>
                      <a:pt x="74247" y="387233"/>
                    </a:cubicBezTo>
                    <a:cubicBezTo>
                      <a:pt x="71313" y="390900"/>
                      <a:pt x="69752" y="395635"/>
                      <a:pt x="66431" y="398956"/>
                    </a:cubicBezTo>
                    <a:cubicBezTo>
                      <a:pt x="63110" y="402277"/>
                      <a:pt x="58375" y="403837"/>
                      <a:pt x="54708" y="406771"/>
                    </a:cubicBezTo>
                    <a:cubicBezTo>
                      <a:pt x="39382" y="419032"/>
                      <a:pt x="55530" y="411709"/>
                      <a:pt x="35170" y="418494"/>
                    </a:cubicBezTo>
                    <a:lnTo>
                      <a:pt x="19539" y="441941"/>
                    </a:lnTo>
                    <a:cubicBezTo>
                      <a:pt x="16934" y="445849"/>
                      <a:pt x="13209" y="449209"/>
                      <a:pt x="11724" y="453664"/>
                    </a:cubicBezTo>
                    <a:cubicBezTo>
                      <a:pt x="2210" y="482205"/>
                      <a:pt x="5906" y="469118"/>
                      <a:pt x="0" y="492741"/>
                    </a:cubicBezTo>
                    <a:cubicBezTo>
                      <a:pt x="678" y="497487"/>
                      <a:pt x="2700" y="523291"/>
                      <a:pt x="7816" y="531817"/>
                    </a:cubicBezTo>
                    <a:cubicBezTo>
                      <a:pt x="9711" y="534976"/>
                      <a:pt x="12754" y="537331"/>
                      <a:pt x="15631" y="539633"/>
                    </a:cubicBezTo>
                    <a:cubicBezTo>
                      <a:pt x="19298" y="542567"/>
                      <a:pt x="23446" y="544843"/>
                      <a:pt x="27354" y="547448"/>
                    </a:cubicBezTo>
                    <a:cubicBezTo>
                      <a:pt x="51420" y="583544"/>
                      <a:pt x="20705" y="539135"/>
                      <a:pt x="42985" y="566987"/>
                    </a:cubicBezTo>
                    <a:cubicBezTo>
                      <a:pt x="45919" y="570654"/>
                      <a:pt x="47744" y="575144"/>
                      <a:pt x="50800" y="578710"/>
                    </a:cubicBezTo>
                    <a:cubicBezTo>
                      <a:pt x="79233" y="611882"/>
                      <a:pt x="56301" y="579147"/>
                      <a:pt x="74247" y="606064"/>
                    </a:cubicBezTo>
                    <a:lnTo>
                      <a:pt x="82062" y="629510"/>
                    </a:lnTo>
                    <a:lnTo>
                      <a:pt x="85970" y="641233"/>
                    </a:lnTo>
                    <a:cubicBezTo>
                      <a:pt x="87272" y="649048"/>
                      <a:pt x="87955" y="656992"/>
                      <a:pt x="89877" y="664679"/>
                    </a:cubicBezTo>
                    <a:cubicBezTo>
                      <a:pt x="91875" y="672671"/>
                      <a:pt x="95088" y="680310"/>
                      <a:pt x="97693" y="688125"/>
                    </a:cubicBezTo>
                    <a:lnTo>
                      <a:pt x="101600" y="699848"/>
                    </a:lnTo>
                    <a:cubicBezTo>
                      <a:pt x="102903" y="703756"/>
                      <a:pt x="101600" y="710268"/>
                      <a:pt x="105508" y="711571"/>
                    </a:cubicBezTo>
                    <a:lnTo>
                      <a:pt x="117231" y="715479"/>
                    </a:lnTo>
                    <a:cubicBezTo>
                      <a:pt x="142835" y="741083"/>
                      <a:pt x="113721" y="714440"/>
                      <a:pt x="144585" y="735017"/>
                    </a:cubicBezTo>
                    <a:cubicBezTo>
                      <a:pt x="147650" y="737061"/>
                      <a:pt x="149105" y="741185"/>
                      <a:pt x="152400" y="742833"/>
                    </a:cubicBezTo>
                    <a:cubicBezTo>
                      <a:pt x="159769" y="746517"/>
                      <a:pt x="175847" y="750648"/>
                      <a:pt x="175847" y="750648"/>
                    </a:cubicBezTo>
                    <a:cubicBezTo>
                      <a:pt x="183662" y="749346"/>
                      <a:pt x="191874" y="749523"/>
                      <a:pt x="199293" y="746741"/>
                    </a:cubicBezTo>
                    <a:cubicBezTo>
                      <a:pt x="208685" y="743219"/>
                      <a:pt x="207435" y="734363"/>
                      <a:pt x="211016" y="727202"/>
                    </a:cubicBezTo>
                    <a:cubicBezTo>
                      <a:pt x="214413" y="720409"/>
                      <a:pt x="218526" y="713983"/>
                      <a:pt x="222739" y="707664"/>
                    </a:cubicBezTo>
                    <a:cubicBezTo>
                      <a:pt x="237670" y="685267"/>
                      <a:pt x="231229" y="697624"/>
                      <a:pt x="250093" y="676402"/>
                    </a:cubicBezTo>
                    <a:cubicBezTo>
                      <a:pt x="255634" y="670168"/>
                      <a:pt x="260232" y="663141"/>
                      <a:pt x="265724" y="656864"/>
                    </a:cubicBezTo>
                    <a:cubicBezTo>
                      <a:pt x="269363" y="652705"/>
                      <a:pt x="273909" y="649387"/>
                      <a:pt x="277447" y="645141"/>
                    </a:cubicBezTo>
                    <a:cubicBezTo>
                      <a:pt x="287408" y="633187"/>
                      <a:pt x="281812" y="632345"/>
                      <a:pt x="296985" y="625602"/>
                    </a:cubicBezTo>
                    <a:cubicBezTo>
                      <a:pt x="304513" y="622256"/>
                      <a:pt x="320431" y="617787"/>
                      <a:pt x="320431" y="617787"/>
                    </a:cubicBezTo>
                    <a:cubicBezTo>
                      <a:pt x="323036" y="615182"/>
                      <a:pt x="325370" y="612273"/>
                      <a:pt x="328247" y="609971"/>
                    </a:cubicBezTo>
                    <a:cubicBezTo>
                      <a:pt x="343964" y="597398"/>
                      <a:pt x="352060" y="598126"/>
                      <a:pt x="375139" y="590433"/>
                    </a:cubicBezTo>
                    <a:lnTo>
                      <a:pt x="386862" y="586525"/>
                    </a:lnTo>
                    <a:lnTo>
                      <a:pt x="398585" y="582617"/>
                    </a:lnTo>
                    <a:cubicBezTo>
                      <a:pt x="405001" y="563372"/>
                      <a:pt x="397900" y="576675"/>
                      <a:pt x="414216" y="563079"/>
                    </a:cubicBezTo>
                    <a:cubicBezTo>
                      <a:pt x="427181" y="552275"/>
                      <a:pt x="423107" y="550818"/>
                      <a:pt x="437662" y="543541"/>
                    </a:cubicBezTo>
                    <a:cubicBezTo>
                      <a:pt x="446043" y="539350"/>
                      <a:pt x="460895" y="537509"/>
                      <a:pt x="468924" y="535725"/>
                    </a:cubicBezTo>
                    <a:cubicBezTo>
                      <a:pt x="483638" y="532455"/>
                      <a:pt x="483227" y="532259"/>
                      <a:pt x="496277" y="527910"/>
                    </a:cubicBezTo>
                    <a:cubicBezTo>
                      <a:pt x="511908" y="529212"/>
                      <a:pt x="527606" y="529872"/>
                      <a:pt x="543170" y="531817"/>
                    </a:cubicBezTo>
                    <a:cubicBezTo>
                      <a:pt x="558894" y="533782"/>
                      <a:pt x="590062" y="539633"/>
                      <a:pt x="590062" y="539633"/>
                    </a:cubicBezTo>
                    <a:cubicBezTo>
                      <a:pt x="593541" y="539246"/>
                      <a:pt x="626538" y="538067"/>
                      <a:pt x="636954" y="531817"/>
                    </a:cubicBezTo>
                    <a:cubicBezTo>
                      <a:pt x="640113" y="529922"/>
                      <a:pt x="642165" y="526607"/>
                      <a:pt x="644770" y="524002"/>
                    </a:cubicBezTo>
                    <a:cubicBezTo>
                      <a:pt x="646072" y="520094"/>
                      <a:pt x="646104" y="515495"/>
                      <a:pt x="648677" y="512279"/>
                    </a:cubicBezTo>
                    <a:cubicBezTo>
                      <a:pt x="651611" y="508612"/>
                      <a:pt x="656733" y="507398"/>
                      <a:pt x="660400" y="504464"/>
                    </a:cubicBezTo>
                    <a:cubicBezTo>
                      <a:pt x="679564" y="489133"/>
                      <a:pt x="652633" y="502881"/>
                      <a:pt x="687754" y="488833"/>
                    </a:cubicBezTo>
                    <a:cubicBezTo>
                      <a:pt x="705302" y="471285"/>
                      <a:pt x="694235" y="478857"/>
                      <a:pt x="722924" y="469294"/>
                    </a:cubicBezTo>
                    <a:lnTo>
                      <a:pt x="734647" y="465387"/>
                    </a:lnTo>
                    <a:cubicBezTo>
                      <a:pt x="737812" y="462221"/>
                      <a:pt x="749751" y="452611"/>
                      <a:pt x="746370" y="445848"/>
                    </a:cubicBezTo>
                    <a:cubicBezTo>
                      <a:pt x="744528" y="442164"/>
                      <a:pt x="738555" y="443243"/>
                      <a:pt x="734647" y="441941"/>
                    </a:cubicBezTo>
                    <a:cubicBezTo>
                      <a:pt x="728165" y="422494"/>
                      <a:pt x="726590" y="414343"/>
                      <a:pt x="707293" y="395048"/>
                    </a:cubicBezTo>
                    <a:cubicBezTo>
                      <a:pt x="704688" y="392443"/>
                      <a:pt x="701688" y="390180"/>
                      <a:pt x="699477" y="387233"/>
                    </a:cubicBezTo>
                    <a:cubicBezTo>
                      <a:pt x="693841" y="379719"/>
                      <a:pt x="689057" y="371602"/>
                      <a:pt x="683847" y="363787"/>
                    </a:cubicBezTo>
                    <a:lnTo>
                      <a:pt x="676031" y="352064"/>
                    </a:lnTo>
                    <a:cubicBezTo>
                      <a:pt x="673426" y="348156"/>
                      <a:pt x="671537" y="343662"/>
                      <a:pt x="668216" y="340341"/>
                    </a:cubicBezTo>
                    <a:cubicBezTo>
                      <a:pt x="665611" y="337736"/>
                      <a:pt x="662702" y="335402"/>
                      <a:pt x="660400" y="332525"/>
                    </a:cubicBezTo>
                    <a:cubicBezTo>
                      <a:pt x="657466" y="328858"/>
                      <a:pt x="656060" y="323961"/>
                      <a:pt x="652585" y="320802"/>
                    </a:cubicBezTo>
                    <a:cubicBezTo>
                      <a:pt x="640295" y="309629"/>
                      <a:pt x="613680" y="293677"/>
                      <a:pt x="601785" y="277817"/>
                    </a:cubicBezTo>
                    <a:cubicBezTo>
                      <a:pt x="584538" y="254822"/>
                      <a:pt x="594663" y="266787"/>
                      <a:pt x="570524" y="242648"/>
                    </a:cubicBezTo>
                    <a:cubicBezTo>
                      <a:pt x="567919" y="240043"/>
                      <a:pt x="566203" y="235998"/>
                      <a:pt x="562708" y="234833"/>
                    </a:cubicBezTo>
                    <a:cubicBezTo>
                      <a:pt x="558800" y="233530"/>
                      <a:pt x="554669" y="232767"/>
                      <a:pt x="550985" y="230925"/>
                    </a:cubicBezTo>
                    <a:cubicBezTo>
                      <a:pt x="546784" y="228825"/>
                      <a:pt x="543659" y="224759"/>
                      <a:pt x="539262" y="223110"/>
                    </a:cubicBezTo>
                    <a:cubicBezTo>
                      <a:pt x="533043" y="220778"/>
                      <a:pt x="526207" y="220643"/>
                      <a:pt x="519724" y="219202"/>
                    </a:cubicBezTo>
                    <a:cubicBezTo>
                      <a:pt x="505007" y="215931"/>
                      <a:pt x="505423" y="215737"/>
                      <a:pt x="492370" y="211387"/>
                    </a:cubicBezTo>
                    <a:cubicBezTo>
                      <a:pt x="480140" y="174700"/>
                      <a:pt x="486016" y="197029"/>
                      <a:pt x="492370" y="117602"/>
                    </a:cubicBezTo>
                    <a:cubicBezTo>
                      <a:pt x="492798" y="112248"/>
                      <a:pt x="492740" y="106013"/>
                      <a:pt x="496277" y="101971"/>
                    </a:cubicBezTo>
                    <a:cubicBezTo>
                      <a:pt x="507341" y="89327"/>
                      <a:pt x="517746" y="87000"/>
                      <a:pt x="531447" y="82433"/>
                    </a:cubicBezTo>
                    <a:cubicBezTo>
                      <a:pt x="538716" y="75163"/>
                      <a:pt x="542148" y="72753"/>
                      <a:pt x="547077" y="62894"/>
                    </a:cubicBezTo>
                    <a:cubicBezTo>
                      <a:pt x="548919" y="59210"/>
                      <a:pt x="549143" y="54855"/>
                      <a:pt x="550985" y="51171"/>
                    </a:cubicBezTo>
                    <a:cubicBezTo>
                      <a:pt x="566135" y="20870"/>
                      <a:pt x="552885" y="57191"/>
                      <a:pt x="562708" y="27725"/>
                    </a:cubicBezTo>
                    <a:lnTo>
                      <a:pt x="547077" y="4279"/>
                    </a:lnTo>
                    <a:close/>
                  </a:path>
                </a:pathLst>
              </a:custGeom>
              <a:solidFill>
                <a:schemeClr val="accent2">
                  <a:alpha val="5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29" name="Straight Arrow Connector 4128">
                <a:extLst>
                  <a:ext uri="{FF2B5EF4-FFF2-40B4-BE49-F238E27FC236}">
                    <a16:creationId xmlns:a16="http://schemas.microsoft.com/office/drawing/2014/main" id="{152CFD2C-F344-127A-963D-302164473F7A}"/>
                  </a:ext>
                </a:extLst>
              </p:cNvPr>
              <p:cNvCxnSpPr>
                <a:cxnSpLocks/>
              </p:cNvCxnSpPr>
              <p:nvPr/>
            </p:nvCxnSpPr>
            <p:spPr>
              <a:xfrm flipV="1">
                <a:off x="2829968" y="3294069"/>
                <a:ext cx="393228" cy="4800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grpSp>
          <p:nvGrpSpPr>
            <p:cNvPr id="4133" name="Group 4132">
              <a:extLst>
                <a:ext uri="{FF2B5EF4-FFF2-40B4-BE49-F238E27FC236}">
                  <a16:creationId xmlns:a16="http://schemas.microsoft.com/office/drawing/2014/main" id="{5BEB0514-BDA4-EAD4-4C25-4A21A7178B8C}"/>
                </a:ext>
              </a:extLst>
            </p:cNvPr>
            <p:cNvGrpSpPr/>
            <p:nvPr/>
          </p:nvGrpSpPr>
          <p:grpSpPr>
            <a:xfrm>
              <a:off x="7493551" y="2748282"/>
              <a:ext cx="629138" cy="969391"/>
              <a:chOff x="1751488" y="3800590"/>
              <a:chExt cx="629138" cy="969391"/>
            </a:xfrm>
          </p:grpSpPr>
          <p:sp>
            <p:nvSpPr>
              <p:cNvPr id="4114" name="Freeform 4113">
                <a:extLst>
                  <a:ext uri="{FF2B5EF4-FFF2-40B4-BE49-F238E27FC236}">
                    <a16:creationId xmlns:a16="http://schemas.microsoft.com/office/drawing/2014/main" id="{BEF60653-2FD8-666A-9288-BA11B240A17A}"/>
                  </a:ext>
                </a:extLst>
              </p:cNvPr>
              <p:cNvSpPr/>
              <p:nvPr/>
            </p:nvSpPr>
            <p:spPr>
              <a:xfrm>
                <a:off x="1751488" y="4195550"/>
                <a:ext cx="629138" cy="574431"/>
              </a:xfrm>
              <a:custGeom>
                <a:avLst/>
                <a:gdLst>
                  <a:gd name="csX0" fmla="*/ 171938 w 629138"/>
                  <a:gd name="csY0" fmla="*/ 0 h 574431"/>
                  <a:gd name="csX1" fmla="*/ 171938 w 629138"/>
                  <a:gd name="csY1" fmla="*/ 0 h 574431"/>
                  <a:gd name="csX2" fmla="*/ 136769 w 629138"/>
                  <a:gd name="csY2" fmla="*/ 3908 h 574431"/>
                  <a:gd name="csX3" fmla="*/ 42984 w 629138"/>
                  <a:gd name="csY3" fmla="*/ 11723 h 574431"/>
                  <a:gd name="csX4" fmla="*/ 35169 w 629138"/>
                  <a:gd name="csY4" fmla="*/ 39077 h 574431"/>
                  <a:gd name="csX5" fmla="*/ 19538 w 629138"/>
                  <a:gd name="csY5" fmla="*/ 62523 h 574431"/>
                  <a:gd name="csX6" fmla="*/ 11723 w 629138"/>
                  <a:gd name="csY6" fmla="*/ 74246 h 574431"/>
                  <a:gd name="csX7" fmla="*/ 0 w 629138"/>
                  <a:gd name="csY7" fmla="*/ 97693 h 574431"/>
                  <a:gd name="csX8" fmla="*/ 7815 w 629138"/>
                  <a:gd name="csY8" fmla="*/ 148493 h 574431"/>
                  <a:gd name="csX9" fmla="*/ 11723 w 629138"/>
                  <a:gd name="csY9" fmla="*/ 171939 h 574431"/>
                  <a:gd name="csX10" fmla="*/ 15630 w 629138"/>
                  <a:gd name="csY10" fmla="*/ 187570 h 574431"/>
                  <a:gd name="csX11" fmla="*/ 23446 w 629138"/>
                  <a:gd name="csY11" fmla="*/ 222739 h 574431"/>
                  <a:gd name="csX12" fmla="*/ 31261 w 629138"/>
                  <a:gd name="csY12" fmla="*/ 234462 h 574431"/>
                  <a:gd name="csX13" fmla="*/ 39076 w 629138"/>
                  <a:gd name="csY13" fmla="*/ 250093 h 574431"/>
                  <a:gd name="csX14" fmla="*/ 42984 w 629138"/>
                  <a:gd name="csY14" fmla="*/ 261816 h 574431"/>
                  <a:gd name="csX15" fmla="*/ 50800 w 629138"/>
                  <a:gd name="csY15" fmla="*/ 269631 h 574431"/>
                  <a:gd name="csX16" fmla="*/ 58615 w 629138"/>
                  <a:gd name="csY16" fmla="*/ 293077 h 574431"/>
                  <a:gd name="csX17" fmla="*/ 66430 w 629138"/>
                  <a:gd name="csY17" fmla="*/ 304800 h 574431"/>
                  <a:gd name="csX18" fmla="*/ 82061 w 629138"/>
                  <a:gd name="csY18" fmla="*/ 324339 h 574431"/>
                  <a:gd name="csX19" fmla="*/ 97692 w 629138"/>
                  <a:gd name="csY19" fmla="*/ 351693 h 574431"/>
                  <a:gd name="csX20" fmla="*/ 109415 w 629138"/>
                  <a:gd name="csY20" fmla="*/ 390770 h 574431"/>
                  <a:gd name="csX21" fmla="*/ 125046 w 629138"/>
                  <a:gd name="csY21" fmla="*/ 425939 h 574431"/>
                  <a:gd name="csX22" fmla="*/ 128953 w 629138"/>
                  <a:gd name="csY22" fmla="*/ 437662 h 574431"/>
                  <a:gd name="csX23" fmla="*/ 132861 w 629138"/>
                  <a:gd name="csY23" fmla="*/ 449385 h 574431"/>
                  <a:gd name="csX24" fmla="*/ 140676 w 629138"/>
                  <a:gd name="csY24" fmla="*/ 519723 h 574431"/>
                  <a:gd name="csX25" fmla="*/ 144584 w 629138"/>
                  <a:gd name="csY25" fmla="*/ 531446 h 574431"/>
                  <a:gd name="csX26" fmla="*/ 156307 w 629138"/>
                  <a:gd name="csY26" fmla="*/ 539262 h 574431"/>
                  <a:gd name="csX27" fmla="*/ 171938 w 629138"/>
                  <a:gd name="csY27" fmla="*/ 554893 h 574431"/>
                  <a:gd name="csX28" fmla="*/ 207107 w 629138"/>
                  <a:gd name="csY28" fmla="*/ 574431 h 574431"/>
                  <a:gd name="csX29" fmla="*/ 304800 w 629138"/>
                  <a:gd name="csY29" fmla="*/ 570523 h 574431"/>
                  <a:gd name="csX30" fmla="*/ 339969 w 629138"/>
                  <a:gd name="csY30" fmla="*/ 554893 h 574431"/>
                  <a:gd name="csX31" fmla="*/ 355600 w 629138"/>
                  <a:gd name="csY31" fmla="*/ 539262 h 574431"/>
                  <a:gd name="csX32" fmla="*/ 367323 w 629138"/>
                  <a:gd name="csY32" fmla="*/ 531446 h 574431"/>
                  <a:gd name="csX33" fmla="*/ 398584 w 629138"/>
                  <a:gd name="csY33" fmla="*/ 496277 h 574431"/>
                  <a:gd name="csX34" fmla="*/ 406400 w 629138"/>
                  <a:gd name="csY34" fmla="*/ 488462 h 574431"/>
                  <a:gd name="csX35" fmla="*/ 429846 w 629138"/>
                  <a:gd name="csY35" fmla="*/ 472831 h 574431"/>
                  <a:gd name="csX36" fmla="*/ 441569 w 629138"/>
                  <a:gd name="csY36" fmla="*/ 465016 h 574431"/>
                  <a:gd name="csX37" fmla="*/ 453292 w 629138"/>
                  <a:gd name="csY37" fmla="*/ 461108 h 574431"/>
                  <a:gd name="csX38" fmla="*/ 468923 w 629138"/>
                  <a:gd name="csY38" fmla="*/ 453293 h 574431"/>
                  <a:gd name="csX39" fmla="*/ 480646 w 629138"/>
                  <a:gd name="csY39" fmla="*/ 445477 h 574431"/>
                  <a:gd name="csX40" fmla="*/ 531446 w 629138"/>
                  <a:gd name="csY40" fmla="*/ 433754 h 574431"/>
                  <a:gd name="csX41" fmla="*/ 570523 w 629138"/>
                  <a:gd name="csY41" fmla="*/ 418123 h 574431"/>
                  <a:gd name="csX42" fmla="*/ 601784 w 629138"/>
                  <a:gd name="csY42" fmla="*/ 406400 h 574431"/>
                  <a:gd name="csX43" fmla="*/ 617415 w 629138"/>
                  <a:gd name="csY43" fmla="*/ 402493 h 574431"/>
                  <a:gd name="csX44" fmla="*/ 629138 w 629138"/>
                  <a:gd name="csY44" fmla="*/ 382954 h 574431"/>
                  <a:gd name="csX45" fmla="*/ 625230 w 629138"/>
                  <a:gd name="csY45" fmla="*/ 371231 h 574431"/>
                  <a:gd name="csX46" fmla="*/ 621323 w 629138"/>
                  <a:gd name="csY46" fmla="*/ 355600 h 574431"/>
                  <a:gd name="csX47" fmla="*/ 613507 w 629138"/>
                  <a:gd name="csY47" fmla="*/ 347785 h 574431"/>
                  <a:gd name="csX48" fmla="*/ 597876 w 629138"/>
                  <a:gd name="csY48" fmla="*/ 320431 h 574431"/>
                  <a:gd name="csX49" fmla="*/ 566615 w 629138"/>
                  <a:gd name="csY49" fmla="*/ 285262 h 574431"/>
                  <a:gd name="csX50" fmla="*/ 558800 w 629138"/>
                  <a:gd name="csY50" fmla="*/ 277446 h 574431"/>
                  <a:gd name="csX51" fmla="*/ 550984 w 629138"/>
                  <a:gd name="csY51" fmla="*/ 269631 h 574431"/>
                  <a:gd name="csX52" fmla="*/ 543169 w 629138"/>
                  <a:gd name="csY52" fmla="*/ 257908 h 574431"/>
                  <a:gd name="csX53" fmla="*/ 519723 w 629138"/>
                  <a:gd name="csY53" fmla="*/ 230554 h 574431"/>
                  <a:gd name="csX54" fmla="*/ 515815 w 629138"/>
                  <a:gd name="csY54" fmla="*/ 218831 h 574431"/>
                  <a:gd name="csX55" fmla="*/ 508000 w 629138"/>
                  <a:gd name="csY55" fmla="*/ 207108 h 574431"/>
                  <a:gd name="csX56" fmla="*/ 500184 w 629138"/>
                  <a:gd name="csY56" fmla="*/ 183662 h 574431"/>
                  <a:gd name="csX57" fmla="*/ 496276 w 629138"/>
                  <a:gd name="csY57" fmla="*/ 171939 h 574431"/>
                  <a:gd name="csX58" fmla="*/ 492369 w 629138"/>
                  <a:gd name="csY58" fmla="*/ 160216 h 574431"/>
                  <a:gd name="csX59" fmla="*/ 461107 w 629138"/>
                  <a:gd name="csY59" fmla="*/ 121139 h 574431"/>
                  <a:gd name="csX60" fmla="*/ 453292 w 629138"/>
                  <a:gd name="csY60" fmla="*/ 113323 h 574431"/>
                  <a:gd name="csX61" fmla="*/ 429846 w 629138"/>
                  <a:gd name="csY61" fmla="*/ 97693 h 574431"/>
                  <a:gd name="csX62" fmla="*/ 410307 w 629138"/>
                  <a:gd name="csY62" fmla="*/ 85970 h 574431"/>
                  <a:gd name="csX63" fmla="*/ 382953 w 629138"/>
                  <a:gd name="csY63" fmla="*/ 70339 h 574431"/>
                  <a:gd name="csX64" fmla="*/ 351692 w 629138"/>
                  <a:gd name="csY64" fmla="*/ 62523 h 574431"/>
                  <a:gd name="csX65" fmla="*/ 336061 w 629138"/>
                  <a:gd name="csY65" fmla="*/ 58616 h 574431"/>
                  <a:gd name="csX66" fmla="*/ 308707 w 629138"/>
                  <a:gd name="csY66" fmla="*/ 54708 h 574431"/>
                  <a:gd name="csX67" fmla="*/ 277446 w 629138"/>
                  <a:gd name="csY67" fmla="*/ 46893 h 574431"/>
                  <a:gd name="csX68" fmla="*/ 257907 w 629138"/>
                  <a:gd name="csY68" fmla="*/ 42985 h 574431"/>
                  <a:gd name="csX69" fmla="*/ 218830 w 629138"/>
                  <a:gd name="csY69" fmla="*/ 31262 h 574431"/>
                  <a:gd name="csX70" fmla="*/ 191476 w 629138"/>
                  <a:gd name="csY70" fmla="*/ 19539 h 574431"/>
                  <a:gd name="csX71" fmla="*/ 171938 w 629138"/>
                  <a:gd name="csY71" fmla="*/ 0 h 5744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629138" h="574431">
                    <a:moveTo>
                      <a:pt x="171938" y="0"/>
                    </a:moveTo>
                    <a:lnTo>
                      <a:pt x="171938" y="0"/>
                    </a:lnTo>
                    <a:cubicBezTo>
                      <a:pt x="160215" y="1303"/>
                      <a:pt x="148536" y="3096"/>
                      <a:pt x="136769" y="3908"/>
                    </a:cubicBezTo>
                    <a:cubicBezTo>
                      <a:pt x="44498" y="10272"/>
                      <a:pt x="85723" y="1040"/>
                      <a:pt x="42984" y="11723"/>
                    </a:cubicBezTo>
                    <a:cubicBezTo>
                      <a:pt x="42066" y="15397"/>
                      <a:pt x="37715" y="34494"/>
                      <a:pt x="35169" y="39077"/>
                    </a:cubicBezTo>
                    <a:cubicBezTo>
                      <a:pt x="30607" y="47288"/>
                      <a:pt x="24748" y="54708"/>
                      <a:pt x="19538" y="62523"/>
                    </a:cubicBezTo>
                    <a:cubicBezTo>
                      <a:pt x="16933" y="66431"/>
                      <a:pt x="13208" y="69791"/>
                      <a:pt x="11723" y="74246"/>
                    </a:cubicBezTo>
                    <a:cubicBezTo>
                      <a:pt x="6330" y="90425"/>
                      <a:pt x="10100" y="82542"/>
                      <a:pt x="0" y="97693"/>
                    </a:cubicBezTo>
                    <a:cubicBezTo>
                      <a:pt x="6616" y="150629"/>
                      <a:pt x="655" y="109116"/>
                      <a:pt x="7815" y="148493"/>
                    </a:cubicBezTo>
                    <a:cubicBezTo>
                      <a:pt x="9232" y="156288"/>
                      <a:pt x="10169" y="164170"/>
                      <a:pt x="11723" y="171939"/>
                    </a:cubicBezTo>
                    <a:cubicBezTo>
                      <a:pt x="12776" y="177205"/>
                      <a:pt x="14465" y="182327"/>
                      <a:pt x="15630" y="187570"/>
                    </a:cubicBezTo>
                    <a:cubicBezTo>
                      <a:pt x="16486" y="191422"/>
                      <a:pt x="21247" y="217608"/>
                      <a:pt x="23446" y="222739"/>
                    </a:cubicBezTo>
                    <a:cubicBezTo>
                      <a:pt x="25296" y="227056"/>
                      <a:pt x="28931" y="230384"/>
                      <a:pt x="31261" y="234462"/>
                    </a:cubicBezTo>
                    <a:cubicBezTo>
                      <a:pt x="34151" y="239520"/>
                      <a:pt x="36781" y="244739"/>
                      <a:pt x="39076" y="250093"/>
                    </a:cubicBezTo>
                    <a:cubicBezTo>
                      <a:pt x="40699" y="253879"/>
                      <a:pt x="40865" y="258284"/>
                      <a:pt x="42984" y="261816"/>
                    </a:cubicBezTo>
                    <a:cubicBezTo>
                      <a:pt x="44880" y="264975"/>
                      <a:pt x="48195" y="267026"/>
                      <a:pt x="50800" y="269631"/>
                    </a:cubicBezTo>
                    <a:cubicBezTo>
                      <a:pt x="53405" y="277446"/>
                      <a:pt x="54045" y="286222"/>
                      <a:pt x="58615" y="293077"/>
                    </a:cubicBezTo>
                    <a:cubicBezTo>
                      <a:pt x="61220" y="296985"/>
                      <a:pt x="63496" y="301133"/>
                      <a:pt x="66430" y="304800"/>
                    </a:cubicBezTo>
                    <a:cubicBezTo>
                      <a:pt x="79268" y="320847"/>
                      <a:pt x="70034" y="303291"/>
                      <a:pt x="82061" y="324339"/>
                    </a:cubicBezTo>
                    <a:cubicBezTo>
                      <a:pt x="101884" y="359031"/>
                      <a:pt x="78657" y="323142"/>
                      <a:pt x="97692" y="351693"/>
                    </a:cubicBezTo>
                    <a:cubicBezTo>
                      <a:pt x="99876" y="360429"/>
                      <a:pt x="105612" y="385065"/>
                      <a:pt x="109415" y="390770"/>
                    </a:cubicBezTo>
                    <a:cubicBezTo>
                      <a:pt x="121799" y="409346"/>
                      <a:pt x="115746" y="398040"/>
                      <a:pt x="125046" y="425939"/>
                    </a:cubicBezTo>
                    <a:lnTo>
                      <a:pt x="128953" y="437662"/>
                    </a:lnTo>
                    <a:lnTo>
                      <a:pt x="132861" y="449385"/>
                    </a:lnTo>
                    <a:cubicBezTo>
                      <a:pt x="134858" y="473342"/>
                      <a:pt x="135489" y="496380"/>
                      <a:pt x="140676" y="519723"/>
                    </a:cubicBezTo>
                    <a:cubicBezTo>
                      <a:pt x="141570" y="523744"/>
                      <a:pt x="142011" y="528230"/>
                      <a:pt x="144584" y="531446"/>
                    </a:cubicBezTo>
                    <a:cubicBezTo>
                      <a:pt x="147518" y="535113"/>
                      <a:pt x="152741" y="536205"/>
                      <a:pt x="156307" y="539262"/>
                    </a:cubicBezTo>
                    <a:cubicBezTo>
                      <a:pt x="161902" y="544057"/>
                      <a:pt x="165807" y="550806"/>
                      <a:pt x="171938" y="554893"/>
                    </a:cubicBezTo>
                    <a:cubicBezTo>
                      <a:pt x="198811" y="572808"/>
                      <a:pt x="186473" y="567553"/>
                      <a:pt x="207107" y="574431"/>
                    </a:cubicBezTo>
                    <a:cubicBezTo>
                      <a:pt x="239671" y="573128"/>
                      <a:pt x="272361" y="573662"/>
                      <a:pt x="304800" y="570523"/>
                    </a:cubicBezTo>
                    <a:cubicBezTo>
                      <a:pt x="315857" y="569453"/>
                      <a:pt x="330994" y="562586"/>
                      <a:pt x="339969" y="554893"/>
                    </a:cubicBezTo>
                    <a:cubicBezTo>
                      <a:pt x="345564" y="550098"/>
                      <a:pt x="349469" y="543350"/>
                      <a:pt x="355600" y="539262"/>
                    </a:cubicBezTo>
                    <a:lnTo>
                      <a:pt x="367323" y="531446"/>
                    </a:lnTo>
                    <a:cubicBezTo>
                      <a:pt x="381268" y="510528"/>
                      <a:pt x="371819" y="523041"/>
                      <a:pt x="398584" y="496277"/>
                    </a:cubicBezTo>
                    <a:cubicBezTo>
                      <a:pt x="401189" y="493672"/>
                      <a:pt x="403335" y="490506"/>
                      <a:pt x="406400" y="488462"/>
                    </a:cubicBezTo>
                    <a:lnTo>
                      <a:pt x="429846" y="472831"/>
                    </a:lnTo>
                    <a:cubicBezTo>
                      <a:pt x="433754" y="470226"/>
                      <a:pt x="437114" y="466501"/>
                      <a:pt x="441569" y="465016"/>
                    </a:cubicBezTo>
                    <a:cubicBezTo>
                      <a:pt x="445477" y="463713"/>
                      <a:pt x="449506" y="462731"/>
                      <a:pt x="453292" y="461108"/>
                    </a:cubicBezTo>
                    <a:cubicBezTo>
                      <a:pt x="458646" y="458813"/>
                      <a:pt x="463865" y="456183"/>
                      <a:pt x="468923" y="453293"/>
                    </a:cubicBezTo>
                    <a:cubicBezTo>
                      <a:pt x="473001" y="450963"/>
                      <a:pt x="476157" y="446858"/>
                      <a:pt x="480646" y="445477"/>
                    </a:cubicBezTo>
                    <a:cubicBezTo>
                      <a:pt x="531854" y="429721"/>
                      <a:pt x="504612" y="444075"/>
                      <a:pt x="531446" y="433754"/>
                    </a:cubicBezTo>
                    <a:cubicBezTo>
                      <a:pt x="544540" y="428718"/>
                      <a:pt x="557497" y="423333"/>
                      <a:pt x="570523" y="418123"/>
                    </a:cubicBezTo>
                    <a:cubicBezTo>
                      <a:pt x="580834" y="413999"/>
                      <a:pt x="591071" y="409461"/>
                      <a:pt x="601784" y="406400"/>
                    </a:cubicBezTo>
                    <a:cubicBezTo>
                      <a:pt x="606948" y="404925"/>
                      <a:pt x="612205" y="403795"/>
                      <a:pt x="617415" y="402493"/>
                    </a:cubicBezTo>
                    <a:cubicBezTo>
                      <a:pt x="623605" y="396302"/>
                      <a:pt x="629138" y="393098"/>
                      <a:pt x="629138" y="382954"/>
                    </a:cubicBezTo>
                    <a:cubicBezTo>
                      <a:pt x="629138" y="378835"/>
                      <a:pt x="626362" y="375192"/>
                      <a:pt x="625230" y="371231"/>
                    </a:cubicBezTo>
                    <a:cubicBezTo>
                      <a:pt x="623755" y="366067"/>
                      <a:pt x="623725" y="360404"/>
                      <a:pt x="621323" y="355600"/>
                    </a:cubicBezTo>
                    <a:cubicBezTo>
                      <a:pt x="619675" y="352305"/>
                      <a:pt x="615809" y="350662"/>
                      <a:pt x="613507" y="347785"/>
                    </a:cubicBezTo>
                    <a:cubicBezTo>
                      <a:pt x="603991" y="335890"/>
                      <a:pt x="605894" y="334463"/>
                      <a:pt x="597876" y="320431"/>
                    </a:cubicBezTo>
                    <a:cubicBezTo>
                      <a:pt x="588577" y="304158"/>
                      <a:pt x="582446" y="301093"/>
                      <a:pt x="566615" y="285262"/>
                    </a:cubicBezTo>
                    <a:lnTo>
                      <a:pt x="558800" y="277446"/>
                    </a:lnTo>
                    <a:cubicBezTo>
                      <a:pt x="556195" y="274841"/>
                      <a:pt x="553028" y="272697"/>
                      <a:pt x="550984" y="269631"/>
                    </a:cubicBezTo>
                    <a:cubicBezTo>
                      <a:pt x="548379" y="265723"/>
                      <a:pt x="546225" y="261474"/>
                      <a:pt x="543169" y="257908"/>
                    </a:cubicBezTo>
                    <a:cubicBezTo>
                      <a:pt x="531630" y="244445"/>
                      <a:pt x="526901" y="244909"/>
                      <a:pt x="519723" y="230554"/>
                    </a:cubicBezTo>
                    <a:cubicBezTo>
                      <a:pt x="517881" y="226870"/>
                      <a:pt x="517657" y="222515"/>
                      <a:pt x="515815" y="218831"/>
                    </a:cubicBezTo>
                    <a:cubicBezTo>
                      <a:pt x="513715" y="214630"/>
                      <a:pt x="509907" y="211400"/>
                      <a:pt x="508000" y="207108"/>
                    </a:cubicBezTo>
                    <a:cubicBezTo>
                      <a:pt x="504654" y="199580"/>
                      <a:pt x="502789" y="191477"/>
                      <a:pt x="500184" y="183662"/>
                    </a:cubicBezTo>
                    <a:lnTo>
                      <a:pt x="496276" y="171939"/>
                    </a:lnTo>
                    <a:cubicBezTo>
                      <a:pt x="494974" y="168031"/>
                      <a:pt x="494654" y="163643"/>
                      <a:pt x="492369" y="160216"/>
                    </a:cubicBezTo>
                    <a:cubicBezTo>
                      <a:pt x="472648" y="130635"/>
                      <a:pt x="483382" y="143415"/>
                      <a:pt x="461107" y="121139"/>
                    </a:cubicBezTo>
                    <a:cubicBezTo>
                      <a:pt x="458502" y="118534"/>
                      <a:pt x="456358" y="115367"/>
                      <a:pt x="453292" y="113323"/>
                    </a:cubicBezTo>
                    <a:cubicBezTo>
                      <a:pt x="445477" y="108113"/>
                      <a:pt x="436488" y="104335"/>
                      <a:pt x="429846" y="97693"/>
                    </a:cubicBezTo>
                    <a:cubicBezTo>
                      <a:pt x="419117" y="86964"/>
                      <a:pt x="425525" y="91042"/>
                      <a:pt x="410307" y="85970"/>
                    </a:cubicBezTo>
                    <a:cubicBezTo>
                      <a:pt x="401729" y="80251"/>
                      <a:pt x="392873" y="73646"/>
                      <a:pt x="382953" y="70339"/>
                    </a:cubicBezTo>
                    <a:cubicBezTo>
                      <a:pt x="372763" y="66942"/>
                      <a:pt x="362112" y="65128"/>
                      <a:pt x="351692" y="62523"/>
                    </a:cubicBezTo>
                    <a:cubicBezTo>
                      <a:pt x="346482" y="61220"/>
                      <a:pt x="341378" y="59376"/>
                      <a:pt x="336061" y="58616"/>
                    </a:cubicBezTo>
                    <a:cubicBezTo>
                      <a:pt x="326943" y="57313"/>
                      <a:pt x="317739" y="56514"/>
                      <a:pt x="308707" y="54708"/>
                    </a:cubicBezTo>
                    <a:cubicBezTo>
                      <a:pt x="298175" y="52602"/>
                      <a:pt x="287978" y="49000"/>
                      <a:pt x="277446" y="46893"/>
                    </a:cubicBezTo>
                    <a:cubicBezTo>
                      <a:pt x="270933" y="45590"/>
                      <a:pt x="264391" y="44426"/>
                      <a:pt x="257907" y="42985"/>
                    </a:cubicBezTo>
                    <a:cubicBezTo>
                      <a:pt x="249717" y="41165"/>
                      <a:pt x="223698" y="34508"/>
                      <a:pt x="218830" y="31262"/>
                    </a:cubicBezTo>
                    <a:cubicBezTo>
                      <a:pt x="202638" y="20467"/>
                      <a:pt x="211663" y="24585"/>
                      <a:pt x="191476" y="19539"/>
                    </a:cubicBezTo>
                    <a:lnTo>
                      <a:pt x="171938" y="0"/>
                    </a:lnTo>
                    <a:close/>
                  </a:path>
                </a:pathLst>
              </a:custGeom>
              <a:solidFill>
                <a:srgbClr val="FFC000">
                  <a:alpha val="50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23" name="Straight Arrow Connector 4122">
                <a:extLst>
                  <a:ext uri="{FF2B5EF4-FFF2-40B4-BE49-F238E27FC236}">
                    <a16:creationId xmlns:a16="http://schemas.microsoft.com/office/drawing/2014/main" id="{F38000AE-8B01-2C12-5FD5-962B77A432C7}"/>
                  </a:ext>
                </a:extLst>
              </p:cNvPr>
              <p:cNvCxnSpPr>
                <a:cxnSpLocks/>
              </p:cNvCxnSpPr>
              <p:nvPr/>
            </p:nvCxnSpPr>
            <p:spPr>
              <a:xfrm flipV="1">
                <a:off x="2038802" y="3800590"/>
                <a:ext cx="181524" cy="360288"/>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A3132400-BE69-81F1-F913-DD32D4601EA6}"/>
              </a:ext>
            </a:extLst>
          </p:cNvPr>
          <p:cNvSpPr txBox="1"/>
          <p:nvPr/>
        </p:nvSpPr>
        <p:spPr>
          <a:xfrm>
            <a:off x="8086965" y="6396334"/>
            <a:ext cx="4105035" cy="461665"/>
          </a:xfrm>
          <a:prstGeom prst="rect">
            <a:avLst/>
          </a:prstGeom>
          <a:noFill/>
        </p:spPr>
        <p:txBody>
          <a:bodyPr wrap="none" rtlCol="0">
            <a:spAutoFit/>
          </a:bodyPr>
          <a:lstStyle/>
          <a:p>
            <a:r>
              <a:rPr lang="en-US" sz="2400"/>
              <a:t>Koechlin &amp; Summerfield 2007</a:t>
            </a:r>
          </a:p>
        </p:txBody>
      </p:sp>
      <p:pic>
        <p:nvPicPr>
          <p:cNvPr id="4" name="Picture 3" descr="A graph with colorful lines and numbers&#10;&#10;AI-generated content may be incorrect.">
            <a:extLst>
              <a:ext uri="{FF2B5EF4-FFF2-40B4-BE49-F238E27FC236}">
                <a16:creationId xmlns:a16="http://schemas.microsoft.com/office/drawing/2014/main" id="{7F2A8A38-B839-2F21-D30D-2756B19360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967" y="1122281"/>
            <a:ext cx="6007606" cy="3612290"/>
          </a:xfrm>
          <a:prstGeom prst="rect">
            <a:avLst/>
          </a:prstGeom>
        </p:spPr>
      </p:pic>
      <p:sp>
        <p:nvSpPr>
          <p:cNvPr id="5" name="TextBox 4">
            <a:extLst>
              <a:ext uri="{FF2B5EF4-FFF2-40B4-BE49-F238E27FC236}">
                <a16:creationId xmlns:a16="http://schemas.microsoft.com/office/drawing/2014/main" id="{D293FC4C-3E3C-320B-4437-331931DB4249}"/>
              </a:ext>
            </a:extLst>
          </p:cNvPr>
          <p:cNvSpPr txBox="1"/>
          <p:nvPr/>
        </p:nvSpPr>
        <p:spPr>
          <a:xfrm>
            <a:off x="1046240" y="4756163"/>
            <a:ext cx="5049760" cy="954107"/>
          </a:xfrm>
          <a:prstGeom prst="rect">
            <a:avLst/>
          </a:prstGeom>
          <a:noFill/>
        </p:spPr>
        <p:txBody>
          <a:bodyPr wrap="square" rtlCol="0">
            <a:spAutoFit/>
          </a:bodyPr>
          <a:lstStyle/>
          <a:p>
            <a:r>
              <a:rPr lang="en-US" sz="2800"/>
              <a:t>Arithmetic abilities of GPT-3 (Brown 2020)</a:t>
            </a:r>
          </a:p>
        </p:txBody>
      </p:sp>
      <p:sp>
        <p:nvSpPr>
          <p:cNvPr id="6" name="TextBox 5">
            <a:extLst>
              <a:ext uri="{FF2B5EF4-FFF2-40B4-BE49-F238E27FC236}">
                <a16:creationId xmlns:a16="http://schemas.microsoft.com/office/drawing/2014/main" id="{7D3F9B57-4475-1E4A-D820-C645E570A42D}"/>
              </a:ext>
            </a:extLst>
          </p:cNvPr>
          <p:cNvSpPr txBox="1"/>
          <p:nvPr/>
        </p:nvSpPr>
        <p:spPr>
          <a:xfrm>
            <a:off x="957031" y="5731862"/>
            <a:ext cx="5409116" cy="954107"/>
          </a:xfrm>
          <a:prstGeom prst="rect">
            <a:avLst/>
          </a:prstGeom>
          <a:noFill/>
        </p:spPr>
        <p:txBody>
          <a:bodyPr wrap="square" rtlCol="0">
            <a:spAutoFit/>
          </a:bodyPr>
          <a:lstStyle/>
          <a:p>
            <a:r>
              <a:rPr lang="en-US" sz="2800"/>
              <a:t>LLMs naively struggle with complex computations</a:t>
            </a:r>
          </a:p>
        </p:txBody>
      </p:sp>
    </p:spTree>
    <p:extLst>
      <p:ext uri="{BB962C8B-B14F-4D97-AF65-F5344CB8AC3E}">
        <p14:creationId xmlns:p14="http://schemas.microsoft.com/office/powerpoint/2010/main" val="67208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66037-D2F8-268E-FCA7-CFB358AD7D0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CBCD966-8A87-3962-30D4-4F77A0B5E65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6EE561AF-EA6E-6D58-B245-E5842C96C1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C90DAB22-7DB2-BFFF-0486-A31B239C176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Large reasoning models</a:t>
            </a:r>
          </a:p>
        </p:txBody>
      </p:sp>
      <p:pic>
        <p:nvPicPr>
          <p:cNvPr id="2" name="Picture 1">
            <a:extLst>
              <a:ext uri="{FF2B5EF4-FFF2-40B4-BE49-F238E27FC236}">
                <a16:creationId xmlns:a16="http://schemas.microsoft.com/office/drawing/2014/main" id="{51889732-2E7F-E8C3-6A2F-72F6D08A2C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42117" y="3824268"/>
            <a:ext cx="2100440" cy="1071185"/>
          </a:xfrm>
          <a:prstGeom prst="rect">
            <a:avLst/>
          </a:prstGeom>
        </p:spPr>
      </p:pic>
      <p:pic>
        <p:nvPicPr>
          <p:cNvPr id="7" name="Picture 6">
            <a:extLst>
              <a:ext uri="{FF2B5EF4-FFF2-40B4-BE49-F238E27FC236}">
                <a16:creationId xmlns:a16="http://schemas.microsoft.com/office/drawing/2014/main" id="{47A6F4BA-6E73-66FB-347B-02300AC56434}"/>
              </a:ext>
            </a:extLst>
          </p:cNvPr>
          <p:cNvPicPr>
            <a:picLocks noChangeAspect="1"/>
          </p:cNvPicPr>
          <p:nvPr/>
        </p:nvPicPr>
        <p:blipFill>
          <a:blip r:embed="rId5"/>
          <a:stretch>
            <a:fillRect/>
          </a:stretch>
        </p:blipFill>
        <p:spPr>
          <a:xfrm>
            <a:off x="3966330" y="1950107"/>
            <a:ext cx="6218690" cy="2988827"/>
          </a:xfrm>
          <a:prstGeom prst="rect">
            <a:avLst/>
          </a:prstGeom>
        </p:spPr>
      </p:pic>
      <p:sp>
        <p:nvSpPr>
          <p:cNvPr id="8" name="Rectangle 7">
            <a:extLst>
              <a:ext uri="{FF2B5EF4-FFF2-40B4-BE49-F238E27FC236}">
                <a16:creationId xmlns:a16="http://schemas.microsoft.com/office/drawing/2014/main" id="{7617C1B8-C16C-2490-CDAF-51E0A6F2D248}"/>
              </a:ext>
            </a:extLst>
          </p:cNvPr>
          <p:cNvSpPr/>
          <p:nvPr/>
        </p:nvSpPr>
        <p:spPr>
          <a:xfrm>
            <a:off x="7746509" y="3750897"/>
            <a:ext cx="2061739" cy="107874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6A299D1-3B01-EBF5-91A2-7C9AE4C10A03}"/>
              </a:ext>
            </a:extLst>
          </p:cNvPr>
          <p:cNvSpPr txBox="1"/>
          <p:nvPr/>
        </p:nvSpPr>
        <p:spPr>
          <a:xfrm>
            <a:off x="7767571" y="4012462"/>
            <a:ext cx="2084224" cy="461665"/>
          </a:xfrm>
          <a:prstGeom prst="rect">
            <a:avLst/>
          </a:prstGeom>
          <a:noFill/>
        </p:spPr>
        <p:txBody>
          <a:bodyPr wrap="none" rtlCol="0">
            <a:spAutoFit/>
          </a:bodyPr>
          <a:lstStyle/>
          <a:p>
            <a:r>
              <a:rPr lang="en-US" sz="2400" b="1"/>
              <a:t>…. and so on …</a:t>
            </a:r>
          </a:p>
        </p:txBody>
      </p:sp>
      <p:pic>
        <p:nvPicPr>
          <p:cNvPr id="10" name="Picture 9">
            <a:extLst>
              <a:ext uri="{FF2B5EF4-FFF2-40B4-BE49-F238E27FC236}">
                <a16:creationId xmlns:a16="http://schemas.microsoft.com/office/drawing/2014/main" id="{7168CB9B-0C35-00CD-0CD1-36388847A8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274741" y="4997521"/>
            <a:ext cx="1235191" cy="1235191"/>
          </a:xfrm>
          <a:prstGeom prst="rect">
            <a:avLst/>
          </a:prstGeom>
          <a:ln>
            <a:noFill/>
          </a:ln>
        </p:spPr>
      </p:pic>
      <p:pic>
        <p:nvPicPr>
          <p:cNvPr id="11" name="Picture 10">
            <a:extLst>
              <a:ext uri="{FF2B5EF4-FFF2-40B4-BE49-F238E27FC236}">
                <a16:creationId xmlns:a16="http://schemas.microsoft.com/office/drawing/2014/main" id="{D2FEF143-241C-9B7E-2284-77D40C006E5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6887" t="7587" r="6492" b="8369"/>
          <a:stretch/>
        </p:blipFill>
        <p:spPr>
          <a:xfrm>
            <a:off x="8745006" y="1410886"/>
            <a:ext cx="1215002" cy="1198333"/>
          </a:xfrm>
          <a:prstGeom prst="rect">
            <a:avLst/>
          </a:prstGeom>
          <a:ln w="3175" cmpd="sng">
            <a:solidFill>
              <a:schemeClr val="tx1"/>
            </a:solidFill>
          </a:ln>
        </p:spPr>
      </p:pic>
      <p:sp>
        <p:nvSpPr>
          <p:cNvPr id="12" name="TextBox 11">
            <a:extLst>
              <a:ext uri="{FF2B5EF4-FFF2-40B4-BE49-F238E27FC236}">
                <a16:creationId xmlns:a16="http://schemas.microsoft.com/office/drawing/2014/main" id="{2466D20A-6DB9-BCC8-56D7-BEEE2A062EA6}"/>
              </a:ext>
            </a:extLst>
          </p:cNvPr>
          <p:cNvSpPr txBox="1"/>
          <p:nvPr/>
        </p:nvSpPr>
        <p:spPr>
          <a:xfrm>
            <a:off x="9842117" y="6246394"/>
            <a:ext cx="2039466" cy="523220"/>
          </a:xfrm>
          <a:prstGeom prst="rect">
            <a:avLst/>
          </a:prstGeom>
          <a:noFill/>
        </p:spPr>
        <p:txBody>
          <a:bodyPr wrap="none" rtlCol="0">
            <a:spAutoFit/>
          </a:bodyPr>
          <a:lstStyle/>
          <a:p>
            <a:r>
              <a:rPr lang="en-US" sz="2800" b="1">
                <a:solidFill>
                  <a:srgbClr val="FF0000"/>
                </a:solidFill>
              </a:rPr>
              <a:t>checkmate!!</a:t>
            </a:r>
          </a:p>
        </p:txBody>
      </p:sp>
      <p:sp>
        <p:nvSpPr>
          <p:cNvPr id="14" name="TextBox 13">
            <a:extLst>
              <a:ext uri="{FF2B5EF4-FFF2-40B4-BE49-F238E27FC236}">
                <a16:creationId xmlns:a16="http://schemas.microsoft.com/office/drawing/2014/main" id="{608F80A4-9D4C-C6E6-0060-F2360D3CB336}"/>
              </a:ext>
            </a:extLst>
          </p:cNvPr>
          <p:cNvSpPr txBox="1"/>
          <p:nvPr/>
        </p:nvSpPr>
        <p:spPr>
          <a:xfrm>
            <a:off x="4339096" y="5007406"/>
            <a:ext cx="5620912" cy="1384995"/>
          </a:xfrm>
          <a:prstGeom prst="rect">
            <a:avLst/>
          </a:prstGeom>
          <a:noFill/>
        </p:spPr>
        <p:txBody>
          <a:bodyPr wrap="square" rtlCol="0">
            <a:spAutoFit/>
          </a:bodyPr>
          <a:lstStyle/>
          <a:p>
            <a:r>
              <a:rPr lang="en-US" sz="2800"/>
              <a:t>Early chess solvers (e.g. DeepBlue) used tree search for planning and inference</a:t>
            </a:r>
          </a:p>
        </p:txBody>
      </p:sp>
      <p:grpSp>
        <p:nvGrpSpPr>
          <p:cNvPr id="21" name="Group 20">
            <a:extLst>
              <a:ext uri="{FF2B5EF4-FFF2-40B4-BE49-F238E27FC236}">
                <a16:creationId xmlns:a16="http://schemas.microsoft.com/office/drawing/2014/main" id="{545EC3D6-762B-3239-FCD5-E0B1932059C3}"/>
              </a:ext>
            </a:extLst>
          </p:cNvPr>
          <p:cNvGrpSpPr/>
          <p:nvPr/>
        </p:nvGrpSpPr>
        <p:grpSpPr>
          <a:xfrm>
            <a:off x="228581" y="1185553"/>
            <a:ext cx="3553710" cy="2565344"/>
            <a:chOff x="238971" y="1379322"/>
            <a:chExt cx="3790509" cy="2887105"/>
          </a:xfrm>
        </p:grpSpPr>
        <p:pic>
          <p:nvPicPr>
            <p:cNvPr id="22" name="Picture 21">
              <a:extLst>
                <a:ext uri="{FF2B5EF4-FFF2-40B4-BE49-F238E27FC236}">
                  <a16:creationId xmlns:a16="http://schemas.microsoft.com/office/drawing/2014/main" id="{01187E19-EA9D-3B4D-18AC-172AD5520B3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8971" y="1379322"/>
              <a:ext cx="3790509" cy="2887105"/>
            </a:xfrm>
            <a:prstGeom prst="roundRect">
              <a:avLst/>
            </a:prstGeom>
          </p:spPr>
        </p:pic>
        <p:sp>
          <p:nvSpPr>
            <p:cNvPr id="23" name="TextBox 22">
              <a:extLst>
                <a:ext uri="{FF2B5EF4-FFF2-40B4-BE49-F238E27FC236}">
                  <a16:creationId xmlns:a16="http://schemas.microsoft.com/office/drawing/2014/main" id="{BDAFC671-303B-08E4-D35F-236D0F9EB124}"/>
                </a:ext>
              </a:extLst>
            </p:cNvPr>
            <p:cNvSpPr txBox="1"/>
            <p:nvPr/>
          </p:nvSpPr>
          <p:spPr>
            <a:xfrm>
              <a:off x="424800" y="1379322"/>
              <a:ext cx="2883942" cy="461665"/>
            </a:xfrm>
            <a:prstGeom prst="rect">
              <a:avLst/>
            </a:prstGeom>
            <a:noFill/>
          </p:spPr>
          <p:txBody>
            <a:bodyPr wrap="square" rtlCol="0">
              <a:spAutoFit/>
            </a:bodyPr>
            <a:lstStyle/>
            <a:p>
              <a:r>
                <a:rPr lang="en-US" sz="2400"/>
                <a:t>symbolic systems</a:t>
              </a:r>
            </a:p>
          </p:txBody>
        </p:sp>
      </p:grpSp>
      <p:sp>
        <p:nvSpPr>
          <p:cNvPr id="25" name="TextBox 24">
            <a:extLst>
              <a:ext uri="{FF2B5EF4-FFF2-40B4-BE49-F238E27FC236}">
                <a16:creationId xmlns:a16="http://schemas.microsoft.com/office/drawing/2014/main" id="{B4CD0366-3755-B44E-9B09-B34DE8163AB9}"/>
              </a:ext>
            </a:extLst>
          </p:cNvPr>
          <p:cNvSpPr txBox="1"/>
          <p:nvPr/>
        </p:nvSpPr>
        <p:spPr>
          <a:xfrm>
            <a:off x="422295" y="4150961"/>
            <a:ext cx="3210810" cy="954107"/>
          </a:xfrm>
          <a:prstGeom prst="rect">
            <a:avLst/>
          </a:prstGeom>
          <a:noFill/>
        </p:spPr>
        <p:txBody>
          <a:bodyPr wrap="square" rtlCol="0">
            <a:spAutoFit/>
          </a:bodyPr>
          <a:lstStyle/>
          <a:p>
            <a:r>
              <a:rPr lang="en-US" sz="2800"/>
              <a:t>Many queries pose search problems</a:t>
            </a:r>
          </a:p>
        </p:txBody>
      </p:sp>
    </p:spTree>
    <p:extLst>
      <p:ext uri="{BB962C8B-B14F-4D97-AF65-F5344CB8AC3E}">
        <p14:creationId xmlns:p14="http://schemas.microsoft.com/office/powerpoint/2010/main" val="54739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dissolve">
                                      <p:cBhvr>
                                        <p:cTn id="18" dur="500"/>
                                        <p:tgtEl>
                                          <p:spTgt spid="2"/>
                                        </p:tgtEl>
                                      </p:cBhvr>
                                    </p:animEffect>
                                  </p:childTnLst>
                                </p:cTn>
                              </p:par>
                              <p:par>
                                <p:cTn id="19" presetID="9"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dissolv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A7911-D29F-5BCD-82D6-61AE8633B5F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B628297-1F18-43FC-B60A-D7B9E76A5BE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47095CE5-F004-9014-E254-C84964D2EE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A2D41495-988F-6B4B-A8EE-975F0DC255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Large reasoning models</a:t>
            </a:r>
          </a:p>
        </p:txBody>
      </p:sp>
      <p:pic>
        <p:nvPicPr>
          <p:cNvPr id="20482" name="Picture 2" descr="Understanding Chain of Thought Prompting | Niklas Heidloff">
            <a:extLst>
              <a:ext uri="{FF2B5EF4-FFF2-40B4-BE49-F238E27FC236}">
                <a16:creationId xmlns:a16="http://schemas.microsoft.com/office/drawing/2014/main" id="{158D4FF5-4FCB-AF1C-18B1-DC12A44F038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7068" y="1465301"/>
            <a:ext cx="6195469" cy="32421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742E130-40A6-FAA0-CA8C-90EE45DC1065}"/>
              </a:ext>
            </a:extLst>
          </p:cNvPr>
          <p:cNvSpPr txBox="1"/>
          <p:nvPr/>
        </p:nvSpPr>
        <p:spPr>
          <a:xfrm>
            <a:off x="835337" y="5079444"/>
            <a:ext cx="5537200" cy="954107"/>
          </a:xfrm>
          <a:prstGeom prst="rect">
            <a:avLst/>
          </a:prstGeom>
          <a:noFill/>
        </p:spPr>
        <p:txBody>
          <a:bodyPr wrap="square" rtlCol="0">
            <a:spAutoFit/>
          </a:bodyPr>
          <a:lstStyle/>
          <a:p>
            <a:r>
              <a:rPr lang="en-US" sz="2800"/>
              <a:t>Prompting models to decompose problems via in-context learning</a:t>
            </a:r>
          </a:p>
        </p:txBody>
      </p:sp>
      <p:sp>
        <p:nvSpPr>
          <p:cNvPr id="13" name="TextBox 12">
            <a:extLst>
              <a:ext uri="{FF2B5EF4-FFF2-40B4-BE49-F238E27FC236}">
                <a16:creationId xmlns:a16="http://schemas.microsoft.com/office/drawing/2014/main" id="{B7C8FFAC-52B3-D4BB-2048-F9D3CEF04E81}"/>
              </a:ext>
            </a:extLst>
          </p:cNvPr>
          <p:cNvSpPr txBox="1"/>
          <p:nvPr/>
        </p:nvSpPr>
        <p:spPr>
          <a:xfrm>
            <a:off x="8935974" y="6396335"/>
            <a:ext cx="3196131" cy="461665"/>
          </a:xfrm>
          <a:prstGeom prst="rect">
            <a:avLst/>
          </a:prstGeom>
          <a:noFill/>
        </p:spPr>
        <p:txBody>
          <a:bodyPr wrap="none" rtlCol="0">
            <a:spAutoFit/>
          </a:bodyPr>
          <a:lstStyle/>
          <a:p>
            <a:r>
              <a:rPr lang="en-US" sz="2400"/>
              <a:t>Koijma 2022; Wei 2022</a:t>
            </a:r>
          </a:p>
        </p:txBody>
      </p:sp>
      <p:grpSp>
        <p:nvGrpSpPr>
          <p:cNvPr id="19" name="Group 18">
            <a:extLst>
              <a:ext uri="{FF2B5EF4-FFF2-40B4-BE49-F238E27FC236}">
                <a16:creationId xmlns:a16="http://schemas.microsoft.com/office/drawing/2014/main" id="{BCFE7F78-E379-8EF1-C9F1-2070CB05DAA5}"/>
              </a:ext>
            </a:extLst>
          </p:cNvPr>
          <p:cNvGrpSpPr/>
          <p:nvPr/>
        </p:nvGrpSpPr>
        <p:grpSpPr>
          <a:xfrm>
            <a:off x="50799" y="1609173"/>
            <a:ext cx="6321738" cy="2980519"/>
            <a:chOff x="5476562" y="1831243"/>
            <a:chExt cx="6321738" cy="2980519"/>
          </a:xfrm>
        </p:grpSpPr>
        <p:pic>
          <p:nvPicPr>
            <p:cNvPr id="16" name="Picture 15" descr="A diagram of a graph&#10;&#10;AI-generated content may be incorrect.">
              <a:extLst>
                <a:ext uri="{FF2B5EF4-FFF2-40B4-BE49-F238E27FC236}">
                  <a16:creationId xmlns:a16="http://schemas.microsoft.com/office/drawing/2014/main" id="{1323BE84-DDA7-7382-DE54-A21DF563BF09}"/>
                </a:ext>
              </a:extLst>
            </p:cNvPr>
            <p:cNvPicPr>
              <a:picLocks noChangeAspect="1"/>
            </p:cNvPicPr>
            <p:nvPr/>
          </p:nvPicPr>
          <p:blipFill>
            <a:blip r:embed="rId5"/>
            <a:stretch>
              <a:fillRect/>
            </a:stretch>
          </p:blipFill>
          <p:spPr>
            <a:xfrm>
              <a:off x="5476562" y="1831243"/>
              <a:ext cx="6321738" cy="2980519"/>
            </a:xfrm>
            <a:prstGeom prst="rect">
              <a:avLst/>
            </a:prstGeom>
          </p:spPr>
        </p:pic>
        <p:pic>
          <p:nvPicPr>
            <p:cNvPr id="18" name="Picture 17" descr="A close-up of black text&#10;&#10;AI-generated content may be incorrect.">
              <a:extLst>
                <a:ext uri="{FF2B5EF4-FFF2-40B4-BE49-F238E27FC236}">
                  <a16:creationId xmlns:a16="http://schemas.microsoft.com/office/drawing/2014/main" id="{E17553BF-7371-9236-7295-DAF385EC4C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75449" y="2990924"/>
              <a:ext cx="2611079" cy="793676"/>
            </a:xfrm>
            <a:prstGeom prst="rect">
              <a:avLst/>
            </a:prstGeom>
          </p:spPr>
        </p:pic>
      </p:grpSp>
      <p:pic>
        <p:nvPicPr>
          <p:cNvPr id="24" name="Picture 23" descr="A screenshot of a cell phone&#10;&#10;AI-generated content may be incorrect.">
            <a:extLst>
              <a:ext uri="{FF2B5EF4-FFF2-40B4-BE49-F238E27FC236}">
                <a16:creationId xmlns:a16="http://schemas.microsoft.com/office/drawing/2014/main" id="{D58DB449-C293-EA44-0F03-E94E4E5DBB6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178688" y="1761389"/>
            <a:ext cx="4502367" cy="1566869"/>
          </a:xfrm>
          <a:prstGeom prst="rect">
            <a:avLst/>
          </a:prstGeom>
        </p:spPr>
      </p:pic>
      <p:pic>
        <p:nvPicPr>
          <p:cNvPr id="26" name="Picture 25" descr="A screenshot of a cell phone&#10;&#10;AI-generated content may be incorrect.">
            <a:extLst>
              <a:ext uri="{FF2B5EF4-FFF2-40B4-BE49-F238E27FC236}">
                <a16:creationId xmlns:a16="http://schemas.microsoft.com/office/drawing/2014/main" id="{1C096E5F-0104-5CD9-B523-F1206CF621E8}"/>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134454" y="3429000"/>
            <a:ext cx="4502367" cy="1566869"/>
          </a:xfrm>
          <a:prstGeom prst="rect">
            <a:avLst/>
          </a:prstGeom>
        </p:spPr>
      </p:pic>
      <p:grpSp>
        <p:nvGrpSpPr>
          <p:cNvPr id="31" name="Group 30">
            <a:extLst>
              <a:ext uri="{FF2B5EF4-FFF2-40B4-BE49-F238E27FC236}">
                <a16:creationId xmlns:a16="http://schemas.microsoft.com/office/drawing/2014/main" id="{0ADC8CE4-BFEE-1039-F0E0-662C6D14E51F}"/>
              </a:ext>
            </a:extLst>
          </p:cNvPr>
          <p:cNvGrpSpPr/>
          <p:nvPr/>
        </p:nvGrpSpPr>
        <p:grpSpPr>
          <a:xfrm>
            <a:off x="6689064" y="2215202"/>
            <a:ext cx="5325868" cy="2226112"/>
            <a:chOff x="6689064" y="2215202"/>
            <a:chExt cx="5325868" cy="2226112"/>
          </a:xfrm>
        </p:grpSpPr>
        <p:pic>
          <p:nvPicPr>
            <p:cNvPr id="28" name="Picture 27" descr="A comparison of the size of a number of objects&#10;&#10;AI-generated content may be incorrect.">
              <a:extLst>
                <a:ext uri="{FF2B5EF4-FFF2-40B4-BE49-F238E27FC236}">
                  <a16:creationId xmlns:a16="http://schemas.microsoft.com/office/drawing/2014/main" id="{919B698B-F1DF-0190-0DC3-657ECCBE6B0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89064" y="2215202"/>
              <a:ext cx="5325868" cy="2226112"/>
            </a:xfrm>
            <a:prstGeom prst="rect">
              <a:avLst/>
            </a:prstGeom>
          </p:spPr>
        </p:pic>
        <p:sp>
          <p:nvSpPr>
            <p:cNvPr id="29" name="TextBox 28">
              <a:extLst>
                <a:ext uri="{FF2B5EF4-FFF2-40B4-BE49-F238E27FC236}">
                  <a16:creationId xmlns:a16="http://schemas.microsoft.com/office/drawing/2014/main" id="{69A80D18-F1A7-C787-6E2B-CB3F92CC8CCC}"/>
                </a:ext>
              </a:extLst>
            </p:cNvPr>
            <p:cNvSpPr txBox="1"/>
            <p:nvPr/>
          </p:nvSpPr>
          <p:spPr>
            <a:xfrm>
              <a:off x="7216788" y="2731554"/>
              <a:ext cx="1622411" cy="646331"/>
            </a:xfrm>
            <a:prstGeom prst="rect">
              <a:avLst/>
            </a:prstGeom>
            <a:noFill/>
          </p:spPr>
          <p:txBody>
            <a:bodyPr wrap="square" rtlCol="0">
              <a:spAutoFit/>
            </a:bodyPr>
            <a:lstStyle/>
            <a:p>
              <a:r>
                <a:rPr lang="en-US"/>
                <a:t>GPT-3 </a:t>
              </a:r>
            </a:p>
            <a:p>
              <a:r>
                <a:rPr lang="en-US"/>
                <a:t>(Multi-Arith)</a:t>
              </a:r>
            </a:p>
          </p:txBody>
        </p:sp>
        <p:sp>
          <p:nvSpPr>
            <p:cNvPr id="30" name="TextBox 29">
              <a:extLst>
                <a:ext uri="{FF2B5EF4-FFF2-40B4-BE49-F238E27FC236}">
                  <a16:creationId xmlns:a16="http://schemas.microsoft.com/office/drawing/2014/main" id="{51DF26FC-0050-465B-DE4E-8B839B5A27F7}"/>
                </a:ext>
              </a:extLst>
            </p:cNvPr>
            <p:cNvSpPr txBox="1"/>
            <p:nvPr/>
          </p:nvSpPr>
          <p:spPr>
            <a:xfrm>
              <a:off x="9748254" y="2731554"/>
              <a:ext cx="1622411" cy="646331"/>
            </a:xfrm>
            <a:prstGeom prst="rect">
              <a:avLst/>
            </a:prstGeom>
            <a:noFill/>
          </p:spPr>
          <p:txBody>
            <a:bodyPr wrap="square" rtlCol="0">
              <a:spAutoFit/>
            </a:bodyPr>
            <a:lstStyle/>
            <a:p>
              <a:r>
                <a:rPr lang="en-US"/>
                <a:t>PALM </a:t>
              </a:r>
            </a:p>
            <a:p>
              <a:r>
                <a:rPr lang="en-US"/>
                <a:t>GSM-8K</a:t>
              </a:r>
            </a:p>
          </p:txBody>
        </p:sp>
      </p:grpSp>
      <p:sp>
        <p:nvSpPr>
          <p:cNvPr id="32" name="TextBox 31">
            <a:extLst>
              <a:ext uri="{FF2B5EF4-FFF2-40B4-BE49-F238E27FC236}">
                <a16:creationId xmlns:a16="http://schemas.microsoft.com/office/drawing/2014/main" id="{2F66935A-3764-A91E-5002-E84E52D5B01E}"/>
              </a:ext>
            </a:extLst>
          </p:cNvPr>
          <p:cNvSpPr txBox="1"/>
          <p:nvPr/>
        </p:nvSpPr>
        <p:spPr>
          <a:xfrm>
            <a:off x="7216788" y="5096611"/>
            <a:ext cx="4595807" cy="954107"/>
          </a:xfrm>
          <a:prstGeom prst="rect">
            <a:avLst/>
          </a:prstGeom>
          <a:noFill/>
        </p:spPr>
        <p:txBody>
          <a:bodyPr wrap="square" rtlCol="0">
            <a:spAutoFit/>
          </a:bodyPr>
          <a:lstStyle/>
          <a:p>
            <a:r>
              <a:rPr lang="en-US" sz="2800"/>
              <a:t>Simply telling AI to reason has a similar effect!!</a:t>
            </a:r>
          </a:p>
        </p:txBody>
      </p:sp>
    </p:spTree>
    <p:extLst>
      <p:ext uri="{BB962C8B-B14F-4D97-AF65-F5344CB8AC3E}">
        <p14:creationId xmlns:p14="http://schemas.microsoft.com/office/powerpoint/2010/main" val="71907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par>
                                <p:cTn id="13" presetID="9"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dissolv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dissolve">
                                      <p:cBhvr>
                                        <p:cTn id="20" dur="500"/>
                                        <p:tgtEl>
                                          <p:spTgt spid="31"/>
                                        </p:tgtEl>
                                      </p:cBhvr>
                                    </p:animEffect>
                                  </p:childTnLst>
                                </p:cTn>
                              </p:par>
                              <p:par>
                                <p:cTn id="21" presetID="9" presetClass="exit" presetSubtype="0" fill="hold" nodeType="withEffect">
                                  <p:stCondLst>
                                    <p:cond delay="0"/>
                                  </p:stCondLst>
                                  <p:childTnLst>
                                    <p:animEffect transition="out" filter="dissolve">
                                      <p:cBhvr>
                                        <p:cTn id="22" dur="500"/>
                                        <p:tgtEl>
                                          <p:spTgt spid="24"/>
                                        </p:tgtEl>
                                      </p:cBhvr>
                                    </p:animEffect>
                                    <p:set>
                                      <p:cBhvr>
                                        <p:cTn id="23" dur="1" fill="hold">
                                          <p:stCondLst>
                                            <p:cond delay="499"/>
                                          </p:stCondLst>
                                        </p:cTn>
                                        <p:tgtEl>
                                          <p:spTgt spid="24"/>
                                        </p:tgtEl>
                                        <p:attrNameLst>
                                          <p:attrName>style.visibility</p:attrName>
                                        </p:attrNameLst>
                                      </p:cBhvr>
                                      <p:to>
                                        <p:strVal val="hidden"/>
                                      </p:to>
                                    </p:set>
                                  </p:childTnLst>
                                </p:cTn>
                              </p:par>
                              <p:par>
                                <p:cTn id="24" presetID="9" presetClass="exit" presetSubtype="0" fill="hold" nodeType="withEffect">
                                  <p:stCondLst>
                                    <p:cond delay="0"/>
                                  </p:stCondLst>
                                  <p:childTnLst>
                                    <p:animEffect transition="out" filter="dissolve">
                                      <p:cBhvr>
                                        <p:cTn id="25" dur="500"/>
                                        <p:tgtEl>
                                          <p:spTgt spid="26"/>
                                        </p:tgtEl>
                                      </p:cBhvr>
                                    </p:animEffect>
                                    <p:set>
                                      <p:cBhvr>
                                        <p:cTn id="26" dur="1" fill="hold">
                                          <p:stCondLst>
                                            <p:cond delay="499"/>
                                          </p:stCondLst>
                                        </p:cTn>
                                        <p:tgtEl>
                                          <p:spTgt spid="2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31048-708E-189C-1755-0074267D941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359E5C4-3225-1B66-B5FD-C004F1E3B67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235BB64B-98A8-502C-EE96-6C3C9A7145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31DD6BD8-4BF7-D673-E5D4-0E73E3A304D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Large reasoning models</a:t>
            </a:r>
          </a:p>
        </p:txBody>
      </p:sp>
      <p:grpSp>
        <p:nvGrpSpPr>
          <p:cNvPr id="21" name="Group 20">
            <a:extLst>
              <a:ext uri="{FF2B5EF4-FFF2-40B4-BE49-F238E27FC236}">
                <a16:creationId xmlns:a16="http://schemas.microsoft.com/office/drawing/2014/main" id="{8314502F-A2E5-4E67-3EBA-D8A44B4B59A3}"/>
              </a:ext>
            </a:extLst>
          </p:cNvPr>
          <p:cNvGrpSpPr/>
          <p:nvPr/>
        </p:nvGrpSpPr>
        <p:grpSpPr>
          <a:xfrm>
            <a:off x="228581" y="1185553"/>
            <a:ext cx="3553710" cy="2565344"/>
            <a:chOff x="238971" y="1379322"/>
            <a:chExt cx="3790509" cy="2887105"/>
          </a:xfrm>
        </p:grpSpPr>
        <p:pic>
          <p:nvPicPr>
            <p:cNvPr id="22" name="Picture 21">
              <a:extLst>
                <a:ext uri="{FF2B5EF4-FFF2-40B4-BE49-F238E27FC236}">
                  <a16:creationId xmlns:a16="http://schemas.microsoft.com/office/drawing/2014/main" id="{4E5432BA-870C-C1EB-96A7-6D1F011C74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971" y="1379322"/>
              <a:ext cx="3790509" cy="2887105"/>
            </a:xfrm>
            <a:prstGeom prst="roundRect">
              <a:avLst/>
            </a:prstGeom>
          </p:spPr>
        </p:pic>
        <p:sp>
          <p:nvSpPr>
            <p:cNvPr id="23" name="TextBox 22">
              <a:extLst>
                <a:ext uri="{FF2B5EF4-FFF2-40B4-BE49-F238E27FC236}">
                  <a16:creationId xmlns:a16="http://schemas.microsoft.com/office/drawing/2014/main" id="{FAA5B7FC-0C22-FCD2-0BB2-02187FD078CA}"/>
                </a:ext>
              </a:extLst>
            </p:cNvPr>
            <p:cNvSpPr txBox="1"/>
            <p:nvPr/>
          </p:nvSpPr>
          <p:spPr>
            <a:xfrm>
              <a:off x="424800" y="1379322"/>
              <a:ext cx="2883942" cy="461665"/>
            </a:xfrm>
            <a:prstGeom prst="rect">
              <a:avLst/>
            </a:prstGeom>
            <a:noFill/>
          </p:spPr>
          <p:txBody>
            <a:bodyPr wrap="square" rtlCol="0">
              <a:spAutoFit/>
            </a:bodyPr>
            <a:lstStyle/>
            <a:p>
              <a:r>
                <a:rPr lang="en-US" sz="2400"/>
                <a:t>symbolic systems</a:t>
              </a:r>
            </a:p>
          </p:txBody>
        </p:sp>
      </p:grpSp>
      <p:sp>
        <p:nvSpPr>
          <p:cNvPr id="25" name="TextBox 24">
            <a:extLst>
              <a:ext uri="{FF2B5EF4-FFF2-40B4-BE49-F238E27FC236}">
                <a16:creationId xmlns:a16="http://schemas.microsoft.com/office/drawing/2014/main" id="{5E3CD5A4-FA6D-7946-528F-D546A1B8AB12}"/>
              </a:ext>
            </a:extLst>
          </p:cNvPr>
          <p:cNvSpPr txBox="1"/>
          <p:nvPr/>
        </p:nvSpPr>
        <p:spPr>
          <a:xfrm>
            <a:off x="422295" y="4150961"/>
            <a:ext cx="3210810" cy="954107"/>
          </a:xfrm>
          <a:prstGeom prst="rect">
            <a:avLst/>
          </a:prstGeom>
          <a:noFill/>
        </p:spPr>
        <p:txBody>
          <a:bodyPr wrap="square" rtlCol="0">
            <a:spAutoFit/>
          </a:bodyPr>
          <a:lstStyle/>
          <a:p>
            <a:r>
              <a:rPr lang="en-US" sz="2800"/>
              <a:t>Many queries pose search problems</a:t>
            </a:r>
          </a:p>
        </p:txBody>
      </p:sp>
      <p:pic>
        <p:nvPicPr>
          <p:cNvPr id="14338" name="Picture 2" descr="Understanding Chain-of-Thought Reasoning in Large Language Models: Techniques and Engineering Applications">
            <a:extLst>
              <a:ext uri="{FF2B5EF4-FFF2-40B4-BE49-F238E27FC236}">
                <a16:creationId xmlns:a16="http://schemas.microsoft.com/office/drawing/2014/main" id="{29AF8EDD-1176-88AC-437E-F69BBE8D4E87}"/>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4530558" y="2351195"/>
            <a:ext cx="1104930" cy="206178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84133F8-A01A-40D6-9BDA-F71B18410A19}"/>
              </a:ext>
            </a:extLst>
          </p:cNvPr>
          <p:cNvSpPr txBox="1"/>
          <p:nvPr/>
        </p:nvSpPr>
        <p:spPr>
          <a:xfrm>
            <a:off x="4734633" y="4849031"/>
            <a:ext cx="7104217" cy="1384995"/>
          </a:xfrm>
          <a:prstGeom prst="rect">
            <a:avLst/>
          </a:prstGeom>
          <a:noFill/>
        </p:spPr>
        <p:txBody>
          <a:bodyPr wrap="square" rtlCol="0">
            <a:spAutoFit/>
          </a:bodyPr>
          <a:lstStyle/>
          <a:p>
            <a:r>
              <a:rPr lang="en-US" sz="2800"/>
              <a:t>Allowing LLMs to generate (or explicitly search over) interim reasoning states greatly enhances performance</a:t>
            </a:r>
          </a:p>
        </p:txBody>
      </p:sp>
      <p:sp>
        <p:nvSpPr>
          <p:cNvPr id="19" name="TextBox 18">
            <a:extLst>
              <a:ext uri="{FF2B5EF4-FFF2-40B4-BE49-F238E27FC236}">
                <a16:creationId xmlns:a16="http://schemas.microsoft.com/office/drawing/2014/main" id="{A3822544-B14F-186A-04AC-9788D90914A5}"/>
              </a:ext>
            </a:extLst>
          </p:cNvPr>
          <p:cNvSpPr txBox="1"/>
          <p:nvPr/>
        </p:nvSpPr>
        <p:spPr>
          <a:xfrm>
            <a:off x="5103023" y="1334504"/>
            <a:ext cx="7104217" cy="523220"/>
          </a:xfrm>
          <a:prstGeom prst="rect">
            <a:avLst/>
          </a:prstGeom>
          <a:noFill/>
        </p:spPr>
        <p:txBody>
          <a:bodyPr wrap="square" rtlCol="0">
            <a:spAutoFit/>
          </a:bodyPr>
          <a:lstStyle/>
          <a:p>
            <a:r>
              <a:rPr lang="en-US" sz="2800"/>
              <a:t>Let’s think about it step by step!!</a:t>
            </a:r>
          </a:p>
        </p:txBody>
      </p:sp>
      <p:pic>
        <p:nvPicPr>
          <p:cNvPr id="24" name="Picture 2" descr="Understanding Chain-of-Thought Reasoning in Large Language Models: Techniques and Engineering Applications">
            <a:extLst>
              <a:ext uri="{FF2B5EF4-FFF2-40B4-BE49-F238E27FC236}">
                <a16:creationId xmlns:a16="http://schemas.microsoft.com/office/drawing/2014/main" id="{04A63607-428E-FD29-6B8B-177928230828}"/>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5781984" y="2391163"/>
            <a:ext cx="1232452" cy="211799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Understanding Chain-of-Thought Reasoning in Large Language Models: Techniques and Engineering Applications">
            <a:extLst>
              <a:ext uri="{FF2B5EF4-FFF2-40B4-BE49-F238E27FC236}">
                <a16:creationId xmlns:a16="http://schemas.microsoft.com/office/drawing/2014/main" id="{E33D7A1A-4EA4-6F05-37B2-C0AE0E7AE630}"/>
              </a:ext>
            </a:extLst>
          </p:cNvPr>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7388009" y="2124418"/>
            <a:ext cx="1855887" cy="260916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Understanding Chain-of-Thought Reasoning in Large Language Models: Techniques and Engineering Applications">
            <a:extLst>
              <a:ext uri="{FF2B5EF4-FFF2-40B4-BE49-F238E27FC236}">
                <a16:creationId xmlns:a16="http://schemas.microsoft.com/office/drawing/2014/main" id="{F11D1B18-F1AD-EEBA-3C6F-5403E952A1BA}"/>
              </a:ext>
            </a:extLst>
          </p:cNvPr>
          <p:cNvPicPr>
            <a:picLocks noChangeAspect="1" noChangeArrowheads="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9420209" y="2255009"/>
            <a:ext cx="1925502" cy="2254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15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BC45A-061C-4303-DF1D-1DA40AEC8CA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84FEF48-8535-C6E5-B7E3-1EE04214A2D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5892EF09-57E3-4793-C5E3-0C67D235EA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D76FD4FE-C9CA-9CE7-036C-B7DD9132A2D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Large reasoning models</a:t>
            </a:r>
          </a:p>
        </p:txBody>
      </p:sp>
      <p:grpSp>
        <p:nvGrpSpPr>
          <p:cNvPr id="17" name="Group 16">
            <a:extLst>
              <a:ext uri="{FF2B5EF4-FFF2-40B4-BE49-F238E27FC236}">
                <a16:creationId xmlns:a16="http://schemas.microsoft.com/office/drawing/2014/main" id="{8D0169B7-5477-C23A-AB9B-77E61674831C}"/>
              </a:ext>
            </a:extLst>
          </p:cNvPr>
          <p:cNvGrpSpPr/>
          <p:nvPr/>
        </p:nvGrpSpPr>
        <p:grpSpPr>
          <a:xfrm>
            <a:off x="572087" y="1592407"/>
            <a:ext cx="5053460" cy="4344158"/>
            <a:chOff x="4582391" y="1185553"/>
            <a:chExt cx="5621482" cy="5182543"/>
          </a:xfrm>
        </p:grpSpPr>
        <p:pic>
          <p:nvPicPr>
            <p:cNvPr id="15" name="Picture 14" descr="A diagram of a question&#10;&#10;AI-generated content may be incorrect.">
              <a:extLst>
                <a:ext uri="{FF2B5EF4-FFF2-40B4-BE49-F238E27FC236}">
                  <a16:creationId xmlns:a16="http://schemas.microsoft.com/office/drawing/2014/main" id="{C436BDDA-2CCE-6DC2-248D-EE1BBCE66B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3619" y="1247898"/>
              <a:ext cx="5500254" cy="5120198"/>
            </a:xfrm>
            <a:prstGeom prst="rect">
              <a:avLst/>
            </a:prstGeom>
          </p:spPr>
        </p:pic>
        <p:sp>
          <p:nvSpPr>
            <p:cNvPr id="16" name="Rectangle 15">
              <a:extLst>
                <a:ext uri="{FF2B5EF4-FFF2-40B4-BE49-F238E27FC236}">
                  <a16:creationId xmlns:a16="http://schemas.microsoft.com/office/drawing/2014/main" id="{63F288E2-0E51-7DE3-C7DC-348D979FBFFE}"/>
                </a:ext>
              </a:extLst>
            </p:cNvPr>
            <p:cNvSpPr/>
            <p:nvPr/>
          </p:nvSpPr>
          <p:spPr>
            <a:xfrm>
              <a:off x="4582391" y="1185553"/>
              <a:ext cx="457200" cy="508165"/>
            </a:xfrm>
            <a:prstGeom prst="rect">
              <a:avLst/>
            </a:prstGeom>
            <a:solidFill>
              <a:schemeClr val="lt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18" name="TextBox 17">
            <a:extLst>
              <a:ext uri="{FF2B5EF4-FFF2-40B4-BE49-F238E27FC236}">
                <a16:creationId xmlns:a16="http://schemas.microsoft.com/office/drawing/2014/main" id="{4C05A773-A27A-0CC6-72DE-A88A7EAEE276}"/>
              </a:ext>
            </a:extLst>
          </p:cNvPr>
          <p:cNvSpPr txBox="1"/>
          <p:nvPr/>
        </p:nvSpPr>
        <p:spPr>
          <a:xfrm>
            <a:off x="6391932" y="1396207"/>
            <a:ext cx="5227981" cy="954107"/>
          </a:xfrm>
          <a:prstGeom prst="rect">
            <a:avLst/>
          </a:prstGeom>
          <a:noFill/>
        </p:spPr>
        <p:txBody>
          <a:bodyPr wrap="square" rtlCol="0">
            <a:spAutoFit/>
          </a:bodyPr>
          <a:lstStyle/>
          <a:p>
            <a:r>
              <a:rPr lang="en-US" sz="2800"/>
              <a:t>the most effective solutions train LLMs to search using RL</a:t>
            </a:r>
          </a:p>
        </p:txBody>
      </p:sp>
      <p:sp>
        <p:nvSpPr>
          <p:cNvPr id="19" name="TextBox 18">
            <a:extLst>
              <a:ext uri="{FF2B5EF4-FFF2-40B4-BE49-F238E27FC236}">
                <a16:creationId xmlns:a16="http://schemas.microsoft.com/office/drawing/2014/main" id="{7CC46337-6032-3097-01AB-5481EE2B2C75}"/>
              </a:ext>
            </a:extLst>
          </p:cNvPr>
          <p:cNvSpPr txBox="1"/>
          <p:nvPr/>
        </p:nvSpPr>
        <p:spPr>
          <a:xfrm>
            <a:off x="6448201" y="2612222"/>
            <a:ext cx="5481199" cy="3108543"/>
          </a:xfrm>
          <a:prstGeom prst="rect">
            <a:avLst/>
          </a:prstGeom>
          <a:noFill/>
        </p:spPr>
        <p:txBody>
          <a:bodyPr wrap="square" rtlCol="0">
            <a:spAutoFit/>
          </a:bodyPr>
          <a:lstStyle/>
          <a:p>
            <a:r>
              <a:rPr lang="en-US" sz="2800"/>
              <a:t>This is precomputation: rather than brute force search, models now </a:t>
            </a:r>
            <a:r>
              <a:rPr lang="en-US" sz="2800" b="1"/>
              <a:t>learn to reason</a:t>
            </a:r>
            <a:r>
              <a:rPr lang="en-US" sz="2800"/>
              <a:t>, conditional on the semantics of the problem (c.f. meta-skills, acquiring critical thinking)</a:t>
            </a:r>
          </a:p>
          <a:p>
            <a:endParaRPr lang="en-US" sz="2800"/>
          </a:p>
        </p:txBody>
      </p:sp>
      <p:sp>
        <p:nvSpPr>
          <p:cNvPr id="2" name="TextBox 1">
            <a:extLst>
              <a:ext uri="{FF2B5EF4-FFF2-40B4-BE49-F238E27FC236}">
                <a16:creationId xmlns:a16="http://schemas.microsoft.com/office/drawing/2014/main" id="{4E5E3EAB-971D-7AD2-F0BE-9E256F8EEBC7}"/>
              </a:ext>
            </a:extLst>
          </p:cNvPr>
          <p:cNvSpPr txBox="1"/>
          <p:nvPr/>
        </p:nvSpPr>
        <p:spPr>
          <a:xfrm>
            <a:off x="10325139" y="6426037"/>
            <a:ext cx="1467068" cy="461665"/>
          </a:xfrm>
          <a:prstGeom prst="rect">
            <a:avLst/>
          </a:prstGeom>
          <a:noFill/>
        </p:spPr>
        <p:txBody>
          <a:bodyPr wrap="none" rtlCol="0">
            <a:spAutoFit/>
          </a:bodyPr>
          <a:lstStyle/>
          <a:p>
            <a:r>
              <a:rPr lang="en-US" sz="2400"/>
              <a:t>Guo 2025</a:t>
            </a:r>
          </a:p>
        </p:txBody>
      </p:sp>
    </p:spTree>
    <p:extLst>
      <p:ext uri="{BB962C8B-B14F-4D97-AF65-F5344CB8AC3E}">
        <p14:creationId xmlns:p14="http://schemas.microsoft.com/office/powerpoint/2010/main" val="45648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CF2E9-F6AC-F5CC-C283-5E90E78247E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85E1816-4065-1A2C-A4E7-128A94C8FD85}"/>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D577AF29-6FBB-D84A-52B5-068F1FB7B8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166BF65C-542C-EEB5-305A-FBA6CBABBE4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Large reasoning models</a:t>
            </a:r>
          </a:p>
        </p:txBody>
      </p:sp>
      <p:pic>
        <p:nvPicPr>
          <p:cNvPr id="8" name="Picture 7" descr="A screenshot of a video game&#10;&#10;AI-generated content may be incorrect.">
            <a:extLst>
              <a:ext uri="{FF2B5EF4-FFF2-40B4-BE49-F238E27FC236}">
                <a16:creationId xmlns:a16="http://schemas.microsoft.com/office/drawing/2014/main" id="{66BBD4A5-9D18-5A18-C13B-2832A5F81E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991" y="1373605"/>
            <a:ext cx="3822500" cy="1943644"/>
          </a:xfrm>
          <a:prstGeom prst="rect">
            <a:avLst/>
          </a:prstGeom>
        </p:spPr>
      </p:pic>
      <p:sp>
        <p:nvSpPr>
          <p:cNvPr id="9" name="TextBox 8">
            <a:extLst>
              <a:ext uri="{FF2B5EF4-FFF2-40B4-BE49-F238E27FC236}">
                <a16:creationId xmlns:a16="http://schemas.microsoft.com/office/drawing/2014/main" id="{8309F413-56C5-447B-EDD2-33203E9C6CDB}"/>
              </a:ext>
            </a:extLst>
          </p:cNvPr>
          <p:cNvSpPr txBox="1"/>
          <p:nvPr/>
        </p:nvSpPr>
        <p:spPr>
          <a:xfrm>
            <a:off x="2440753" y="2754325"/>
            <a:ext cx="1463991" cy="369332"/>
          </a:xfrm>
          <a:prstGeom prst="rect">
            <a:avLst/>
          </a:prstGeom>
          <a:noFill/>
        </p:spPr>
        <p:txBody>
          <a:bodyPr wrap="none" rtlCol="0">
            <a:spAutoFit/>
          </a:bodyPr>
          <a:lstStyle/>
          <a:p>
            <a:r>
              <a:rPr lang="en-US"/>
              <a:t>VGDL games</a:t>
            </a:r>
          </a:p>
        </p:txBody>
      </p:sp>
      <p:grpSp>
        <p:nvGrpSpPr>
          <p:cNvPr id="21" name="Group 20">
            <a:extLst>
              <a:ext uri="{FF2B5EF4-FFF2-40B4-BE49-F238E27FC236}">
                <a16:creationId xmlns:a16="http://schemas.microsoft.com/office/drawing/2014/main" id="{F1FB419A-057B-5096-1542-5E46562B4D38}"/>
              </a:ext>
            </a:extLst>
          </p:cNvPr>
          <p:cNvGrpSpPr/>
          <p:nvPr/>
        </p:nvGrpSpPr>
        <p:grpSpPr>
          <a:xfrm>
            <a:off x="5047988" y="1421204"/>
            <a:ext cx="7026592" cy="2441489"/>
            <a:chOff x="5047988" y="1421204"/>
            <a:chExt cx="7026592" cy="2441489"/>
          </a:xfrm>
        </p:grpSpPr>
        <p:pic>
          <p:nvPicPr>
            <p:cNvPr id="13" name="Picture 12" descr="A graph of different colored columns&#10;&#10;AI-generated content may be incorrect.">
              <a:extLst>
                <a:ext uri="{FF2B5EF4-FFF2-40B4-BE49-F238E27FC236}">
                  <a16:creationId xmlns:a16="http://schemas.microsoft.com/office/drawing/2014/main" id="{F2453E65-3CD0-F720-4CA7-B4A830CA444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047988" y="1465545"/>
              <a:ext cx="6382545" cy="2397148"/>
            </a:xfrm>
            <a:prstGeom prst="rect">
              <a:avLst/>
            </a:prstGeom>
          </p:spPr>
        </p:pic>
        <p:pic>
          <p:nvPicPr>
            <p:cNvPr id="20" name="Picture 19" descr="A group of rectangular colored rectangles with black text&#10;&#10;AI-generated content may be incorrect.">
              <a:extLst>
                <a:ext uri="{FF2B5EF4-FFF2-40B4-BE49-F238E27FC236}">
                  <a16:creationId xmlns:a16="http://schemas.microsoft.com/office/drawing/2014/main" id="{5A7F4A41-4714-9EEF-5404-C24304B415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430533" y="1421204"/>
              <a:ext cx="644047" cy="498063"/>
            </a:xfrm>
            <a:prstGeom prst="rect">
              <a:avLst/>
            </a:prstGeom>
          </p:spPr>
        </p:pic>
      </p:grpSp>
      <p:grpSp>
        <p:nvGrpSpPr>
          <p:cNvPr id="24" name="Group 23">
            <a:extLst>
              <a:ext uri="{FF2B5EF4-FFF2-40B4-BE49-F238E27FC236}">
                <a16:creationId xmlns:a16="http://schemas.microsoft.com/office/drawing/2014/main" id="{B20D45DD-7EB4-7CF6-4430-7A529EF64668}"/>
              </a:ext>
            </a:extLst>
          </p:cNvPr>
          <p:cNvGrpSpPr/>
          <p:nvPr/>
        </p:nvGrpSpPr>
        <p:grpSpPr>
          <a:xfrm>
            <a:off x="4817345" y="1316980"/>
            <a:ext cx="7131975" cy="3613354"/>
            <a:chOff x="4817345" y="1316980"/>
            <a:chExt cx="7131975" cy="3613354"/>
          </a:xfrm>
        </p:grpSpPr>
        <p:pic>
          <p:nvPicPr>
            <p:cNvPr id="22" name="Picture 21" descr="A graph of different colored bars&#10;&#10;AI-generated content may be incorrect.">
              <a:extLst>
                <a:ext uri="{FF2B5EF4-FFF2-40B4-BE49-F238E27FC236}">
                  <a16:creationId xmlns:a16="http://schemas.microsoft.com/office/drawing/2014/main" id="{ED3C91A8-B424-2116-40C4-AD8C54CBF88E}"/>
                </a:ext>
              </a:extLst>
            </p:cNvPr>
            <p:cNvPicPr>
              <a:picLocks noChangeAspect="1"/>
            </p:cNvPicPr>
            <p:nvPr/>
          </p:nvPicPr>
          <p:blipFill>
            <a:blip r:embed="rId7"/>
            <a:stretch>
              <a:fillRect/>
            </a:stretch>
          </p:blipFill>
          <p:spPr>
            <a:xfrm>
              <a:off x="4817345" y="1316980"/>
              <a:ext cx="7131975" cy="3613354"/>
            </a:xfrm>
            <a:prstGeom prst="rect">
              <a:avLst/>
            </a:prstGeom>
          </p:spPr>
        </p:pic>
        <p:sp>
          <p:nvSpPr>
            <p:cNvPr id="23" name="TextBox 22">
              <a:extLst>
                <a:ext uri="{FF2B5EF4-FFF2-40B4-BE49-F238E27FC236}">
                  <a16:creationId xmlns:a16="http://schemas.microsoft.com/office/drawing/2014/main" id="{84AA8707-4743-A57B-0050-1AC267D666AB}"/>
                </a:ext>
              </a:extLst>
            </p:cNvPr>
            <p:cNvSpPr txBox="1"/>
            <p:nvPr/>
          </p:nvSpPr>
          <p:spPr>
            <a:xfrm>
              <a:off x="8942222" y="4023784"/>
              <a:ext cx="749692" cy="338554"/>
            </a:xfrm>
            <a:prstGeom prst="rect">
              <a:avLst/>
            </a:prstGeom>
            <a:solidFill>
              <a:schemeClr val="bg1"/>
            </a:solidFill>
          </p:spPr>
          <p:txBody>
            <a:bodyPr wrap="none" rtlCol="0">
              <a:spAutoFit/>
            </a:bodyPr>
            <a:lstStyle/>
            <a:p>
              <a:r>
                <a:rPr lang="en-US" sz="1600">
                  <a:latin typeface="Arial" panose="020B0604020202020204" pitchFamily="34" charset="0"/>
                  <a:cs typeface="Arial" panose="020B0604020202020204" pitchFamily="34" charset="0"/>
                </a:rPr>
                <a:t>EMPA</a:t>
              </a:r>
            </a:p>
          </p:txBody>
        </p:sp>
      </p:grpSp>
      <p:sp>
        <p:nvSpPr>
          <p:cNvPr id="25" name="TextBox 24">
            <a:extLst>
              <a:ext uri="{FF2B5EF4-FFF2-40B4-BE49-F238E27FC236}">
                <a16:creationId xmlns:a16="http://schemas.microsoft.com/office/drawing/2014/main" id="{34296273-C990-134A-F485-9E108EB6E89F}"/>
              </a:ext>
            </a:extLst>
          </p:cNvPr>
          <p:cNvSpPr txBox="1"/>
          <p:nvPr/>
        </p:nvSpPr>
        <p:spPr>
          <a:xfrm>
            <a:off x="4225491" y="5291112"/>
            <a:ext cx="8066761" cy="954107"/>
          </a:xfrm>
          <a:prstGeom prst="rect">
            <a:avLst/>
          </a:prstGeom>
          <a:noFill/>
        </p:spPr>
        <p:txBody>
          <a:bodyPr wrap="square" rtlCol="0">
            <a:spAutoFit/>
          </a:bodyPr>
          <a:lstStyle/>
          <a:p>
            <a:r>
              <a:rPr lang="en-US" sz="2800"/>
              <a:t>Large reasoning models increase representational alignment with BOLD for complex environments</a:t>
            </a:r>
          </a:p>
        </p:txBody>
      </p:sp>
      <p:grpSp>
        <p:nvGrpSpPr>
          <p:cNvPr id="27" name="Group 26">
            <a:extLst>
              <a:ext uri="{FF2B5EF4-FFF2-40B4-BE49-F238E27FC236}">
                <a16:creationId xmlns:a16="http://schemas.microsoft.com/office/drawing/2014/main" id="{AFE7EF4A-BFB7-59AC-3891-029A636440A1}"/>
              </a:ext>
            </a:extLst>
          </p:cNvPr>
          <p:cNvGrpSpPr/>
          <p:nvPr/>
        </p:nvGrpSpPr>
        <p:grpSpPr>
          <a:xfrm>
            <a:off x="646776" y="3678027"/>
            <a:ext cx="3418342" cy="3117342"/>
            <a:chOff x="646776" y="3678027"/>
            <a:chExt cx="3418342" cy="3117342"/>
          </a:xfrm>
        </p:grpSpPr>
        <p:pic>
          <p:nvPicPr>
            <p:cNvPr id="11" name="Picture 10" descr="A diagram of a diagram of a person's health&#10;&#10;AI-generated content may be incorrect.">
              <a:extLst>
                <a:ext uri="{FF2B5EF4-FFF2-40B4-BE49-F238E27FC236}">
                  <a16:creationId xmlns:a16="http://schemas.microsoft.com/office/drawing/2014/main" id="{7143A395-CDC6-8FA0-3EA8-AE339EC1038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6776" y="3678027"/>
              <a:ext cx="3257968" cy="2830578"/>
            </a:xfrm>
            <a:prstGeom prst="rect">
              <a:avLst/>
            </a:prstGeom>
          </p:spPr>
        </p:pic>
        <p:sp>
          <p:nvSpPr>
            <p:cNvPr id="26" name="TextBox 25">
              <a:extLst>
                <a:ext uri="{FF2B5EF4-FFF2-40B4-BE49-F238E27FC236}">
                  <a16:creationId xmlns:a16="http://schemas.microsoft.com/office/drawing/2014/main" id="{4FA83398-2C43-6FCD-5B4D-11E9EEA341F3}"/>
                </a:ext>
              </a:extLst>
            </p:cNvPr>
            <p:cNvSpPr txBox="1"/>
            <p:nvPr/>
          </p:nvSpPr>
          <p:spPr>
            <a:xfrm>
              <a:off x="2695704" y="6426037"/>
              <a:ext cx="1369414" cy="369332"/>
            </a:xfrm>
            <a:prstGeom prst="rect">
              <a:avLst/>
            </a:prstGeom>
            <a:noFill/>
          </p:spPr>
          <p:txBody>
            <a:bodyPr wrap="none" rtlCol="0">
              <a:spAutoFit/>
            </a:bodyPr>
            <a:lstStyle/>
            <a:p>
              <a:r>
                <a:rPr lang="en-US"/>
                <a:t>Tomov 2023</a:t>
              </a:r>
            </a:p>
          </p:txBody>
        </p:sp>
      </p:grpSp>
      <p:sp>
        <p:nvSpPr>
          <p:cNvPr id="28" name="TextBox 27">
            <a:extLst>
              <a:ext uri="{FF2B5EF4-FFF2-40B4-BE49-F238E27FC236}">
                <a16:creationId xmlns:a16="http://schemas.microsoft.com/office/drawing/2014/main" id="{DB87D4A8-F81B-CEDA-9A43-7747FD8EA7AD}"/>
              </a:ext>
            </a:extLst>
          </p:cNvPr>
          <p:cNvSpPr txBox="1"/>
          <p:nvPr/>
        </p:nvSpPr>
        <p:spPr>
          <a:xfrm>
            <a:off x="10325139" y="6426037"/>
            <a:ext cx="1770036" cy="461665"/>
          </a:xfrm>
          <a:prstGeom prst="rect">
            <a:avLst/>
          </a:prstGeom>
          <a:noFill/>
        </p:spPr>
        <p:txBody>
          <a:bodyPr wrap="none" rtlCol="0">
            <a:spAutoFit/>
          </a:bodyPr>
          <a:lstStyle/>
          <a:p>
            <a:r>
              <a:rPr lang="en-US" sz="2400"/>
              <a:t>Csaba 2026</a:t>
            </a:r>
          </a:p>
        </p:txBody>
      </p:sp>
    </p:spTree>
    <p:extLst>
      <p:ext uri="{BB962C8B-B14F-4D97-AF65-F5344CB8AC3E}">
        <p14:creationId xmlns:p14="http://schemas.microsoft.com/office/powerpoint/2010/main" val="264966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4F7BE-F84F-E89E-1CE3-691C07F4C6D6}"/>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7E4A9BF-2C55-BA2B-13DA-B6EA534BE74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4534D36A-40B9-9B73-FCA2-A333747DA38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Humanity’s Last Exam</a:t>
            </a:r>
          </a:p>
        </p:txBody>
      </p:sp>
      <p:pic>
        <p:nvPicPr>
          <p:cNvPr id="3" name="Picture 2" descr="A diagram of a chemical reaction&#10;&#10;AI-generated content may be incorrect.">
            <a:extLst>
              <a:ext uri="{FF2B5EF4-FFF2-40B4-BE49-F238E27FC236}">
                <a16:creationId xmlns:a16="http://schemas.microsoft.com/office/drawing/2014/main" id="{18453BD6-C76D-D9E2-C3BE-EFB1B54BDC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6445" y="1495168"/>
            <a:ext cx="5659509" cy="4369314"/>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8E9FAD45-8B5B-7E3D-B1DA-F07F76B3AE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1518" y="1769660"/>
            <a:ext cx="5506995" cy="3873564"/>
          </a:xfrm>
          <a:prstGeom prst="rect">
            <a:avLst/>
          </a:prstGeom>
        </p:spPr>
      </p:pic>
      <p:pic>
        <p:nvPicPr>
          <p:cNvPr id="7" name="Picture 6" descr="A graph of different colored rectangular shapes&#10;&#10;AI-generated content may be incorrect.">
            <a:extLst>
              <a:ext uri="{FF2B5EF4-FFF2-40B4-BE49-F238E27FC236}">
                <a16:creationId xmlns:a16="http://schemas.microsoft.com/office/drawing/2014/main" id="{F7B295B5-4E3E-C466-B303-0FDBDF83A9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6445" y="1403165"/>
            <a:ext cx="11552068" cy="3323895"/>
          </a:xfrm>
          <a:prstGeom prst="rect">
            <a:avLst/>
          </a:prstGeom>
        </p:spPr>
      </p:pic>
      <p:sp>
        <p:nvSpPr>
          <p:cNvPr id="8" name="TextBox 7">
            <a:extLst>
              <a:ext uri="{FF2B5EF4-FFF2-40B4-BE49-F238E27FC236}">
                <a16:creationId xmlns:a16="http://schemas.microsoft.com/office/drawing/2014/main" id="{9121ECF6-C853-2AC5-A955-9FEB79F5D1F8}"/>
              </a:ext>
            </a:extLst>
          </p:cNvPr>
          <p:cNvSpPr txBox="1"/>
          <p:nvPr/>
        </p:nvSpPr>
        <p:spPr>
          <a:xfrm>
            <a:off x="710792" y="5085503"/>
            <a:ext cx="10923373" cy="1077218"/>
          </a:xfrm>
          <a:prstGeom prst="rect">
            <a:avLst/>
          </a:prstGeom>
          <a:noFill/>
        </p:spPr>
        <p:txBody>
          <a:bodyPr wrap="square" rtlCol="0">
            <a:spAutoFit/>
          </a:bodyPr>
          <a:lstStyle/>
          <a:p>
            <a:r>
              <a:rPr lang="en-US" sz="3200"/>
              <a:t>Humanity’s last exam involves &gt;2,000 questions contributed by human academics, and has still not saturated</a:t>
            </a:r>
          </a:p>
        </p:txBody>
      </p:sp>
      <p:sp>
        <p:nvSpPr>
          <p:cNvPr id="2" name="TextBox 1">
            <a:extLst>
              <a:ext uri="{FF2B5EF4-FFF2-40B4-BE49-F238E27FC236}">
                <a16:creationId xmlns:a16="http://schemas.microsoft.com/office/drawing/2014/main" id="{19D90C0C-577F-53A0-EE8A-61B23421CE91}"/>
              </a:ext>
            </a:extLst>
          </p:cNvPr>
          <p:cNvSpPr txBox="1"/>
          <p:nvPr/>
        </p:nvSpPr>
        <p:spPr>
          <a:xfrm>
            <a:off x="10405829" y="6396335"/>
            <a:ext cx="1555041" cy="461665"/>
          </a:xfrm>
          <a:prstGeom prst="rect">
            <a:avLst/>
          </a:prstGeom>
          <a:noFill/>
        </p:spPr>
        <p:txBody>
          <a:bodyPr wrap="none" rtlCol="0">
            <a:spAutoFit/>
          </a:bodyPr>
          <a:lstStyle/>
          <a:p>
            <a:r>
              <a:rPr lang="en-US" sz="2400"/>
              <a:t>CAIS 2026</a:t>
            </a:r>
          </a:p>
        </p:txBody>
      </p:sp>
    </p:spTree>
    <p:extLst>
      <p:ext uri="{BB962C8B-B14F-4D97-AF65-F5344CB8AC3E}">
        <p14:creationId xmlns:p14="http://schemas.microsoft.com/office/powerpoint/2010/main" val="70766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ssolv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766E6-B5A9-E2D4-807A-95707F1F11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2CB79E4-40C4-4E71-0118-F1AAFB673063}"/>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0580F91D-F9A1-33D7-91E8-DC43351CE3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8FF085E4-D86E-AD99-8C24-02C8E875E81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Externalisation</a:t>
            </a:r>
          </a:p>
        </p:txBody>
      </p:sp>
      <p:pic>
        <p:nvPicPr>
          <p:cNvPr id="2" name="Picture 1">
            <a:extLst>
              <a:ext uri="{FF2B5EF4-FFF2-40B4-BE49-F238E27FC236}">
                <a16:creationId xmlns:a16="http://schemas.microsoft.com/office/drawing/2014/main" id="{11625D5F-2D4A-1390-7841-3D9A4805BC8C}"/>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351261" y="3913345"/>
            <a:ext cx="1698256" cy="2486298"/>
          </a:xfrm>
          <a:prstGeom prst="rect">
            <a:avLst/>
          </a:prstGeom>
        </p:spPr>
      </p:pic>
      <p:grpSp>
        <p:nvGrpSpPr>
          <p:cNvPr id="24" name="Group 23">
            <a:extLst>
              <a:ext uri="{FF2B5EF4-FFF2-40B4-BE49-F238E27FC236}">
                <a16:creationId xmlns:a16="http://schemas.microsoft.com/office/drawing/2014/main" id="{84DA80B4-9DAD-9D3D-7140-5DCB7756F95E}"/>
              </a:ext>
            </a:extLst>
          </p:cNvPr>
          <p:cNvGrpSpPr/>
          <p:nvPr/>
        </p:nvGrpSpPr>
        <p:grpSpPr>
          <a:xfrm>
            <a:off x="310791" y="1092004"/>
            <a:ext cx="2648606" cy="2336996"/>
            <a:chOff x="310791" y="1092004"/>
            <a:chExt cx="2648606" cy="2336996"/>
          </a:xfrm>
        </p:grpSpPr>
        <p:pic>
          <p:nvPicPr>
            <p:cNvPr id="11" name="Picture 10" descr="A number and plus and zero&#10;&#10;AI-generated content may be incorrect.">
              <a:extLst>
                <a:ext uri="{FF2B5EF4-FFF2-40B4-BE49-F238E27FC236}">
                  <a16:creationId xmlns:a16="http://schemas.microsoft.com/office/drawing/2014/main" id="{F16E4C26-B8C2-C6D0-2170-2149ACA867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9620" y="1468941"/>
              <a:ext cx="1708766" cy="1583121"/>
            </a:xfrm>
            <a:prstGeom prst="rect">
              <a:avLst/>
            </a:prstGeom>
          </p:spPr>
        </p:pic>
        <p:sp>
          <p:nvSpPr>
            <p:cNvPr id="7" name="Cloud Callout 6">
              <a:extLst>
                <a:ext uri="{FF2B5EF4-FFF2-40B4-BE49-F238E27FC236}">
                  <a16:creationId xmlns:a16="http://schemas.microsoft.com/office/drawing/2014/main" id="{39055F28-077B-BBFF-290B-BB7ED365E0DE}"/>
                </a:ext>
              </a:extLst>
            </p:cNvPr>
            <p:cNvSpPr/>
            <p:nvPr/>
          </p:nvSpPr>
          <p:spPr>
            <a:xfrm>
              <a:off x="310791" y="1092004"/>
              <a:ext cx="2648606" cy="2336996"/>
            </a:xfrm>
            <a:prstGeom prst="cloudCallout">
              <a:avLst>
                <a:gd name="adj1" fmla="val 14118"/>
                <a:gd name="adj2" fmla="val 83996"/>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F894331A-4C1C-9B73-D54D-C4602133C18A}"/>
              </a:ext>
            </a:extLst>
          </p:cNvPr>
          <p:cNvGrpSpPr/>
          <p:nvPr/>
        </p:nvGrpSpPr>
        <p:grpSpPr>
          <a:xfrm>
            <a:off x="3416242" y="1200623"/>
            <a:ext cx="4095988" cy="2519173"/>
            <a:chOff x="3599487" y="1200623"/>
            <a:chExt cx="4095988" cy="2519173"/>
          </a:xfrm>
        </p:grpSpPr>
        <p:pic>
          <p:nvPicPr>
            <p:cNvPr id="18434" name="Picture 2" descr="Dot Grid Paper for Writing Mathematics – Nick Higham">
              <a:extLst>
                <a:ext uri="{FF2B5EF4-FFF2-40B4-BE49-F238E27FC236}">
                  <a16:creationId xmlns:a16="http://schemas.microsoft.com/office/drawing/2014/main" id="{A23D034A-A197-3B7E-B787-CB205DF4D8C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599487" y="1200623"/>
              <a:ext cx="4095988" cy="251917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57F0362-C451-5ABE-5EC8-98789ECCA60D}"/>
                </a:ext>
              </a:extLst>
            </p:cNvPr>
            <p:cNvSpPr txBox="1"/>
            <p:nvPr/>
          </p:nvSpPr>
          <p:spPr>
            <a:xfrm>
              <a:off x="5647481" y="3350464"/>
              <a:ext cx="1853392" cy="369332"/>
            </a:xfrm>
            <a:prstGeom prst="rect">
              <a:avLst/>
            </a:prstGeom>
            <a:noFill/>
          </p:spPr>
          <p:txBody>
            <a:bodyPr wrap="none" rtlCol="0">
              <a:spAutoFit/>
            </a:bodyPr>
            <a:lstStyle/>
            <a:p>
              <a:r>
                <a:rPr lang="en-US"/>
                <a:t>pencil and paper</a:t>
              </a:r>
            </a:p>
          </p:txBody>
        </p:sp>
      </p:grpSp>
      <p:grpSp>
        <p:nvGrpSpPr>
          <p:cNvPr id="26" name="Group 25">
            <a:extLst>
              <a:ext uri="{FF2B5EF4-FFF2-40B4-BE49-F238E27FC236}">
                <a16:creationId xmlns:a16="http://schemas.microsoft.com/office/drawing/2014/main" id="{F9756DED-81D2-7F52-C695-476C60B4892A}"/>
              </a:ext>
            </a:extLst>
          </p:cNvPr>
          <p:cNvGrpSpPr/>
          <p:nvPr/>
        </p:nvGrpSpPr>
        <p:grpSpPr>
          <a:xfrm>
            <a:off x="2271187" y="4120268"/>
            <a:ext cx="2452909" cy="2406846"/>
            <a:chOff x="2271187" y="4120268"/>
            <a:chExt cx="2452909" cy="2406846"/>
          </a:xfrm>
        </p:grpSpPr>
        <p:pic>
          <p:nvPicPr>
            <p:cNvPr id="18436" name="Picture 4" descr="Calculator - Wikipedia">
              <a:extLst>
                <a:ext uri="{FF2B5EF4-FFF2-40B4-BE49-F238E27FC236}">
                  <a16:creationId xmlns:a16="http://schemas.microsoft.com/office/drawing/2014/main" id="{365FF76C-A24A-FFCB-E709-B8370D19FB5C}"/>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271187" y="4120268"/>
              <a:ext cx="2231239" cy="240684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34A5908-2D42-88DF-5F67-02C3762EE7F7}"/>
                </a:ext>
              </a:extLst>
            </p:cNvPr>
            <p:cNvSpPr txBox="1"/>
            <p:nvPr/>
          </p:nvSpPr>
          <p:spPr>
            <a:xfrm>
              <a:off x="3527678" y="6133546"/>
              <a:ext cx="1196418" cy="369332"/>
            </a:xfrm>
            <a:prstGeom prst="rect">
              <a:avLst/>
            </a:prstGeom>
            <a:noFill/>
          </p:spPr>
          <p:txBody>
            <a:bodyPr wrap="none" rtlCol="0">
              <a:spAutoFit/>
            </a:bodyPr>
            <a:lstStyle/>
            <a:p>
              <a:r>
                <a:rPr lang="en-US"/>
                <a:t>calculator</a:t>
              </a:r>
            </a:p>
          </p:txBody>
        </p:sp>
      </p:grpSp>
      <p:sp>
        <p:nvSpPr>
          <p:cNvPr id="14" name="TextBox 13">
            <a:extLst>
              <a:ext uri="{FF2B5EF4-FFF2-40B4-BE49-F238E27FC236}">
                <a16:creationId xmlns:a16="http://schemas.microsoft.com/office/drawing/2014/main" id="{DE539DD2-E4A7-A33E-81B8-F329941139E4}"/>
              </a:ext>
            </a:extLst>
          </p:cNvPr>
          <p:cNvSpPr txBox="1"/>
          <p:nvPr/>
        </p:nvSpPr>
        <p:spPr>
          <a:xfrm>
            <a:off x="5277677" y="4174447"/>
            <a:ext cx="6470375" cy="1384995"/>
          </a:xfrm>
          <a:prstGeom prst="rect">
            <a:avLst/>
          </a:prstGeom>
          <a:noFill/>
        </p:spPr>
        <p:txBody>
          <a:bodyPr wrap="square" rtlCol="0">
            <a:spAutoFit/>
          </a:bodyPr>
          <a:lstStyle/>
          <a:p>
            <a:r>
              <a:rPr lang="en-US" sz="2800"/>
              <a:t>We use external tools to help us solve reasoning problems. So do AI agents</a:t>
            </a:r>
          </a:p>
          <a:p>
            <a:endParaRPr lang="en-US" sz="2800"/>
          </a:p>
        </p:txBody>
      </p:sp>
      <p:grpSp>
        <p:nvGrpSpPr>
          <p:cNvPr id="28" name="Group 27">
            <a:extLst>
              <a:ext uri="{FF2B5EF4-FFF2-40B4-BE49-F238E27FC236}">
                <a16:creationId xmlns:a16="http://schemas.microsoft.com/office/drawing/2014/main" id="{36528253-FADD-3D0F-C5C6-DF92885FBA1F}"/>
              </a:ext>
            </a:extLst>
          </p:cNvPr>
          <p:cNvGrpSpPr/>
          <p:nvPr/>
        </p:nvGrpSpPr>
        <p:grpSpPr>
          <a:xfrm>
            <a:off x="7888691" y="1200623"/>
            <a:ext cx="4127862" cy="2464993"/>
            <a:chOff x="7888691" y="1200623"/>
            <a:chExt cx="4127862" cy="2464993"/>
          </a:xfrm>
        </p:grpSpPr>
        <p:pic>
          <p:nvPicPr>
            <p:cNvPr id="18438" name="Picture 6" descr="Python Mathematical Functions. sum():The sum() function returns a… | by  SubarnaNandi | Medium">
              <a:extLst>
                <a:ext uri="{FF2B5EF4-FFF2-40B4-BE49-F238E27FC236}">
                  <a16:creationId xmlns:a16="http://schemas.microsoft.com/office/drawing/2014/main" id="{40EA256F-A20A-A77D-0C20-EA0BE3316049}"/>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7888691" y="1200623"/>
              <a:ext cx="4127862" cy="246499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16C24B9-12C2-5C3D-EBED-DE06C855D26E}"/>
                </a:ext>
              </a:extLst>
            </p:cNvPr>
            <p:cNvSpPr txBox="1"/>
            <p:nvPr/>
          </p:nvSpPr>
          <p:spPr>
            <a:xfrm>
              <a:off x="10614759" y="3296284"/>
              <a:ext cx="1401794" cy="369332"/>
            </a:xfrm>
            <a:prstGeom prst="rect">
              <a:avLst/>
            </a:prstGeom>
            <a:noFill/>
          </p:spPr>
          <p:txBody>
            <a:bodyPr wrap="none" rtlCol="0">
              <a:spAutoFit/>
            </a:bodyPr>
            <a:lstStyle/>
            <a:p>
              <a:r>
                <a:rPr lang="en-US">
                  <a:solidFill>
                    <a:schemeClr val="bg1"/>
                  </a:solidFill>
                </a:rPr>
                <a:t>coding tools</a:t>
              </a:r>
            </a:p>
          </p:txBody>
        </p:sp>
      </p:grpSp>
      <p:sp>
        <p:nvSpPr>
          <p:cNvPr id="30" name="TextBox 29">
            <a:extLst>
              <a:ext uri="{FF2B5EF4-FFF2-40B4-BE49-F238E27FC236}">
                <a16:creationId xmlns:a16="http://schemas.microsoft.com/office/drawing/2014/main" id="{18907E5C-6669-EE1C-3A22-3FE2F0A17E3D}"/>
              </a:ext>
            </a:extLst>
          </p:cNvPr>
          <p:cNvSpPr txBox="1"/>
          <p:nvPr/>
        </p:nvSpPr>
        <p:spPr>
          <a:xfrm>
            <a:off x="5277677" y="5323691"/>
            <a:ext cx="6197046" cy="954107"/>
          </a:xfrm>
          <a:prstGeom prst="rect">
            <a:avLst/>
          </a:prstGeom>
          <a:noFill/>
        </p:spPr>
        <p:txBody>
          <a:bodyPr wrap="square">
            <a:spAutoFit/>
          </a:bodyPr>
          <a:lstStyle/>
          <a:p>
            <a:r>
              <a:rPr lang="en-US" sz="2800"/>
              <a:t>Code is almost a lingua franca for reasoning problems in the digital era</a:t>
            </a:r>
          </a:p>
        </p:txBody>
      </p:sp>
    </p:spTree>
    <p:extLst>
      <p:ext uri="{BB962C8B-B14F-4D97-AF65-F5344CB8AC3E}">
        <p14:creationId xmlns:p14="http://schemas.microsoft.com/office/powerpoint/2010/main" val="29551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dissolve">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37E5-2297-CDAA-239D-FEBDC9FBD3C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21A878F-23C6-06E3-9792-BD3DB67D753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A5DCBFF7-668D-BF1E-0841-719DE90A9D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1E473AF9-F3B3-1068-FAF0-AEE480B05EF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Tool use</a:t>
            </a:r>
          </a:p>
        </p:txBody>
      </p:sp>
      <p:sp>
        <p:nvSpPr>
          <p:cNvPr id="6" name="TextBox 5">
            <a:extLst>
              <a:ext uri="{FF2B5EF4-FFF2-40B4-BE49-F238E27FC236}">
                <a16:creationId xmlns:a16="http://schemas.microsoft.com/office/drawing/2014/main" id="{B55EED4D-AE79-DD9B-2EEC-E93C01C36D19}"/>
              </a:ext>
            </a:extLst>
          </p:cNvPr>
          <p:cNvSpPr txBox="1"/>
          <p:nvPr/>
        </p:nvSpPr>
        <p:spPr>
          <a:xfrm>
            <a:off x="10269145" y="6396335"/>
            <a:ext cx="1938095" cy="461665"/>
          </a:xfrm>
          <a:prstGeom prst="rect">
            <a:avLst/>
          </a:prstGeom>
          <a:noFill/>
        </p:spPr>
        <p:txBody>
          <a:bodyPr wrap="none" rtlCol="0">
            <a:spAutoFit/>
          </a:bodyPr>
          <a:lstStyle/>
          <a:p>
            <a:r>
              <a:rPr lang="en-US" sz="2400"/>
              <a:t>Nakano 2021</a:t>
            </a:r>
          </a:p>
        </p:txBody>
      </p:sp>
      <p:grpSp>
        <p:nvGrpSpPr>
          <p:cNvPr id="18439" name="Group 18438">
            <a:extLst>
              <a:ext uri="{FF2B5EF4-FFF2-40B4-BE49-F238E27FC236}">
                <a16:creationId xmlns:a16="http://schemas.microsoft.com/office/drawing/2014/main" id="{EC8F7C4C-A49E-233A-27CB-E7F4512A1D1D}"/>
              </a:ext>
            </a:extLst>
          </p:cNvPr>
          <p:cNvGrpSpPr/>
          <p:nvPr/>
        </p:nvGrpSpPr>
        <p:grpSpPr>
          <a:xfrm>
            <a:off x="419100" y="1370852"/>
            <a:ext cx="5905954" cy="1573393"/>
            <a:chOff x="6684667" y="1256553"/>
            <a:chExt cx="5126333" cy="1276142"/>
          </a:xfrm>
        </p:grpSpPr>
        <p:sp>
          <p:nvSpPr>
            <p:cNvPr id="18440" name="Rounded Rectangle 18439">
              <a:extLst>
                <a:ext uri="{FF2B5EF4-FFF2-40B4-BE49-F238E27FC236}">
                  <a16:creationId xmlns:a16="http://schemas.microsoft.com/office/drawing/2014/main" id="{FD9D953C-0093-333A-798C-DA96539B02B0}"/>
                </a:ext>
              </a:extLst>
            </p:cNvPr>
            <p:cNvSpPr/>
            <p:nvPr/>
          </p:nvSpPr>
          <p:spPr>
            <a:xfrm>
              <a:off x="6684667" y="1256554"/>
              <a:ext cx="1185705" cy="1276141"/>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query encoder</a:t>
              </a:r>
            </a:p>
          </p:txBody>
        </p:sp>
        <p:sp>
          <p:nvSpPr>
            <p:cNvPr id="18441" name="Rounded Rectangle 18440">
              <a:extLst>
                <a:ext uri="{FF2B5EF4-FFF2-40B4-BE49-F238E27FC236}">
                  <a16:creationId xmlns:a16="http://schemas.microsoft.com/office/drawing/2014/main" id="{F025C886-518D-2EF9-22C8-2A92C560C353}"/>
                </a:ext>
              </a:extLst>
            </p:cNvPr>
            <p:cNvSpPr/>
            <p:nvPr/>
          </p:nvSpPr>
          <p:spPr>
            <a:xfrm>
              <a:off x="10625296" y="1256553"/>
              <a:ext cx="1185704" cy="1276141"/>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generator</a:t>
              </a:r>
            </a:p>
          </p:txBody>
        </p:sp>
        <p:cxnSp>
          <p:nvCxnSpPr>
            <p:cNvPr id="18442" name="Straight Arrow Connector 18441">
              <a:extLst>
                <a:ext uri="{FF2B5EF4-FFF2-40B4-BE49-F238E27FC236}">
                  <a16:creationId xmlns:a16="http://schemas.microsoft.com/office/drawing/2014/main" id="{18EB8B20-BD2F-9292-9BC5-651F34C2C034}"/>
                </a:ext>
              </a:extLst>
            </p:cNvPr>
            <p:cNvCxnSpPr>
              <a:cxnSpLocks/>
            </p:cNvCxnSpPr>
            <p:nvPr/>
          </p:nvCxnSpPr>
          <p:spPr>
            <a:xfrm>
              <a:off x="7971972" y="1894623"/>
              <a:ext cx="2470218"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8443" name="Rounded Rectangle 18442">
              <a:extLst>
                <a:ext uri="{FF2B5EF4-FFF2-40B4-BE49-F238E27FC236}">
                  <a16:creationId xmlns:a16="http://schemas.microsoft.com/office/drawing/2014/main" id="{7D42BB15-80D8-6142-130E-BC9327A2D878}"/>
                </a:ext>
              </a:extLst>
            </p:cNvPr>
            <p:cNvSpPr/>
            <p:nvPr/>
          </p:nvSpPr>
          <p:spPr>
            <a:xfrm>
              <a:off x="8793426" y="1481168"/>
              <a:ext cx="893056" cy="812730"/>
            </a:xfrm>
            <a:prstGeom prst="round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8444" name="Picture 2" descr="8,100+ Neural Network Icon Illustrations - iStock">
              <a:extLst>
                <a:ext uri="{FF2B5EF4-FFF2-40B4-BE49-F238E27FC236}">
                  <a16:creationId xmlns:a16="http://schemas.microsoft.com/office/drawing/2014/main" id="{CAC8F77B-5A04-38DE-3EBB-D49D73DED5CD}"/>
                </a:ext>
              </a:extLst>
            </p:cNvPr>
            <p:cNvPicPr>
              <a:picLocks noChangeAspect="1" noChangeArrowheads="1"/>
            </p:cNvPicPr>
            <p:nvPr/>
          </p:nvPicPr>
          <p:blipFill rotWithShape="1">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856362" y="1549346"/>
              <a:ext cx="782944" cy="676374"/>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8460" name="Group 18459">
            <a:extLst>
              <a:ext uri="{FF2B5EF4-FFF2-40B4-BE49-F238E27FC236}">
                <a16:creationId xmlns:a16="http://schemas.microsoft.com/office/drawing/2014/main" id="{799CBA71-713F-7FE0-1BBC-097F01F756A1}"/>
              </a:ext>
            </a:extLst>
          </p:cNvPr>
          <p:cNvGrpSpPr/>
          <p:nvPr/>
        </p:nvGrpSpPr>
        <p:grpSpPr>
          <a:xfrm>
            <a:off x="3224634" y="3060700"/>
            <a:ext cx="3158202" cy="3111252"/>
            <a:chOff x="3224634" y="3060700"/>
            <a:chExt cx="3158202" cy="3111252"/>
          </a:xfrm>
        </p:grpSpPr>
        <p:grpSp>
          <p:nvGrpSpPr>
            <p:cNvPr id="10" name="Group 9">
              <a:extLst>
                <a:ext uri="{FF2B5EF4-FFF2-40B4-BE49-F238E27FC236}">
                  <a16:creationId xmlns:a16="http://schemas.microsoft.com/office/drawing/2014/main" id="{31BB7DEC-2D61-B4B9-480D-48A02C1C3EDF}"/>
                </a:ext>
              </a:extLst>
            </p:cNvPr>
            <p:cNvGrpSpPr/>
            <p:nvPr/>
          </p:nvGrpSpPr>
          <p:grpSpPr>
            <a:xfrm>
              <a:off x="3639457" y="3060700"/>
              <a:ext cx="2743379" cy="3111252"/>
              <a:chOff x="3640976" y="2090906"/>
              <a:chExt cx="2381237" cy="2523463"/>
            </a:xfrm>
          </p:grpSpPr>
          <p:sp>
            <p:nvSpPr>
              <p:cNvPr id="15" name="Rounded Rectangle 14">
                <a:extLst>
                  <a:ext uri="{FF2B5EF4-FFF2-40B4-BE49-F238E27FC236}">
                    <a16:creationId xmlns:a16="http://schemas.microsoft.com/office/drawing/2014/main" id="{8D45358E-48CF-1C2C-9B48-E264B0A72ED6}"/>
                  </a:ext>
                </a:extLst>
              </p:cNvPr>
              <p:cNvSpPr/>
              <p:nvPr/>
            </p:nvSpPr>
            <p:spPr>
              <a:xfrm>
                <a:off x="3640976" y="2816808"/>
                <a:ext cx="2381237" cy="179756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EE719B3C-EBBC-5CAE-F460-74CEBEF4EE44}"/>
                  </a:ext>
                </a:extLst>
              </p:cNvPr>
              <p:cNvSpPr/>
              <p:nvPr/>
            </p:nvSpPr>
            <p:spPr>
              <a:xfrm>
                <a:off x="3707212" y="3145267"/>
                <a:ext cx="388537" cy="127614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Rounded Rectangle 17">
                <a:extLst>
                  <a:ext uri="{FF2B5EF4-FFF2-40B4-BE49-F238E27FC236}">
                    <a16:creationId xmlns:a16="http://schemas.microsoft.com/office/drawing/2014/main" id="{19B2C094-7ACC-F919-B846-AF536D5999DC}"/>
                  </a:ext>
                </a:extLst>
              </p:cNvPr>
              <p:cNvSpPr/>
              <p:nvPr/>
            </p:nvSpPr>
            <p:spPr>
              <a:xfrm>
                <a:off x="4763962" y="3137244"/>
                <a:ext cx="1150538" cy="240752"/>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ounded Rectangle 18">
                <a:extLst>
                  <a:ext uri="{FF2B5EF4-FFF2-40B4-BE49-F238E27FC236}">
                    <a16:creationId xmlns:a16="http://schemas.microsoft.com/office/drawing/2014/main" id="{59FF372E-3086-31BB-8C93-6984F35582C3}"/>
                  </a:ext>
                </a:extLst>
              </p:cNvPr>
              <p:cNvSpPr/>
              <p:nvPr/>
            </p:nvSpPr>
            <p:spPr>
              <a:xfrm>
                <a:off x="4763961" y="3420241"/>
                <a:ext cx="1150539" cy="250153"/>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1" name="Rounded Rectangle 20">
                <a:extLst>
                  <a:ext uri="{FF2B5EF4-FFF2-40B4-BE49-F238E27FC236}">
                    <a16:creationId xmlns:a16="http://schemas.microsoft.com/office/drawing/2014/main" id="{F42D1B0B-7C39-C57C-9EC3-7D688C8FB47B}"/>
                  </a:ext>
                </a:extLst>
              </p:cNvPr>
              <p:cNvSpPr/>
              <p:nvPr/>
            </p:nvSpPr>
            <p:spPr>
              <a:xfrm>
                <a:off x="4763962" y="3703238"/>
                <a:ext cx="1150538" cy="240752"/>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2" name="Rounded Rectangle 21">
                <a:extLst>
                  <a:ext uri="{FF2B5EF4-FFF2-40B4-BE49-F238E27FC236}">
                    <a16:creationId xmlns:a16="http://schemas.microsoft.com/office/drawing/2014/main" id="{ED992DEF-D0AC-5D70-FFDE-22AC4637FA44}"/>
                  </a:ext>
                </a:extLst>
              </p:cNvPr>
              <p:cNvSpPr/>
              <p:nvPr/>
            </p:nvSpPr>
            <p:spPr>
              <a:xfrm>
                <a:off x="4763962" y="4161051"/>
                <a:ext cx="1150538" cy="247559"/>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TextBox 22">
                <a:extLst>
                  <a:ext uri="{FF2B5EF4-FFF2-40B4-BE49-F238E27FC236}">
                    <a16:creationId xmlns:a16="http://schemas.microsoft.com/office/drawing/2014/main" id="{717F05FC-5ED2-52FA-BA24-851A2A792C7A}"/>
                  </a:ext>
                </a:extLst>
              </p:cNvPr>
              <p:cNvSpPr txBox="1"/>
              <p:nvPr/>
            </p:nvSpPr>
            <p:spPr>
              <a:xfrm>
                <a:off x="5108121" y="3819613"/>
                <a:ext cx="381836" cy="369332"/>
              </a:xfrm>
              <a:prstGeom prst="rect">
                <a:avLst/>
              </a:prstGeom>
              <a:noFill/>
            </p:spPr>
            <p:txBody>
              <a:bodyPr wrap="none" rtlCol="0">
                <a:spAutoFit/>
              </a:bodyPr>
              <a:lstStyle/>
              <a:p>
                <a:r>
                  <a:rPr lang="en-US"/>
                  <a:t>…</a:t>
                </a:r>
              </a:p>
            </p:txBody>
          </p:sp>
          <p:sp>
            <p:nvSpPr>
              <p:cNvPr id="25" name="TextBox 24">
                <a:extLst>
                  <a:ext uri="{FF2B5EF4-FFF2-40B4-BE49-F238E27FC236}">
                    <a16:creationId xmlns:a16="http://schemas.microsoft.com/office/drawing/2014/main" id="{7859A5CD-C018-2075-4776-AEA9E0171976}"/>
                  </a:ext>
                </a:extLst>
              </p:cNvPr>
              <p:cNvSpPr txBox="1"/>
              <p:nvPr/>
            </p:nvSpPr>
            <p:spPr>
              <a:xfrm>
                <a:off x="4095749" y="3078250"/>
                <a:ext cx="774561" cy="338554"/>
              </a:xfrm>
              <a:prstGeom prst="rect">
                <a:avLst/>
              </a:prstGeom>
              <a:noFill/>
            </p:spPr>
            <p:txBody>
              <a:bodyPr wrap="square">
                <a:spAutoFit/>
              </a:bodyPr>
              <a:lstStyle/>
              <a:p>
                <a:pPr algn="ctr"/>
                <a:r>
                  <a:rPr lang="en-US" sz="1600"/>
                  <a:t>doc 1</a:t>
                </a:r>
              </a:p>
            </p:txBody>
          </p:sp>
          <p:sp>
            <p:nvSpPr>
              <p:cNvPr id="29" name="TextBox 28">
                <a:extLst>
                  <a:ext uri="{FF2B5EF4-FFF2-40B4-BE49-F238E27FC236}">
                    <a16:creationId xmlns:a16="http://schemas.microsoft.com/office/drawing/2014/main" id="{9A26AB54-C586-EE36-1135-B8D71006F5F7}"/>
                  </a:ext>
                </a:extLst>
              </p:cNvPr>
              <p:cNvSpPr txBox="1"/>
              <p:nvPr/>
            </p:nvSpPr>
            <p:spPr>
              <a:xfrm>
                <a:off x="4095748" y="3370648"/>
                <a:ext cx="774561" cy="338554"/>
              </a:xfrm>
              <a:prstGeom prst="rect">
                <a:avLst/>
              </a:prstGeom>
              <a:noFill/>
            </p:spPr>
            <p:txBody>
              <a:bodyPr wrap="square">
                <a:spAutoFit/>
              </a:bodyPr>
              <a:lstStyle/>
              <a:p>
                <a:pPr algn="ctr"/>
                <a:r>
                  <a:rPr lang="en-US" sz="1600"/>
                  <a:t>doc 2</a:t>
                </a:r>
              </a:p>
            </p:txBody>
          </p:sp>
          <p:sp>
            <p:nvSpPr>
              <p:cNvPr id="31" name="TextBox 30">
                <a:extLst>
                  <a:ext uri="{FF2B5EF4-FFF2-40B4-BE49-F238E27FC236}">
                    <a16:creationId xmlns:a16="http://schemas.microsoft.com/office/drawing/2014/main" id="{0E70A8DA-BD3F-E348-AC89-1886C33BC0A6}"/>
                  </a:ext>
                </a:extLst>
              </p:cNvPr>
              <p:cNvSpPr txBox="1"/>
              <p:nvPr/>
            </p:nvSpPr>
            <p:spPr>
              <a:xfrm>
                <a:off x="4095748" y="3663046"/>
                <a:ext cx="774561" cy="338554"/>
              </a:xfrm>
              <a:prstGeom prst="rect">
                <a:avLst/>
              </a:prstGeom>
              <a:noFill/>
            </p:spPr>
            <p:txBody>
              <a:bodyPr wrap="square">
                <a:spAutoFit/>
              </a:bodyPr>
              <a:lstStyle/>
              <a:p>
                <a:pPr algn="ctr"/>
                <a:r>
                  <a:rPr lang="en-US" sz="1600"/>
                  <a:t>doc 3</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CE8EE84-2775-B351-B263-047DD4B5A62D}"/>
                      </a:ext>
                    </a:extLst>
                  </p:cNvPr>
                  <p:cNvSpPr txBox="1"/>
                  <p:nvPr/>
                </p:nvSpPr>
                <p:spPr>
                  <a:xfrm>
                    <a:off x="4095747" y="4116212"/>
                    <a:ext cx="774561" cy="338554"/>
                  </a:xfrm>
                  <a:prstGeom prst="rect">
                    <a:avLst/>
                  </a:prstGeom>
                  <a:noFill/>
                </p:spPr>
                <p:txBody>
                  <a:bodyPr wrap="square">
                    <a:spAutoFit/>
                  </a:bodyPr>
                  <a:lstStyle/>
                  <a:p>
                    <a:pPr algn="ctr"/>
                    <a:r>
                      <a:rPr lang="en-US" sz="1600"/>
                      <a:t>doc </a:t>
                    </a:r>
                    <a14:m>
                      <m:oMath xmlns:m="http://schemas.openxmlformats.org/officeDocument/2006/math">
                        <m:r>
                          <a:rPr lang="en-US" sz="1600" i="1">
                            <a:latin typeface="Cambria Math" panose="02040503050406030204" pitchFamily="18" charset="0"/>
                          </a:rPr>
                          <m:t>𝑛</m:t>
                        </m:r>
                      </m:oMath>
                    </a14:m>
                    <a:endParaRPr lang="en-US" sz="1600"/>
                  </a:p>
                </p:txBody>
              </p:sp>
            </mc:Choice>
            <mc:Fallback xmlns="">
              <p:sp>
                <p:nvSpPr>
                  <p:cNvPr id="32" name="TextBox 31">
                    <a:extLst>
                      <a:ext uri="{FF2B5EF4-FFF2-40B4-BE49-F238E27FC236}">
                        <a16:creationId xmlns:a16="http://schemas.microsoft.com/office/drawing/2014/main" id="{9CE8EE84-2775-B351-B263-047DD4B5A62D}"/>
                      </a:ext>
                    </a:extLst>
                  </p:cNvPr>
                  <p:cNvSpPr txBox="1">
                    <a:spLocks noRot="1" noChangeAspect="1" noMove="1" noResize="1" noEditPoints="1" noAdjustHandles="1" noChangeArrowheads="1" noChangeShapeType="1" noTextEdit="1"/>
                  </p:cNvSpPr>
                  <p:nvPr/>
                </p:nvSpPr>
                <p:spPr>
                  <a:xfrm>
                    <a:off x="4095747" y="4116212"/>
                    <a:ext cx="774561" cy="338554"/>
                  </a:xfrm>
                  <a:prstGeom prst="rect">
                    <a:avLst/>
                  </a:prstGeom>
                  <a:blipFill>
                    <a:blip r:embed="rId5"/>
                    <a:stretch>
                      <a:fillRect t="-2941"/>
                    </a:stretch>
                  </a:blipFill>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3C93AB7E-AC82-5700-DE61-E958D6079DAA}"/>
                  </a:ext>
                </a:extLst>
              </p:cNvPr>
              <p:cNvCxnSpPr>
                <a:cxnSpLocks/>
              </p:cNvCxnSpPr>
              <p:nvPr/>
            </p:nvCxnSpPr>
            <p:spPr>
              <a:xfrm>
                <a:off x="4814762" y="3331421"/>
                <a:ext cx="2760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280E915-DDFB-3BE0-CB83-36E17F7668D5}"/>
                  </a:ext>
                </a:extLst>
              </p:cNvPr>
              <p:cNvCxnSpPr>
                <a:cxnSpLocks/>
              </p:cNvCxnSpPr>
              <p:nvPr/>
            </p:nvCxnSpPr>
            <p:spPr>
              <a:xfrm>
                <a:off x="5090814" y="3169496"/>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A5B8560-58DE-65B8-3B0E-81FE0605AC55}"/>
                  </a:ext>
                </a:extLst>
              </p:cNvPr>
              <p:cNvCxnSpPr>
                <a:cxnSpLocks/>
              </p:cNvCxnSpPr>
              <p:nvPr/>
            </p:nvCxnSpPr>
            <p:spPr>
              <a:xfrm>
                <a:off x="5090814" y="3169496"/>
                <a:ext cx="984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D6C190FA-368B-4D77-0BE4-AE896EFE6A2C}"/>
                  </a:ext>
                </a:extLst>
              </p:cNvPr>
              <p:cNvCxnSpPr>
                <a:cxnSpLocks/>
              </p:cNvCxnSpPr>
              <p:nvPr/>
            </p:nvCxnSpPr>
            <p:spPr>
              <a:xfrm>
                <a:off x="5189239" y="3169496"/>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DD5EBD51-7DB3-7CDC-66A3-6B808D258941}"/>
                  </a:ext>
                </a:extLst>
              </p:cNvPr>
              <p:cNvCxnSpPr>
                <a:cxnSpLocks/>
              </p:cNvCxnSpPr>
              <p:nvPr/>
            </p:nvCxnSpPr>
            <p:spPr>
              <a:xfrm>
                <a:off x="5189239" y="3327263"/>
                <a:ext cx="679450" cy="31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2B65EA48-4BAA-7980-779C-AC40DAF8F1DE}"/>
                  </a:ext>
                </a:extLst>
              </p:cNvPr>
              <p:cNvCxnSpPr>
                <a:cxnSpLocks/>
              </p:cNvCxnSpPr>
              <p:nvPr/>
            </p:nvCxnSpPr>
            <p:spPr>
              <a:xfrm>
                <a:off x="4775755" y="3622908"/>
                <a:ext cx="2760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3F24B79E-720E-7655-072B-6743AB46BA08}"/>
                  </a:ext>
                </a:extLst>
              </p:cNvPr>
              <p:cNvCxnSpPr>
                <a:cxnSpLocks/>
              </p:cNvCxnSpPr>
              <p:nvPr/>
            </p:nvCxnSpPr>
            <p:spPr>
              <a:xfrm>
                <a:off x="5051807" y="3460983"/>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40A0C64-36A6-CF6A-FB08-9CD65D0992B4}"/>
                  </a:ext>
                </a:extLst>
              </p:cNvPr>
              <p:cNvCxnSpPr>
                <a:cxnSpLocks/>
              </p:cNvCxnSpPr>
              <p:nvPr/>
            </p:nvCxnSpPr>
            <p:spPr>
              <a:xfrm>
                <a:off x="5051807" y="3460983"/>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B85C83D-A8D6-0D1E-1E6E-460A936C0D38}"/>
                  </a:ext>
                </a:extLst>
              </p:cNvPr>
              <p:cNvCxnSpPr>
                <a:cxnSpLocks/>
              </p:cNvCxnSpPr>
              <p:nvPr/>
            </p:nvCxnSpPr>
            <p:spPr>
              <a:xfrm flipH="1">
                <a:off x="5108119" y="3460983"/>
                <a:ext cx="2" cy="1712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AC06257-9D15-5370-6E19-DD27C1C5956D}"/>
                  </a:ext>
                </a:extLst>
              </p:cNvPr>
              <p:cNvCxnSpPr>
                <a:cxnSpLocks/>
              </p:cNvCxnSpPr>
              <p:nvPr/>
            </p:nvCxnSpPr>
            <p:spPr>
              <a:xfrm flipV="1">
                <a:off x="5108120" y="3619912"/>
                <a:ext cx="248152" cy="20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367EA89-E08E-FC5B-94D6-F0F165F86997}"/>
                  </a:ext>
                </a:extLst>
              </p:cNvPr>
              <p:cNvCxnSpPr>
                <a:cxnSpLocks/>
              </p:cNvCxnSpPr>
              <p:nvPr/>
            </p:nvCxnSpPr>
            <p:spPr>
              <a:xfrm>
                <a:off x="5356274" y="3468430"/>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72BD9C4-713F-8D16-C9B5-F5AE94D1A30E}"/>
                  </a:ext>
                </a:extLst>
              </p:cNvPr>
              <p:cNvCxnSpPr>
                <a:cxnSpLocks/>
              </p:cNvCxnSpPr>
              <p:nvPr/>
            </p:nvCxnSpPr>
            <p:spPr>
              <a:xfrm>
                <a:off x="5356274" y="3468430"/>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F007E6F5-BDB7-DBDA-C7C6-AE82B743C13A}"/>
                  </a:ext>
                </a:extLst>
              </p:cNvPr>
              <p:cNvCxnSpPr>
                <a:cxnSpLocks/>
              </p:cNvCxnSpPr>
              <p:nvPr/>
            </p:nvCxnSpPr>
            <p:spPr>
              <a:xfrm>
                <a:off x="5412588" y="3468430"/>
                <a:ext cx="0" cy="158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591B5329-6578-F071-9D75-F2D37136F0BA}"/>
                  </a:ext>
                </a:extLst>
              </p:cNvPr>
              <p:cNvCxnSpPr>
                <a:cxnSpLocks/>
              </p:cNvCxnSpPr>
              <p:nvPr/>
            </p:nvCxnSpPr>
            <p:spPr>
              <a:xfrm>
                <a:off x="5414446" y="3625191"/>
                <a:ext cx="45424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BE8A8D1-4129-FEC9-E562-C544BCD79D53}"/>
                  </a:ext>
                </a:extLst>
              </p:cNvPr>
              <p:cNvCxnSpPr>
                <a:cxnSpLocks/>
              </p:cNvCxnSpPr>
              <p:nvPr/>
            </p:nvCxnSpPr>
            <p:spPr>
              <a:xfrm flipV="1">
                <a:off x="4814762" y="3890630"/>
                <a:ext cx="811947" cy="98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A858C84E-9A2C-0120-1B2A-17B1980B3555}"/>
                  </a:ext>
                </a:extLst>
              </p:cNvPr>
              <p:cNvCxnSpPr>
                <a:cxnSpLocks/>
              </p:cNvCxnSpPr>
              <p:nvPr/>
            </p:nvCxnSpPr>
            <p:spPr>
              <a:xfrm>
                <a:off x="5626709" y="3740729"/>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32BA270-BDBE-4F9F-C7BF-3D098821D182}"/>
                  </a:ext>
                </a:extLst>
              </p:cNvPr>
              <p:cNvCxnSpPr>
                <a:cxnSpLocks/>
              </p:cNvCxnSpPr>
              <p:nvPr/>
            </p:nvCxnSpPr>
            <p:spPr>
              <a:xfrm>
                <a:off x="5626709" y="3740729"/>
                <a:ext cx="9842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928A8156-E301-9A49-ECBA-118F72EE9E13}"/>
                  </a:ext>
                </a:extLst>
              </p:cNvPr>
              <p:cNvCxnSpPr>
                <a:cxnSpLocks/>
              </p:cNvCxnSpPr>
              <p:nvPr/>
            </p:nvCxnSpPr>
            <p:spPr>
              <a:xfrm>
                <a:off x="5725134" y="3740729"/>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FDCCBC0-3CA7-E4EA-00A3-6F46169BD817}"/>
                  </a:ext>
                </a:extLst>
              </p:cNvPr>
              <p:cNvCxnSpPr>
                <a:cxnSpLocks/>
              </p:cNvCxnSpPr>
              <p:nvPr/>
            </p:nvCxnSpPr>
            <p:spPr>
              <a:xfrm>
                <a:off x="5725134" y="3890630"/>
                <a:ext cx="14355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7ECA415D-9F05-7D69-63AA-46287E6ED8CF}"/>
                  </a:ext>
                </a:extLst>
              </p:cNvPr>
              <p:cNvCxnSpPr>
                <a:cxnSpLocks/>
              </p:cNvCxnSpPr>
              <p:nvPr/>
            </p:nvCxnSpPr>
            <p:spPr>
              <a:xfrm>
                <a:off x="4795566" y="4356161"/>
                <a:ext cx="256239" cy="228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1073722-DC33-6607-13AB-CB51DB4313CA}"/>
                  </a:ext>
                </a:extLst>
              </p:cNvPr>
              <p:cNvCxnSpPr>
                <a:cxnSpLocks/>
              </p:cNvCxnSpPr>
              <p:nvPr/>
            </p:nvCxnSpPr>
            <p:spPr>
              <a:xfrm>
                <a:off x="5274818" y="4194236"/>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5C0F62A-783A-7820-5474-BE3F7A79962C}"/>
                  </a:ext>
                </a:extLst>
              </p:cNvPr>
              <p:cNvCxnSpPr>
                <a:cxnSpLocks/>
              </p:cNvCxnSpPr>
              <p:nvPr/>
            </p:nvCxnSpPr>
            <p:spPr>
              <a:xfrm>
                <a:off x="5274818" y="4194236"/>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B7117F0-E274-14F6-9AEE-E394F60DE7A1}"/>
                  </a:ext>
                </a:extLst>
              </p:cNvPr>
              <p:cNvCxnSpPr>
                <a:cxnSpLocks/>
              </p:cNvCxnSpPr>
              <p:nvPr/>
            </p:nvCxnSpPr>
            <p:spPr>
              <a:xfrm>
                <a:off x="5331132" y="4194236"/>
                <a:ext cx="0" cy="1609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0C3F1F0-1A9F-3D76-FACE-DED427C1D60C}"/>
                  </a:ext>
                </a:extLst>
              </p:cNvPr>
              <p:cNvCxnSpPr>
                <a:cxnSpLocks/>
              </p:cNvCxnSpPr>
              <p:nvPr/>
            </p:nvCxnSpPr>
            <p:spPr>
              <a:xfrm flipV="1">
                <a:off x="5331132" y="4353165"/>
                <a:ext cx="44951" cy="20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07086E85-79C3-BD1B-041A-CB79647F0509}"/>
                  </a:ext>
                </a:extLst>
              </p:cNvPr>
              <p:cNvCxnSpPr>
                <a:cxnSpLocks/>
              </p:cNvCxnSpPr>
              <p:nvPr/>
            </p:nvCxnSpPr>
            <p:spPr>
              <a:xfrm>
                <a:off x="5376085" y="4198321"/>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94ED1A7-36DB-F502-7943-0B241A949604}"/>
                  </a:ext>
                </a:extLst>
              </p:cNvPr>
              <p:cNvCxnSpPr>
                <a:cxnSpLocks/>
              </p:cNvCxnSpPr>
              <p:nvPr/>
            </p:nvCxnSpPr>
            <p:spPr>
              <a:xfrm>
                <a:off x="5376085" y="4198321"/>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97C4D624-1C78-DD96-E0E6-55656BDDBA09}"/>
                  </a:ext>
                </a:extLst>
              </p:cNvPr>
              <p:cNvCxnSpPr>
                <a:cxnSpLocks/>
              </p:cNvCxnSpPr>
              <p:nvPr/>
            </p:nvCxnSpPr>
            <p:spPr>
              <a:xfrm>
                <a:off x="5432399" y="4198321"/>
                <a:ext cx="0" cy="158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C388A53E-08FF-4990-F7F7-D63B14673B75}"/>
                  </a:ext>
                </a:extLst>
              </p:cNvPr>
              <p:cNvCxnSpPr>
                <a:cxnSpLocks/>
              </p:cNvCxnSpPr>
              <p:nvPr/>
            </p:nvCxnSpPr>
            <p:spPr>
              <a:xfrm>
                <a:off x="5434257" y="4358444"/>
                <a:ext cx="45424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D00B93F7-A210-84BE-CAAC-489324B7C813}"/>
                  </a:ext>
                </a:extLst>
              </p:cNvPr>
              <p:cNvCxnSpPr>
                <a:cxnSpLocks/>
              </p:cNvCxnSpPr>
              <p:nvPr/>
            </p:nvCxnSpPr>
            <p:spPr>
              <a:xfrm>
                <a:off x="5051805" y="4201683"/>
                <a:ext cx="0" cy="157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C4788D86-1E6C-2334-F051-A8A749D5C0AA}"/>
                  </a:ext>
                </a:extLst>
              </p:cNvPr>
              <p:cNvCxnSpPr>
                <a:cxnSpLocks/>
              </p:cNvCxnSpPr>
              <p:nvPr/>
            </p:nvCxnSpPr>
            <p:spPr>
              <a:xfrm>
                <a:off x="5051805" y="4201683"/>
                <a:ext cx="563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B4A1F517-8805-1472-B954-9841984FB2B8}"/>
                  </a:ext>
                </a:extLst>
              </p:cNvPr>
              <p:cNvCxnSpPr>
                <a:cxnSpLocks/>
              </p:cNvCxnSpPr>
              <p:nvPr/>
            </p:nvCxnSpPr>
            <p:spPr>
              <a:xfrm>
                <a:off x="5108119" y="4201683"/>
                <a:ext cx="0" cy="1609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32" name="Straight Connector 18431">
                <a:extLst>
                  <a:ext uri="{FF2B5EF4-FFF2-40B4-BE49-F238E27FC236}">
                    <a16:creationId xmlns:a16="http://schemas.microsoft.com/office/drawing/2014/main" id="{52A28C00-8C8B-28FC-D1A7-E4A1B19CB119}"/>
                  </a:ext>
                </a:extLst>
              </p:cNvPr>
              <p:cNvCxnSpPr>
                <a:cxnSpLocks/>
              </p:cNvCxnSpPr>
              <p:nvPr/>
            </p:nvCxnSpPr>
            <p:spPr>
              <a:xfrm>
                <a:off x="5100369" y="4352232"/>
                <a:ext cx="17444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8433" name="TextBox 18432">
                    <a:extLst>
                      <a:ext uri="{FF2B5EF4-FFF2-40B4-BE49-F238E27FC236}">
                        <a16:creationId xmlns:a16="http://schemas.microsoft.com/office/drawing/2014/main" id="{6720C760-98E6-BBF9-99B2-E65234C656CE}"/>
                      </a:ext>
                    </a:extLst>
                  </p:cNvPr>
                  <p:cNvSpPr txBox="1"/>
                  <p:nvPr/>
                </p:nvSpPr>
                <p:spPr>
                  <a:xfrm>
                    <a:off x="4896558" y="2825901"/>
                    <a:ext cx="91409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𝑑𝑜𝑐</m:t>
                          </m:r>
                          <m:r>
                            <a:rPr lang="en-US" i="1">
                              <a:latin typeface="Cambria Math" panose="02040503050406030204" pitchFamily="18" charset="0"/>
                            </a:rPr>
                            <m:t>)</m:t>
                          </m:r>
                        </m:oMath>
                      </m:oMathPara>
                    </a14:m>
                    <a:endParaRPr/>
                  </a:p>
                </p:txBody>
              </p:sp>
            </mc:Choice>
            <mc:Fallback xmlns="">
              <p:sp>
                <p:nvSpPr>
                  <p:cNvPr id="18433" name="TextBox 18432">
                    <a:extLst>
                      <a:ext uri="{FF2B5EF4-FFF2-40B4-BE49-F238E27FC236}">
                        <a16:creationId xmlns:a16="http://schemas.microsoft.com/office/drawing/2014/main" id="{6720C760-98E6-BBF9-99B2-E65234C656CE}"/>
                      </a:ext>
                    </a:extLst>
                  </p:cNvPr>
                  <p:cNvSpPr txBox="1">
                    <a:spLocks noRot="1" noChangeAspect="1" noMove="1" noResize="1" noEditPoints="1" noAdjustHandles="1" noChangeArrowheads="1" noChangeShapeType="1" noTextEdit="1"/>
                  </p:cNvSpPr>
                  <p:nvPr/>
                </p:nvSpPr>
                <p:spPr>
                  <a:xfrm>
                    <a:off x="4896558" y="2825901"/>
                    <a:ext cx="914096" cy="369332"/>
                  </a:xfrm>
                  <a:prstGeom prst="rect">
                    <a:avLst/>
                  </a:prstGeom>
                  <a:blipFill>
                    <a:blip r:embed="rId6"/>
                    <a:stretch>
                      <a:fillRect t="-5556" b="-2778"/>
                    </a:stretch>
                  </a:blipFill>
                </p:spPr>
                <p:txBody>
                  <a:bodyPr/>
                  <a:lstStyle/>
                  <a:p>
                    <a:r>
                      <a:rPr lang="en-US">
                        <a:noFill/>
                      </a:rPr>
                      <a:t> </a:t>
                    </a:r>
                  </a:p>
                </p:txBody>
              </p:sp>
            </mc:Fallback>
          </mc:AlternateContent>
          <p:cxnSp>
            <p:nvCxnSpPr>
              <p:cNvPr id="18435" name="Straight Arrow Connector 18434">
                <a:extLst>
                  <a:ext uri="{FF2B5EF4-FFF2-40B4-BE49-F238E27FC236}">
                    <a16:creationId xmlns:a16="http://schemas.microsoft.com/office/drawing/2014/main" id="{DAC9B8BC-10A9-BC6A-7AF6-626750FCD99B}"/>
                  </a:ext>
                </a:extLst>
              </p:cNvPr>
              <p:cNvCxnSpPr>
                <a:cxnSpLocks/>
              </p:cNvCxnSpPr>
              <p:nvPr/>
            </p:nvCxnSpPr>
            <p:spPr>
              <a:xfrm flipV="1">
                <a:off x="5322164" y="2090906"/>
                <a:ext cx="0" cy="643162"/>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8437" name="TextBox 18436">
                <a:extLst>
                  <a:ext uri="{FF2B5EF4-FFF2-40B4-BE49-F238E27FC236}">
                    <a16:creationId xmlns:a16="http://schemas.microsoft.com/office/drawing/2014/main" id="{69F6AF81-F914-4F43-8D7E-33927E487199}"/>
                  </a:ext>
                </a:extLst>
              </p:cNvPr>
              <p:cNvSpPr txBox="1"/>
              <p:nvPr/>
            </p:nvSpPr>
            <p:spPr>
              <a:xfrm rot="16200000">
                <a:off x="3386923" y="3657281"/>
                <a:ext cx="1015406" cy="338554"/>
              </a:xfrm>
              <a:prstGeom prst="rect">
                <a:avLst/>
              </a:prstGeom>
              <a:noFill/>
            </p:spPr>
            <p:txBody>
              <a:bodyPr wrap="none" rtlCol="0">
                <a:spAutoFit/>
              </a:bodyPr>
              <a:lstStyle/>
              <a:p>
                <a:r>
                  <a:rPr lang="en-US" sz="1600">
                    <a:solidFill>
                      <a:schemeClr val="bg1"/>
                    </a:solidFill>
                  </a:rPr>
                  <a:t>matching</a:t>
                </a:r>
              </a:p>
            </p:txBody>
          </p:sp>
        </p:grpSp>
        <p:cxnSp>
          <p:nvCxnSpPr>
            <p:cNvPr id="18453" name="Straight Arrow Connector 18452">
              <a:extLst>
                <a:ext uri="{FF2B5EF4-FFF2-40B4-BE49-F238E27FC236}">
                  <a16:creationId xmlns:a16="http://schemas.microsoft.com/office/drawing/2014/main" id="{DB92BB9E-3FD3-A6B0-1BA4-D66DBFF5B160}"/>
                </a:ext>
              </a:extLst>
            </p:cNvPr>
            <p:cNvCxnSpPr>
              <a:cxnSpLocks/>
            </p:cNvCxnSpPr>
            <p:nvPr/>
          </p:nvCxnSpPr>
          <p:spPr>
            <a:xfrm>
              <a:off x="3224634" y="5055945"/>
              <a:ext cx="345686"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grpSp>
        <p:nvGrpSpPr>
          <p:cNvPr id="18457" name="Group 18456">
            <a:extLst>
              <a:ext uri="{FF2B5EF4-FFF2-40B4-BE49-F238E27FC236}">
                <a16:creationId xmlns:a16="http://schemas.microsoft.com/office/drawing/2014/main" id="{CAF5F759-AEA9-E1AC-ECD2-B96F33603AF5}"/>
              </a:ext>
            </a:extLst>
          </p:cNvPr>
          <p:cNvGrpSpPr/>
          <p:nvPr/>
        </p:nvGrpSpPr>
        <p:grpSpPr>
          <a:xfrm>
            <a:off x="48124" y="3060700"/>
            <a:ext cx="3084474" cy="3122463"/>
            <a:chOff x="48124" y="3060700"/>
            <a:chExt cx="3084474" cy="3122463"/>
          </a:xfrm>
        </p:grpSpPr>
        <p:cxnSp>
          <p:nvCxnSpPr>
            <p:cNvPr id="18447" name="Straight Arrow Connector 18446">
              <a:extLst>
                <a:ext uri="{FF2B5EF4-FFF2-40B4-BE49-F238E27FC236}">
                  <a16:creationId xmlns:a16="http://schemas.microsoft.com/office/drawing/2014/main" id="{74AA6D5B-A15F-79AE-2E38-A2657D8E9109}"/>
                </a:ext>
              </a:extLst>
            </p:cNvPr>
            <p:cNvCxnSpPr>
              <a:cxnSpLocks/>
            </p:cNvCxnSpPr>
            <p:nvPr/>
          </p:nvCxnSpPr>
          <p:spPr>
            <a:xfrm>
              <a:off x="1102114" y="3060700"/>
              <a:ext cx="0" cy="792973"/>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8450" name="Rounded Rectangle 18449">
              <a:extLst>
                <a:ext uri="{FF2B5EF4-FFF2-40B4-BE49-F238E27FC236}">
                  <a16:creationId xmlns:a16="http://schemas.microsoft.com/office/drawing/2014/main" id="{5ABA0F29-D68D-BCAE-562E-05328DD0F4D5}"/>
                </a:ext>
              </a:extLst>
            </p:cNvPr>
            <p:cNvSpPr/>
            <p:nvPr/>
          </p:nvSpPr>
          <p:spPr>
            <a:xfrm>
              <a:off x="389219" y="3966897"/>
              <a:ext cx="2743379" cy="221626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1506" name="Picture 2" descr="Web search engine - Free web icons">
              <a:extLst>
                <a:ext uri="{FF2B5EF4-FFF2-40B4-BE49-F238E27FC236}">
                  <a16:creationId xmlns:a16="http://schemas.microsoft.com/office/drawing/2014/main" id="{A9E76D57-5CCE-9D89-DA9F-13428E3BD8B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8124" y="4126165"/>
              <a:ext cx="798948" cy="721001"/>
            </a:xfrm>
            <a:prstGeom prst="rect">
              <a:avLst/>
            </a:prstGeom>
            <a:noFill/>
            <a:extLst>
              <a:ext uri="{909E8E84-426E-40DD-AFC4-6F175D3DCCD1}">
                <a14:hiddenFill xmlns:a14="http://schemas.microsoft.com/office/drawing/2010/main">
                  <a:solidFill>
                    <a:srgbClr val="FFFFFF"/>
                  </a:solidFill>
                </a14:hiddenFill>
              </a:ext>
            </a:extLst>
          </p:spPr>
        </p:pic>
        <p:pic>
          <p:nvPicPr>
            <p:cNvPr id="18456" name="Picture 18455">
              <a:extLst>
                <a:ext uri="{FF2B5EF4-FFF2-40B4-BE49-F238E27FC236}">
                  <a16:creationId xmlns:a16="http://schemas.microsoft.com/office/drawing/2014/main" id="{821C665B-D8EE-73BA-A7F2-A28A0196FF4E}"/>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13721" y="4261317"/>
              <a:ext cx="1993076" cy="1739560"/>
            </a:xfrm>
            <a:prstGeom prst="rect">
              <a:avLst/>
            </a:prstGeom>
          </p:spPr>
        </p:pic>
      </p:grpSp>
      <p:pic>
        <p:nvPicPr>
          <p:cNvPr id="18459" name="Picture 18458">
            <a:extLst>
              <a:ext uri="{FF2B5EF4-FFF2-40B4-BE49-F238E27FC236}">
                <a16:creationId xmlns:a16="http://schemas.microsoft.com/office/drawing/2014/main" id="{51593A7A-7412-8ACB-EE59-01E7C2922C1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4852" y="4350761"/>
            <a:ext cx="2261480" cy="1650116"/>
          </a:xfrm>
          <a:prstGeom prst="rect">
            <a:avLst/>
          </a:prstGeom>
        </p:spPr>
      </p:pic>
      <p:sp>
        <p:nvSpPr>
          <p:cNvPr id="18461" name="TextBox 18460">
            <a:extLst>
              <a:ext uri="{FF2B5EF4-FFF2-40B4-BE49-F238E27FC236}">
                <a16:creationId xmlns:a16="http://schemas.microsoft.com/office/drawing/2014/main" id="{E0ECE0C5-5256-2DF9-2FB7-AC8CEDEFED8A}"/>
              </a:ext>
            </a:extLst>
          </p:cNvPr>
          <p:cNvSpPr txBox="1"/>
          <p:nvPr/>
        </p:nvSpPr>
        <p:spPr>
          <a:xfrm>
            <a:off x="7122657" y="1233765"/>
            <a:ext cx="4929633" cy="2677656"/>
          </a:xfrm>
          <a:prstGeom prst="rect">
            <a:avLst/>
          </a:prstGeom>
          <a:noFill/>
        </p:spPr>
        <p:txBody>
          <a:bodyPr wrap="square" rtlCol="0">
            <a:spAutoFit/>
          </a:bodyPr>
          <a:lstStyle/>
          <a:p>
            <a:r>
              <a:rPr lang="en-US" sz="2800"/>
              <a:t>Computer code can be used to communicate with an application programming interface (API) </a:t>
            </a:r>
          </a:p>
          <a:p>
            <a:endParaRPr lang="en-US" sz="2800"/>
          </a:p>
          <a:p>
            <a:endParaRPr lang="en-US" sz="2800"/>
          </a:p>
        </p:txBody>
      </p:sp>
      <p:sp>
        <p:nvSpPr>
          <p:cNvPr id="18463" name="TextBox 18462">
            <a:extLst>
              <a:ext uri="{FF2B5EF4-FFF2-40B4-BE49-F238E27FC236}">
                <a16:creationId xmlns:a16="http://schemas.microsoft.com/office/drawing/2014/main" id="{27D7AB40-57F9-8DB1-5F3A-ABACB5D63FBE}"/>
              </a:ext>
            </a:extLst>
          </p:cNvPr>
          <p:cNvSpPr txBox="1"/>
          <p:nvPr/>
        </p:nvSpPr>
        <p:spPr>
          <a:xfrm>
            <a:off x="7159865" y="3205290"/>
            <a:ext cx="4642916" cy="3108543"/>
          </a:xfrm>
          <a:prstGeom prst="rect">
            <a:avLst/>
          </a:prstGeom>
          <a:noFill/>
        </p:spPr>
        <p:txBody>
          <a:bodyPr wrap="square">
            <a:spAutoFit/>
          </a:bodyPr>
          <a:lstStyle/>
          <a:p>
            <a:r>
              <a:rPr lang="en-US" sz="2800"/>
              <a:t>This means that LLMs can emit tokens that control a browser (e.g. Bing API)</a:t>
            </a:r>
          </a:p>
          <a:p>
            <a:endParaRPr lang="en-US" sz="2800"/>
          </a:p>
          <a:p>
            <a:r>
              <a:rPr lang="en-US" sz="2800"/>
              <a:t>Allowing live web information to be incorporated into replies</a:t>
            </a:r>
          </a:p>
        </p:txBody>
      </p:sp>
      <p:grpSp>
        <p:nvGrpSpPr>
          <p:cNvPr id="18471" name="Group 18470">
            <a:extLst>
              <a:ext uri="{FF2B5EF4-FFF2-40B4-BE49-F238E27FC236}">
                <a16:creationId xmlns:a16="http://schemas.microsoft.com/office/drawing/2014/main" id="{ECA65143-FD01-F257-EECC-1E9349C11F3F}"/>
              </a:ext>
            </a:extLst>
          </p:cNvPr>
          <p:cNvGrpSpPr/>
          <p:nvPr/>
        </p:nvGrpSpPr>
        <p:grpSpPr>
          <a:xfrm>
            <a:off x="1205650" y="3544579"/>
            <a:ext cx="4360756" cy="1884172"/>
            <a:chOff x="1098712" y="1307247"/>
            <a:chExt cx="4360756" cy="1884172"/>
          </a:xfrm>
        </p:grpSpPr>
        <p:pic>
          <p:nvPicPr>
            <p:cNvPr id="21508" name="Picture 4" descr="Refer to caption">
              <a:extLst>
                <a:ext uri="{FF2B5EF4-FFF2-40B4-BE49-F238E27FC236}">
                  <a16:creationId xmlns:a16="http://schemas.microsoft.com/office/drawing/2014/main" id="{68E3BB79-2286-E744-0727-361FA2CFFA96}"/>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a:fillRect/>
            </a:stretch>
          </p:blipFill>
          <p:spPr bwMode="auto">
            <a:xfrm>
              <a:off x="1098712" y="1307247"/>
              <a:ext cx="4360756" cy="1884172"/>
            </a:xfrm>
            <a:prstGeom prst="round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18465" name="Oval 18464">
              <a:extLst>
                <a:ext uri="{FF2B5EF4-FFF2-40B4-BE49-F238E27FC236}">
                  <a16:creationId xmlns:a16="http://schemas.microsoft.com/office/drawing/2014/main" id="{77E1EB20-D325-496C-DA91-60BF28CF3C31}"/>
                </a:ext>
              </a:extLst>
            </p:cNvPr>
            <p:cNvSpPr/>
            <p:nvPr/>
          </p:nvSpPr>
          <p:spPr>
            <a:xfrm>
              <a:off x="1524000" y="1370852"/>
              <a:ext cx="1733737" cy="9024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467" name="TextBox 18466">
              <a:extLst>
                <a:ext uri="{FF2B5EF4-FFF2-40B4-BE49-F238E27FC236}">
                  <a16:creationId xmlns:a16="http://schemas.microsoft.com/office/drawing/2014/main" id="{5FE2C903-2843-9B31-AFEA-8E6A2D7B4421}"/>
                </a:ext>
              </a:extLst>
            </p:cNvPr>
            <p:cNvSpPr txBox="1"/>
            <p:nvPr/>
          </p:nvSpPr>
          <p:spPr>
            <a:xfrm>
              <a:off x="1480280" y="1410010"/>
              <a:ext cx="1793871" cy="830997"/>
            </a:xfrm>
            <a:prstGeom prst="rect">
              <a:avLst/>
            </a:prstGeom>
            <a:noFill/>
          </p:spPr>
          <p:txBody>
            <a:bodyPr wrap="square">
              <a:spAutoFit/>
            </a:bodyPr>
            <a:lstStyle/>
            <a:p>
              <a:pPr algn="ctr"/>
              <a:r>
                <a:rPr lang="en-US" sz="2400">
                  <a:solidFill>
                    <a:schemeClr val="tx1"/>
                  </a:solidFill>
                </a:rPr>
                <a:t>Will it rain today?</a:t>
              </a:r>
            </a:p>
          </p:txBody>
        </p:sp>
        <p:sp>
          <p:nvSpPr>
            <p:cNvPr id="18469" name="Rounded Rectangle 18468">
              <a:extLst>
                <a:ext uri="{FF2B5EF4-FFF2-40B4-BE49-F238E27FC236}">
                  <a16:creationId xmlns:a16="http://schemas.microsoft.com/office/drawing/2014/main" id="{5B9E9B35-59AB-893F-5A0D-C8DD1A7DAD4C}"/>
                </a:ext>
              </a:extLst>
            </p:cNvPr>
            <p:cNvSpPr/>
            <p:nvPr/>
          </p:nvSpPr>
          <p:spPr>
            <a:xfrm>
              <a:off x="3698561" y="1410010"/>
              <a:ext cx="1414110" cy="101569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470" name="TextBox 18469">
              <a:extLst>
                <a:ext uri="{FF2B5EF4-FFF2-40B4-BE49-F238E27FC236}">
                  <a16:creationId xmlns:a16="http://schemas.microsoft.com/office/drawing/2014/main" id="{6330C661-8A1C-D406-F4A3-29F68B2656A2}"/>
                </a:ext>
              </a:extLst>
            </p:cNvPr>
            <p:cNvSpPr txBox="1"/>
            <p:nvPr/>
          </p:nvSpPr>
          <p:spPr>
            <a:xfrm>
              <a:off x="3473551" y="1371910"/>
              <a:ext cx="1793871" cy="1200329"/>
            </a:xfrm>
            <a:prstGeom prst="rect">
              <a:avLst/>
            </a:prstGeom>
            <a:noFill/>
          </p:spPr>
          <p:txBody>
            <a:bodyPr wrap="square">
              <a:spAutoFit/>
            </a:bodyPr>
            <a:lstStyle/>
            <a:p>
              <a:pPr algn="ctr"/>
              <a:r>
                <a:rPr lang="en-US" sz="2400">
                  <a:solidFill>
                    <a:schemeClr val="tx1"/>
                  </a:solidFill>
                </a:rPr>
                <a:t>No idea, check the BBC</a:t>
              </a:r>
            </a:p>
          </p:txBody>
        </p:sp>
      </p:grpSp>
      <p:grpSp>
        <p:nvGrpSpPr>
          <p:cNvPr id="18472" name="Group 18471">
            <a:extLst>
              <a:ext uri="{FF2B5EF4-FFF2-40B4-BE49-F238E27FC236}">
                <a16:creationId xmlns:a16="http://schemas.microsoft.com/office/drawing/2014/main" id="{42BBCBB6-C0C6-8CAA-D243-B4A7CA54F390}"/>
              </a:ext>
            </a:extLst>
          </p:cNvPr>
          <p:cNvGrpSpPr/>
          <p:nvPr/>
        </p:nvGrpSpPr>
        <p:grpSpPr>
          <a:xfrm>
            <a:off x="7136545" y="4711872"/>
            <a:ext cx="4360756" cy="1884172"/>
            <a:chOff x="1098712" y="1307247"/>
            <a:chExt cx="4360756" cy="1884172"/>
          </a:xfrm>
        </p:grpSpPr>
        <p:pic>
          <p:nvPicPr>
            <p:cNvPr id="18473" name="Picture 4" descr="Refer to caption">
              <a:extLst>
                <a:ext uri="{FF2B5EF4-FFF2-40B4-BE49-F238E27FC236}">
                  <a16:creationId xmlns:a16="http://schemas.microsoft.com/office/drawing/2014/main" id="{245B8DC1-83FF-2BD4-7DDC-81BE946DA68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a:fillRect/>
            </a:stretch>
          </p:blipFill>
          <p:spPr bwMode="auto">
            <a:xfrm>
              <a:off x="1098712" y="1307247"/>
              <a:ext cx="4360756" cy="1884172"/>
            </a:xfrm>
            <a:prstGeom prst="round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18474" name="Oval 18473">
              <a:extLst>
                <a:ext uri="{FF2B5EF4-FFF2-40B4-BE49-F238E27FC236}">
                  <a16:creationId xmlns:a16="http://schemas.microsoft.com/office/drawing/2014/main" id="{6C7A7C1C-812A-66B9-D7E3-FF938E2AE84A}"/>
                </a:ext>
              </a:extLst>
            </p:cNvPr>
            <p:cNvSpPr/>
            <p:nvPr/>
          </p:nvSpPr>
          <p:spPr>
            <a:xfrm>
              <a:off x="1524000" y="1370852"/>
              <a:ext cx="1733737" cy="9024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475" name="TextBox 18474">
              <a:extLst>
                <a:ext uri="{FF2B5EF4-FFF2-40B4-BE49-F238E27FC236}">
                  <a16:creationId xmlns:a16="http://schemas.microsoft.com/office/drawing/2014/main" id="{6DCFEEAA-7F15-D99F-911B-80AC89697BDA}"/>
                </a:ext>
              </a:extLst>
            </p:cNvPr>
            <p:cNvSpPr txBox="1"/>
            <p:nvPr/>
          </p:nvSpPr>
          <p:spPr>
            <a:xfrm>
              <a:off x="1480280" y="1410010"/>
              <a:ext cx="1793871" cy="830997"/>
            </a:xfrm>
            <a:prstGeom prst="rect">
              <a:avLst/>
            </a:prstGeom>
            <a:noFill/>
          </p:spPr>
          <p:txBody>
            <a:bodyPr wrap="square">
              <a:spAutoFit/>
            </a:bodyPr>
            <a:lstStyle/>
            <a:p>
              <a:pPr algn="ctr"/>
              <a:r>
                <a:rPr lang="en-US" sz="2400">
                  <a:solidFill>
                    <a:schemeClr val="tx1"/>
                  </a:solidFill>
                </a:rPr>
                <a:t>Will it rain today?</a:t>
              </a:r>
            </a:p>
          </p:txBody>
        </p:sp>
        <p:sp>
          <p:nvSpPr>
            <p:cNvPr id="18476" name="Rounded Rectangle 18475">
              <a:extLst>
                <a:ext uri="{FF2B5EF4-FFF2-40B4-BE49-F238E27FC236}">
                  <a16:creationId xmlns:a16="http://schemas.microsoft.com/office/drawing/2014/main" id="{C1BDCD79-0D13-717C-1E66-671F3D4CC33F}"/>
                </a:ext>
              </a:extLst>
            </p:cNvPr>
            <p:cNvSpPr/>
            <p:nvPr/>
          </p:nvSpPr>
          <p:spPr>
            <a:xfrm>
              <a:off x="3698561" y="1410010"/>
              <a:ext cx="1414110" cy="101569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477" name="TextBox 18476">
              <a:extLst>
                <a:ext uri="{FF2B5EF4-FFF2-40B4-BE49-F238E27FC236}">
                  <a16:creationId xmlns:a16="http://schemas.microsoft.com/office/drawing/2014/main" id="{EB21FFDF-0730-5930-EC90-0D43E81C9B1F}"/>
                </a:ext>
              </a:extLst>
            </p:cNvPr>
            <p:cNvSpPr txBox="1"/>
            <p:nvPr/>
          </p:nvSpPr>
          <p:spPr>
            <a:xfrm>
              <a:off x="3575151" y="1359210"/>
              <a:ext cx="1594697" cy="1200329"/>
            </a:xfrm>
            <a:prstGeom prst="rect">
              <a:avLst/>
            </a:prstGeom>
            <a:noFill/>
          </p:spPr>
          <p:txBody>
            <a:bodyPr wrap="square">
              <a:spAutoFit/>
            </a:bodyPr>
            <a:lstStyle/>
            <a:p>
              <a:pPr algn="ctr"/>
              <a:r>
                <a:rPr lang="en-US" sz="2400">
                  <a:solidFill>
                    <a:schemeClr val="tx1"/>
                  </a:solidFill>
                </a:rPr>
                <a:t>BBC says it will be miserable</a:t>
              </a:r>
            </a:p>
          </p:txBody>
        </p:sp>
      </p:grpSp>
      <p:sp>
        <p:nvSpPr>
          <p:cNvPr id="18478" name="TextBox 18477">
            <a:extLst>
              <a:ext uri="{FF2B5EF4-FFF2-40B4-BE49-F238E27FC236}">
                <a16:creationId xmlns:a16="http://schemas.microsoft.com/office/drawing/2014/main" id="{AEA35F20-50B4-F51C-90A3-2D7C022CC0F1}"/>
              </a:ext>
            </a:extLst>
          </p:cNvPr>
          <p:cNvSpPr txBox="1"/>
          <p:nvPr/>
        </p:nvSpPr>
        <p:spPr>
          <a:xfrm>
            <a:off x="1739166" y="5534048"/>
            <a:ext cx="3197029" cy="523220"/>
          </a:xfrm>
          <a:prstGeom prst="rect">
            <a:avLst/>
          </a:prstGeom>
          <a:noFill/>
        </p:spPr>
        <p:txBody>
          <a:bodyPr wrap="none" rtlCol="0">
            <a:spAutoFit/>
          </a:bodyPr>
          <a:lstStyle/>
          <a:p>
            <a:r>
              <a:rPr lang="en-US" sz="2800"/>
              <a:t>“Knowledge cutoff”</a:t>
            </a:r>
          </a:p>
        </p:txBody>
      </p:sp>
    </p:spTree>
    <p:extLst>
      <p:ext uri="{BB962C8B-B14F-4D97-AF65-F5344CB8AC3E}">
        <p14:creationId xmlns:p14="http://schemas.microsoft.com/office/powerpoint/2010/main" val="145683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471"/>
                                        </p:tgtEl>
                                        <p:attrNameLst>
                                          <p:attrName>style.visibility</p:attrName>
                                        </p:attrNameLst>
                                      </p:cBhvr>
                                      <p:to>
                                        <p:strVal val="visible"/>
                                      </p:to>
                                    </p:set>
                                    <p:animEffect transition="in" filter="dissolve">
                                      <p:cBhvr>
                                        <p:cTn id="7" dur="500"/>
                                        <p:tgtEl>
                                          <p:spTgt spid="1847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78"/>
                                        </p:tgtEl>
                                        <p:attrNameLst>
                                          <p:attrName>style.visibility</p:attrName>
                                        </p:attrNameLst>
                                      </p:cBhvr>
                                      <p:to>
                                        <p:strVal val="visible"/>
                                      </p:to>
                                    </p:set>
                                    <p:animEffect transition="in" filter="dissolve">
                                      <p:cBhvr>
                                        <p:cTn id="10" dur="500"/>
                                        <p:tgtEl>
                                          <p:spTgt spid="1847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8457"/>
                                        </p:tgtEl>
                                        <p:attrNameLst>
                                          <p:attrName>style.visibility</p:attrName>
                                        </p:attrNameLst>
                                      </p:cBhvr>
                                      <p:to>
                                        <p:strVal val="visible"/>
                                      </p:to>
                                    </p:set>
                                    <p:animEffect transition="in" filter="dissolve">
                                      <p:cBhvr>
                                        <p:cTn id="15" dur="500"/>
                                        <p:tgtEl>
                                          <p:spTgt spid="18457"/>
                                        </p:tgtEl>
                                      </p:cBhvr>
                                    </p:animEffect>
                                  </p:childTnLst>
                                </p:cTn>
                              </p:par>
                              <p:par>
                                <p:cTn id="16" presetID="9" presetClass="exit" presetSubtype="0" fill="hold" nodeType="withEffect">
                                  <p:stCondLst>
                                    <p:cond delay="0"/>
                                  </p:stCondLst>
                                  <p:childTnLst>
                                    <p:animEffect transition="out" filter="dissolve">
                                      <p:cBhvr>
                                        <p:cTn id="17" dur="500"/>
                                        <p:tgtEl>
                                          <p:spTgt spid="18471"/>
                                        </p:tgtEl>
                                      </p:cBhvr>
                                    </p:animEffect>
                                    <p:set>
                                      <p:cBhvr>
                                        <p:cTn id="18" dur="1" fill="hold">
                                          <p:stCondLst>
                                            <p:cond delay="499"/>
                                          </p:stCondLst>
                                        </p:cTn>
                                        <p:tgtEl>
                                          <p:spTgt spid="18471"/>
                                        </p:tgtEl>
                                        <p:attrNameLst>
                                          <p:attrName>style.visibility</p:attrName>
                                        </p:attrNameLst>
                                      </p:cBhvr>
                                      <p:to>
                                        <p:strVal val="hidden"/>
                                      </p:to>
                                    </p:set>
                                  </p:childTnLst>
                                </p:cTn>
                              </p:par>
                              <p:par>
                                <p:cTn id="19" presetID="9" presetClass="exit" presetSubtype="0" fill="hold" grpId="1" nodeType="withEffect">
                                  <p:stCondLst>
                                    <p:cond delay="0"/>
                                  </p:stCondLst>
                                  <p:childTnLst>
                                    <p:animEffect transition="out" filter="dissolve">
                                      <p:cBhvr>
                                        <p:cTn id="20" dur="500"/>
                                        <p:tgtEl>
                                          <p:spTgt spid="18478"/>
                                        </p:tgtEl>
                                      </p:cBhvr>
                                    </p:animEffect>
                                    <p:set>
                                      <p:cBhvr>
                                        <p:cTn id="21" dur="1" fill="hold">
                                          <p:stCondLst>
                                            <p:cond delay="499"/>
                                          </p:stCondLst>
                                        </p:cTn>
                                        <p:tgtEl>
                                          <p:spTgt spid="1847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8461"/>
                                        </p:tgtEl>
                                        <p:attrNameLst>
                                          <p:attrName>style.visibility</p:attrName>
                                        </p:attrNameLst>
                                      </p:cBhvr>
                                      <p:to>
                                        <p:strVal val="visible"/>
                                      </p:to>
                                    </p:set>
                                    <p:animEffect transition="in" filter="dissolve">
                                      <p:cBhvr>
                                        <p:cTn id="26" dur="500"/>
                                        <p:tgtEl>
                                          <p:spTgt spid="1846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8459"/>
                                        </p:tgtEl>
                                        <p:attrNameLst>
                                          <p:attrName>style.visibility</p:attrName>
                                        </p:attrNameLst>
                                      </p:cBhvr>
                                      <p:to>
                                        <p:strVal val="visible"/>
                                      </p:to>
                                    </p:set>
                                    <p:animEffect transition="in" filter="dissolve">
                                      <p:cBhvr>
                                        <p:cTn id="31" dur="500"/>
                                        <p:tgtEl>
                                          <p:spTgt spid="1845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18460"/>
                                        </p:tgtEl>
                                        <p:attrNameLst>
                                          <p:attrName>style.visibility</p:attrName>
                                        </p:attrNameLst>
                                      </p:cBhvr>
                                      <p:to>
                                        <p:strVal val="visible"/>
                                      </p:to>
                                    </p:set>
                                    <p:animEffect transition="in" filter="dissolve">
                                      <p:cBhvr>
                                        <p:cTn id="36" dur="500"/>
                                        <p:tgtEl>
                                          <p:spTgt spid="1846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8463"/>
                                        </p:tgtEl>
                                        <p:attrNameLst>
                                          <p:attrName>style.visibility</p:attrName>
                                        </p:attrNameLst>
                                      </p:cBhvr>
                                      <p:to>
                                        <p:strVal val="visible"/>
                                      </p:to>
                                    </p:set>
                                    <p:animEffect transition="in" filter="dissolve">
                                      <p:cBhvr>
                                        <p:cTn id="41" dur="500"/>
                                        <p:tgtEl>
                                          <p:spTgt spid="18463"/>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8472"/>
                                        </p:tgtEl>
                                        <p:attrNameLst>
                                          <p:attrName>style.visibility</p:attrName>
                                        </p:attrNameLst>
                                      </p:cBhvr>
                                      <p:to>
                                        <p:strVal val="visible"/>
                                      </p:to>
                                    </p:set>
                                    <p:animEffect transition="in" filter="dissolve">
                                      <p:cBhvr>
                                        <p:cTn id="46" dur="500"/>
                                        <p:tgtEl>
                                          <p:spTgt spid="18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61" grpId="0"/>
      <p:bldP spid="18463" grpId="0"/>
      <p:bldP spid="18478" grpId="0"/>
      <p:bldP spid="18478"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7E15F-C112-496A-281D-DEB75C64806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7B1614F-AE1D-5810-A2F3-2FCFD90D478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9E7EC74C-B212-BE21-0CC6-9F225E79AF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5372548D-32B7-E7B2-84BD-3832D675EE1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Claude Code</a:t>
            </a:r>
          </a:p>
        </p:txBody>
      </p:sp>
      <p:grpSp>
        <p:nvGrpSpPr>
          <p:cNvPr id="55" name="Group 54">
            <a:extLst>
              <a:ext uri="{FF2B5EF4-FFF2-40B4-BE49-F238E27FC236}">
                <a16:creationId xmlns:a16="http://schemas.microsoft.com/office/drawing/2014/main" id="{8D3DD270-FD80-EAE3-DEC7-50C1AE37C25C}"/>
              </a:ext>
            </a:extLst>
          </p:cNvPr>
          <p:cNvGrpSpPr/>
          <p:nvPr/>
        </p:nvGrpSpPr>
        <p:grpSpPr>
          <a:xfrm>
            <a:off x="-28986" y="1343338"/>
            <a:ext cx="4634816" cy="2368181"/>
            <a:chOff x="508000" y="4346460"/>
            <a:chExt cx="4634816" cy="2368181"/>
          </a:xfrm>
        </p:grpSpPr>
        <p:sp>
          <p:nvSpPr>
            <p:cNvPr id="43" name="TextBox 42">
              <a:extLst>
                <a:ext uri="{FF2B5EF4-FFF2-40B4-BE49-F238E27FC236}">
                  <a16:creationId xmlns:a16="http://schemas.microsoft.com/office/drawing/2014/main" id="{E3F5EDA0-78EE-4C6E-E1FA-137A241E959F}"/>
                </a:ext>
              </a:extLst>
            </p:cNvPr>
            <p:cNvSpPr txBox="1"/>
            <p:nvPr/>
          </p:nvSpPr>
          <p:spPr>
            <a:xfrm>
              <a:off x="508000" y="5883644"/>
              <a:ext cx="2187626" cy="830997"/>
            </a:xfrm>
            <a:prstGeom prst="rect">
              <a:avLst/>
            </a:prstGeom>
            <a:noFill/>
          </p:spPr>
          <p:txBody>
            <a:bodyPr wrap="square" rtlCol="0">
              <a:spAutoFit/>
            </a:bodyPr>
            <a:lstStyle/>
            <a:p>
              <a:pPr algn="ctr"/>
              <a:r>
                <a:rPr lang="en-US" sz="2400"/>
                <a:t>planning / reasoning</a:t>
              </a:r>
            </a:p>
          </p:txBody>
        </p:sp>
        <p:grpSp>
          <p:nvGrpSpPr>
            <p:cNvPr id="49" name="Group 48">
              <a:extLst>
                <a:ext uri="{FF2B5EF4-FFF2-40B4-BE49-F238E27FC236}">
                  <a16:creationId xmlns:a16="http://schemas.microsoft.com/office/drawing/2014/main" id="{46233BBE-0EBF-F4CE-8C4E-20A799683837}"/>
                </a:ext>
              </a:extLst>
            </p:cNvPr>
            <p:cNvGrpSpPr/>
            <p:nvPr/>
          </p:nvGrpSpPr>
          <p:grpSpPr>
            <a:xfrm>
              <a:off x="799711" y="4346460"/>
              <a:ext cx="1852920" cy="1586556"/>
              <a:chOff x="6074401" y="3243771"/>
              <a:chExt cx="1852920" cy="1586556"/>
            </a:xfrm>
          </p:grpSpPr>
          <p:pic>
            <p:nvPicPr>
              <p:cNvPr id="42" name="Picture 41">
                <a:extLst>
                  <a:ext uri="{FF2B5EF4-FFF2-40B4-BE49-F238E27FC236}">
                    <a16:creationId xmlns:a16="http://schemas.microsoft.com/office/drawing/2014/main" id="{C46039F2-051E-D24A-3326-66851C73F570}"/>
                  </a:ext>
                </a:extLst>
              </p:cNvPr>
              <p:cNvPicPr>
                <a:picLocks noChangeAspect="1"/>
              </p:cNvPicPr>
              <p:nvPr/>
            </p:nvPicPr>
            <p:blipFill>
              <a:blip r:embed="rId4">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074401" y="3243771"/>
                <a:ext cx="1852920" cy="1586556"/>
              </a:xfrm>
              <a:prstGeom prst="rect">
                <a:avLst/>
              </a:prstGeom>
            </p:spPr>
          </p:pic>
          <p:sp>
            <p:nvSpPr>
              <p:cNvPr id="44" name="Freeform 43">
                <a:extLst>
                  <a:ext uri="{FF2B5EF4-FFF2-40B4-BE49-F238E27FC236}">
                    <a16:creationId xmlns:a16="http://schemas.microsoft.com/office/drawing/2014/main" id="{1996BE47-2311-4EAC-FB25-54136F4A5E10}"/>
                  </a:ext>
                </a:extLst>
              </p:cNvPr>
              <p:cNvSpPr/>
              <p:nvPr/>
            </p:nvSpPr>
            <p:spPr>
              <a:xfrm>
                <a:off x="6083884" y="3702385"/>
                <a:ext cx="521160" cy="573277"/>
              </a:xfrm>
              <a:custGeom>
                <a:avLst/>
                <a:gdLst>
                  <a:gd name="csX0" fmla="*/ 14213 w 521160"/>
                  <a:gd name="csY0" fmla="*/ 99495 h 573277"/>
                  <a:gd name="csX1" fmla="*/ 14213 w 521160"/>
                  <a:gd name="csY1" fmla="*/ 99495 h 573277"/>
                  <a:gd name="csX2" fmla="*/ 9475 w 521160"/>
                  <a:gd name="csY2" fmla="*/ 175300 h 573277"/>
                  <a:gd name="csX3" fmla="*/ 0 w 521160"/>
                  <a:gd name="csY3" fmla="*/ 203727 h 573277"/>
                  <a:gd name="csX4" fmla="*/ 4738 w 521160"/>
                  <a:gd name="csY4" fmla="*/ 222678 h 573277"/>
                  <a:gd name="csX5" fmla="*/ 14213 w 521160"/>
                  <a:gd name="csY5" fmla="*/ 265319 h 573277"/>
                  <a:gd name="csX6" fmla="*/ 23689 w 521160"/>
                  <a:gd name="csY6" fmla="*/ 293745 h 573277"/>
                  <a:gd name="csX7" fmla="*/ 33165 w 521160"/>
                  <a:gd name="csY7" fmla="*/ 307959 h 573277"/>
                  <a:gd name="csX8" fmla="*/ 37902 w 521160"/>
                  <a:gd name="csY8" fmla="*/ 322172 h 573277"/>
                  <a:gd name="csX9" fmla="*/ 47378 w 521160"/>
                  <a:gd name="csY9" fmla="*/ 360075 h 573277"/>
                  <a:gd name="csX10" fmla="*/ 66329 w 521160"/>
                  <a:gd name="csY10" fmla="*/ 388502 h 573277"/>
                  <a:gd name="csX11" fmla="*/ 75805 w 521160"/>
                  <a:gd name="csY11" fmla="*/ 402715 h 573277"/>
                  <a:gd name="csX12" fmla="*/ 85281 w 521160"/>
                  <a:gd name="csY12" fmla="*/ 416929 h 573277"/>
                  <a:gd name="csX13" fmla="*/ 99494 w 521160"/>
                  <a:gd name="csY13" fmla="*/ 421667 h 573277"/>
                  <a:gd name="csX14" fmla="*/ 118445 w 521160"/>
                  <a:gd name="csY14" fmla="*/ 469045 h 573277"/>
                  <a:gd name="csX15" fmla="*/ 123183 w 521160"/>
                  <a:gd name="csY15" fmla="*/ 483258 h 573277"/>
                  <a:gd name="csX16" fmla="*/ 137397 w 521160"/>
                  <a:gd name="csY16" fmla="*/ 492734 h 573277"/>
                  <a:gd name="csX17" fmla="*/ 161086 w 521160"/>
                  <a:gd name="csY17" fmla="*/ 511685 h 573277"/>
                  <a:gd name="csX18" fmla="*/ 184775 w 521160"/>
                  <a:gd name="csY18" fmla="*/ 540112 h 573277"/>
                  <a:gd name="csX19" fmla="*/ 198988 w 521160"/>
                  <a:gd name="csY19" fmla="*/ 544850 h 573277"/>
                  <a:gd name="csX20" fmla="*/ 213202 w 521160"/>
                  <a:gd name="csY20" fmla="*/ 554326 h 573277"/>
                  <a:gd name="csX21" fmla="*/ 241629 w 521160"/>
                  <a:gd name="csY21" fmla="*/ 563801 h 573277"/>
                  <a:gd name="csX22" fmla="*/ 336385 w 521160"/>
                  <a:gd name="csY22" fmla="*/ 573277 h 573277"/>
                  <a:gd name="csX23" fmla="*/ 388501 w 521160"/>
                  <a:gd name="csY23" fmla="*/ 568539 h 573277"/>
                  <a:gd name="csX24" fmla="*/ 402715 w 521160"/>
                  <a:gd name="csY24" fmla="*/ 563801 h 573277"/>
                  <a:gd name="csX25" fmla="*/ 421666 w 521160"/>
                  <a:gd name="csY25" fmla="*/ 521161 h 573277"/>
                  <a:gd name="csX26" fmla="*/ 431142 w 521160"/>
                  <a:gd name="csY26" fmla="*/ 506948 h 573277"/>
                  <a:gd name="csX27" fmla="*/ 454831 w 521160"/>
                  <a:gd name="csY27" fmla="*/ 464307 h 573277"/>
                  <a:gd name="csX28" fmla="*/ 464307 w 521160"/>
                  <a:gd name="csY28" fmla="*/ 450094 h 573277"/>
                  <a:gd name="csX29" fmla="*/ 473782 w 521160"/>
                  <a:gd name="csY29" fmla="*/ 421667 h 573277"/>
                  <a:gd name="csX30" fmla="*/ 487996 w 521160"/>
                  <a:gd name="csY30" fmla="*/ 393240 h 573277"/>
                  <a:gd name="csX31" fmla="*/ 502209 w 521160"/>
                  <a:gd name="csY31" fmla="*/ 383764 h 573277"/>
                  <a:gd name="csX32" fmla="*/ 511685 w 521160"/>
                  <a:gd name="csY32" fmla="*/ 355337 h 573277"/>
                  <a:gd name="csX33" fmla="*/ 521160 w 521160"/>
                  <a:gd name="csY33" fmla="*/ 303221 h 573277"/>
                  <a:gd name="csX34" fmla="*/ 516423 w 521160"/>
                  <a:gd name="csY34" fmla="*/ 203727 h 573277"/>
                  <a:gd name="csX35" fmla="*/ 487996 w 521160"/>
                  <a:gd name="csY35" fmla="*/ 156349 h 573277"/>
                  <a:gd name="csX36" fmla="*/ 469044 w 521160"/>
                  <a:gd name="csY36" fmla="*/ 123184 h 573277"/>
                  <a:gd name="csX37" fmla="*/ 450093 w 521160"/>
                  <a:gd name="csY37" fmla="*/ 94757 h 573277"/>
                  <a:gd name="csX38" fmla="*/ 440617 w 521160"/>
                  <a:gd name="csY38" fmla="*/ 80543 h 573277"/>
                  <a:gd name="csX39" fmla="*/ 426404 w 521160"/>
                  <a:gd name="csY39" fmla="*/ 75806 h 573277"/>
                  <a:gd name="csX40" fmla="*/ 412190 w 521160"/>
                  <a:gd name="csY40" fmla="*/ 61592 h 573277"/>
                  <a:gd name="csX41" fmla="*/ 397977 w 521160"/>
                  <a:gd name="csY41" fmla="*/ 56854 h 573277"/>
                  <a:gd name="csX42" fmla="*/ 369550 w 521160"/>
                  <a:gd name="csY42" fmla="*/ 37903 h 573277"/>
                  <a:gd name="csX43" fmla="*/ 326910 w 521160"/>
                  <a:gd name="csY43" fmla="*/ 0 h 573277"/>
                  <a:gd name="csX44" fmla="*/ 270056 w 521160"/>
                  <a:gd name="csY44" fmla="*/ 9476 h 573277"/>
                  <a:gd name="csX45" fmla="*/ 246367 w 521160"/>
                  <a:gd name="csY45" fmla="*/ 14214 h 573277"/>
                  <a:gd name="csX46" fmla="*/ 194251 w 521160"/>
                  <a:gd name="csY46" fmla="*/ 28427 h 573277"/>
                  <a:gd name="csX47" fmla="*/ 165824 w 521160"/>
                  <a:gd name="csY47" fmla="*/ 47379 h 573277"/>
                  <a:gd name="csX48" fmla="*/ 118445 w 521160"/>
                  <a:gd name="csY48" fmla="*/ 61592 h 573277"/>
                  <a:gd name="csX49" fmla="*/ 66329 w 521160"/>
                  <a:gd name="csY49" fmla="*/ 66330 h 573277"/>
                  <a:gd name="csX50" fmla="*/ 52116 w 521160"/>
                  <a:gd name="csY50" fmla="*/ 75806 h 573277"/>
                  <a:gd name="csX51" fmla="*/ 37902 w 521160"/>
                  <a:gd name="csY51" fmla="*/ 80543 h 573277"/>
                  <a:gd name="csX52" fmla="*/ 28427 w 521160"/>
                  <a:gd name="csY52" fmla="*/ 94757 h 573277"/>
                  <a:gd name="csX53" fmla="*/ 14213 w 521160"/>
                  <a:gd name="csY53" fmla="*/ 99495 h 5732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521160" h="573277">
                    <a:moveTo>
                      <a:pt x="14213" y="99495"/>
                    </a:moveTo>
                    <a:lnTo>
                      <a:pt x="14213" y="99495"/>
                    </a:lnTo>
                    <a:cubicBezTo>
                      <a:pt x="12634" y="124763"/>
                      <a:pt x="12896" y="150215"/>
                      <a:pt x="9475" y="175300"/>
                    </a:cubicBezTo>
                    <a:cubicBezTo>
                      <a:pt x="8126" y="185197"/>
                      <a:pt x="0" y="203727"/>
                      <a:pt x="0" y="203727"/>
                    </a:cubicBezTo>
                    <a:cubicBezTo>
                      <a:pt x="1579" y="210044"/>
                      <a:pt x="3326" y="216322"/>
                      <a:pt x="4738" y="222678"/>
                    </a:cubicBezTo>
                    <a:cubicBezTo>
                      <a:pt x="8604" y="240075"/>
                      <a:pt x="9259" y="248806"/>
                      <a:pt x="14213" y="265319"/>
                    </a:cubicBezTo>
                    <a:cubicBezTo>
                      <a:pt x="17083" y="274886"/>
                      <a:pt x="18149" y="285435"/>
                      <a:pt x="23689" y="293745"/>
                    </a:cubicBezTo>
                    <a:lnTo>
                      <a:pt x="33165" y="307959"/>
                    </a:lnTo>
                    <a:cubicBezTo>
                      <a:pt x="34744" y="312697"/>
                      <a:pt x="36691" y="317327"/>
                      <a:pt x="37902" y="322172"/>
                    </a:cubicBezTo>
                    <a:cubicBezTo>
                      <a:pt x="39812" y="329811"/>
                      <a:pt x="42455" y="351213"/>
                      <a:pt x="47378" y="360075"/>
                    </a:cubicBezTo>
                    <a:cubicBezTo>
                      <a:pt x="52909" y="370030"/>
                      <a:pt x="60012" y="379026"/>
                      <a:pt x="66329" y="388502"/>
                    </a:cubicBezTo>
                    <a:lnTo>
                      <a:pt x="75805" y="402715"/>
                    </a:lnTo>
                    <a:cubicBezTo>
                      <a:pt x="78964" y="407453"/>
                      <a:pt x="79879" y="415128"/>
                      <a:pt x="85281" y="416929"/>
                    </a:cubicBezTo>
                    <a:lnTo>
                      <a:pt x="99494" y="421667"/>
                    </a:lnTo>
                    <a:cubicBezTo>
                      <a:pt x="121062" y="486367"/>
                      <a:pt x="97533" y="420249"/>
                      <a:pt x="118445" y="469045"/>
                    </a:cubicBezTo>
                    <a:cubicBezTo>
                      <a:pt x="120412" y="473635"/>
                      <a:pt x="120063" y="479358"/>
                      <a:pt x="123183" y="483258"/>
                    </a:cubicBezTo>
                    <a:cubicBezTo>
                      <a:pt x="126740" y="487704"/>
                      <a:pt x="132659" y="489575"/>
                      <a:pt x="137397" y="492734"/>
                    </a:cubicBezTo>
                    <a:cubicBezTo>
                      <a:pt x="158588" y="524524"/>
                      <a:pt x="133624" y="493377"/>
                      <a:pt x="161086" y="511685"/>
                    </a:cubicBezTo>
                    <a:cubicBezTo>
                      <a:pt x="215206" y="547764"/>
                      <a:pt x="141090" y="505164"/>
                      <a:pt x="184775" y="540112"/>
                    </a:cubicBezTo>
                    <a:cubicBezTo>
                      <a:pt x="188675" y="543232"/>
                      <a:pt x="194521" y="542617"/>
                      <a:pt x="198988" y="544850"/>
                    </a:cubicBezTo>
                    <a:cubicBezTo>
                      <a:pt x="204081" y="547397"/>
                      <a:pt x="207998" y="552013"/>
                      <a:pt x="213202" y="554326"/>
                    </a:cubicBezTo>
                    <a:cubicBezTo>
                      <a:pt x="222329" y="558382"/>
                      <a:pt x="232153" y="560643"/>
                      <a:pt x="241629" y="563801"/>
                    </a:cubicBezTo>
                    <a:cubicBezTo>
                      <a:pt x="281360" y="577044"/>
                      <a:pt x="250832" y="568244"/>
                      <a:pt x="336385" y="573277"/>
                    </a:cubicBezTo>
                    <a:cubicBezTo>
                      <a:pt x="353757" y="571698"/>
                      <a:pt x="371233" y="571006"/>
                      <a:pt x="388501" y="568539"/>
                    </a:cubicBezTo>
                    <a:cubicBezTo>
                      <a:pt x="393445" y="567833"/>
                      <a:pt x="398815" y="566921"/>
                      <a:pt x="402715" y="563801"/>
                    </a:cubicBezTo>
                    <a:cubicBezTo>
                      <a:pt x="416489" y="552782"/>
                      <a:pt x="412568" y="534807"/>
                      <a:pt x="421666" y="521161"/>
                    </a:cubicBezTo>
                    <a:lnTo>
                      <a:pt x="431142" y="506948"/>
                    </a:lnTo>
                    <a:cubicBezTo>
                      <a:pt x="439481" y="481931"/>
                      <a:pt x="433110" y="496888"/>
                      <a:pt x="454831" y="464307"/>
                    </a:cubicBezTo>
                    <a:lnTo>
                      <a:pt x="464307" y="450094"/>
                    </a:lnTo>
                    <a:lnTo>
                      <a:pt x="473782" y="421667"/>
                    </a:lnTo>
                    <a:cubicBezTo>
                      <a:pt x="477636" y="410106"/>
                      <a:pt x="478811" y="402425"/>
                      <a:pt x="487996" y="393240"/>
                    </a:cubicBezTo>
                    <a:cubicBezTo>
                      <a:pt x="492022" y="389214"/>
                      <a:pt x="497471" y="386923"/>
                      <a:pt x="502209" y="383764"/>
                    </a:cubicBezTo>
                    <a:cubicBezTo>
                      <a:pt x="505368" y="374288"/>
                      <a:pt x="510446" y="365248"/>
                      <a:pt x="511685" y="355337"/>
                    </a:cubicBezTo>
                    <a:cubicBezTo>
                      <a:pt x="517042" y="312479"/>
                      <a:pt x="512397" y="329514"/>
                      <a:pt x="521160" y="303221"/>
                    </a:cubicBezTo>
                    <a:cubicBezTo>
                      <a:pt x="519581" y="270056"/>
                      <a:pt x="521289" y="236571"/>
                      <a:pt x="516423" y="203727"/>
                    </a:cubicBezTo>
                    <a:cubicBezTo>
                      <a:pt x="514089" y="187974"/>
                      <a:pt x="497079" y="169065"/>
                      <a:pt x="487996" y="156349"/>
                    </a:cubicBezTo>
                    <a:cubicBezTo>
                      <a:pt x="467510" y="127668"/>
                      <a:pt x="489863" y="157883"/>
                      <a:pt x="469044" y="123184"/>
                    </a:cubicBezTo>
                    <a:cubicBezTo>
                      <a:pt x="463185" y="113419"/>
                      <a:pt x="456410" y="104233"/>
                      <a:pt x="450093" y="94757"/>
                    </a:cubicBezTo>
                    <a:cubicBezTo>
                      <a:pt x="446934" y="90019"/>
                      <a:pt x="446019" y="82343"/>
                      <a:pt x="440617" y="80543"/>
                    </a:cubicBezTo>
                    <a:lnTo>
                      <a:pt x="426404" y="75806"/>
                    </a:lnTo>
                    <a:cubicBezTo>
                      <a:pt x="421666" y="71068"/>
                      <a:pt x="417765" y="65309"/>
                      <a:pt x="412190" y="61592"/>
                    </a:cubicBezTo>
                    <a:cubicBezTo>
                      <a:pt x="408035" y="58822"/>
                      <a:pt x="402343" y="59279"/>
                      <a:pt x="397977" y="56854"/>
                    </a:cubicBezTo>
                    <a:cubicBezTo>
                      <a:pt x="388022" y="51323"/>
                      <a:pt x="377603" y="45956"/>
                      <a:pt x="369550" y="37903"/>
                    </a:cubicBezTo>
                    <a:cubicBezTo>
                      <a:pt x="337097" y="5450"/>
                      <a:pt x="352273" y="16910"/>
                      <a:pt x="326910" y="0"/>
                    </a:cubicBezTo>
                    <a:cubicBezTo>
                      <a:pt x="265056" y="7732"/>
                      <a:pt x="310304" y="532"/>
                      <a:pt x="270056" y="9476"/>
                    </a:cubicBezTo>
                    <a:cubicBezTo>
                      <a:pt x="262195" y="11223"/>
                      <a:pt x="254136" y="12095"/>
                      <a:pt x="246367" y="14214"/>
                    </a:cubicBezTo>
                    <a:cubicBezTo>
                      <a:pt x="180263" y="32243"/>
                      <a:pt x="251951" y="16889"/>
                      <a:pt x="194251" y="28427"/>
                    </a:cubicBezTo>
                    <a:cubicBezTo>
                      <a:pt x="184775" y="34744"/>
                      <a:pt x="176628" y="43778"/>
                      <a:pt x="165824" y="47379"/>
                    </a:cubicBezTo>
                    <a:cubicBezTo>
                      <a:pt x="156850" y="50370"/>
                      <a:pt x="130377" y="60001"/>
                      <a:pt x="118445" y="61592"/>
                    </a:cubicBezTo>
                    <a:cubicBezTo>
                      <a:pt x="101154" y="63897"/>
                      <a:pt x="83701" y="64751"/>
                      <a:pt x="66329" y="66330"/>
                    </a:cubicBezTo>
                    <a:cubicBezTo>
                      <a:pt x="61591" y="69489"/>
                      <a:pt x="57209" y="73260"/>
                      <a:pt x="52116" y="75806"/>
                    </a:cubicBezTo>
                    <a:cubicBezTo>
                      <a:pt x="47649" y="78039"/>
                      <a:pt x="41802" y="77423"/>
                      <a:pt x="37902" y="80543"/>
                    </a:cubicBezTo>
                    <a:cubicBezTo>
                      <a:pt x="33456" y="84100"/>
                      <a:pt x="32072" y="90383"/>
                      <a:pt x="28427" y="94757"/>
                    </a:cubicBezTo>
                    <a:cubicBezTo>
                      <a:pt x="24138" y="99904"/>
                      <a:pt x="16582" y="98705"/>
                      <a:pt x="14213" y="99495"/>
                    </a:cubicBezTo>
                    <a:close/>
                  </a:path>
                </a:pathLst>
              </a:custGeom>
              <a:solidFill>
                <a:schemeClr val="accent2">
                  <a:lumMod val="75000"/>
                  <a:alpha val="5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TextBox 45">
              <a:extLst>
                <a:ext uri="{FF2B5EF4-FFF2-40B4-BE49-F238E27FC236}">
                  <a16:creationId xmlns:a16="http://schemas.microsoft.com/office/drawing/2014/main" id="{7B2DB8FA-E3E7-CBEF-BC34-3706000891E0}"/>
                </a:ext>
              </a:extLst>
            </p:cNvPr>
            <p:cNvSpPr txBox="1"/>
            <p:nvPr/>
          </p:nvSpPr>
          <p:spPr>
            <a:xfrm>
              <a:off x="2906242" y="5883643"/>
              <a:ext cx="2236574" cy="830997"/>
            </a:xfrm>
            <a:prstGeom prst="rect">
              <a:avLst/>
            </a:prstGeom>
            <a:noFill/>
          </p:spPr>
          <p:txBody>
            <a:bodyPr wrap="square" rtlCol="0">
              <a:spAutoFit/>
            </a:bodyPr>
            <a:lstStyle/>
            <a:p>
              <a:pPr algn="ctr"/>
              <a:r>
                <a:rPr lang="en-US" sz="2400"/>
                <a:t>control / monitoring</a:t>
              </a:r>
            </a:p>
          </p:txBody>
        </p:sp>
        <p:grpSp>
          <p:nvGrpSpPr>
            <p:cNvPr id="50" name="Group 49">
              <a:extLst>
                <a:ext uri="{FF2B5EF4-FFF2-40B4-BE49-F238E27FC236}">
                  <a16:creationId xmlns:a16="http://schemas.microsoft.com/office/drawing/2014/main" id="{80523FDA-62C4-347C-0076-B56DF3535FCE}"/>
                </a:ext>
              </a:extLst>
            </p:cNvPr>
            <p:cNvGrpSpPr/>
            <p:nvPr/>
          </p:nvGrpSpPr>
          <p:grpSpPr>
            <a:xfrm>
              <a:off x="2919607" y="4401332"/>
              <a:ext cx="1852920" cy="1482312"/>
              <a:chOff x="613250" y="4434999"/>
              <a:chExt cx="1852920" cy="1482312"/>
            </a:xfrm>
          </p:grpSpPr>
          <p:pic>
            <p:nvPicPr>
              <p:cNvPr id="47" name="Picture 6" descr="Related image">
                <a:extLst>
                  <a:ext uri="{FF2B5EF4-FFF2-40B4-BE49-F238E27FC236}">
                    <a16:creationId xmlns:a16="http://schemas.microsoft.com/office/drawing/2014/main" id="{076827B3-342F-FC60-02DA-F359AEEB44CB}"/>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613250" y="4434999"/>
                <a:ext cx="1852920" cy="1482312"/>
              </a:xfrm>
              <a:prstGeom prst="rect">
                <a:avLst/>
              </a:prstGeom>
              <a:noFill/>
              <a:extLst>
                <a:ext uri="{909E8E84-426E-40DD-AFC4-6F175D3DCCD1}">
                  <a14:hiddenFill xmlns:a14="http://schemas.microsoft.com/office/drawing/2010/main">
                    <a:solidFill>
                      <a:srgbClr val="FFFFFF"/>
                    </a:solidFill>
                  </a14:hiddenFill>
                </a:ext>
              </a:extLst>
            </p:spPr>
          </p:pic>
          <p:sp>
            <p:nvSpPr>
              <p:cNvPr id="48" name="Freeform 47">
                <a:extLst>
                  <a:ext uri="{FF2B5EF4-FFF2-40B4-BE49-F238E27FC236}">
                    <a16:creationId xmlns:a16="http://schemas.microsoft.com/office/drawing/2014/main" id="{D204DD06-1B31-CC41-AA2D-4ADA6EFFA237}"/>
                  </a:ext>
                </a:extLst>
              </p:cNvPr>
              <p:cNvSpPr/>
              <p:nvPr/>
            </p:nvSpPr>
            <p:spPr>
              <a:xfrm>
                <a:off x="907108" y="4755581"/>
                <a:ext cx="704093" cy="611853"/>
              </a:xfrm>
              <a:custGeom>
                <a:avLst/>
                <a:gdLst>
                  <a:gd name="csX0" fmla="*/ 251104 w 704093"/>
                  <a:gd name="csY0" fmla="*/ 507621 h 611853"/>
                  <a:gd name="csX1" fmla="*/ 251104 w 704093"/>
                  <a:gd name="csY1" fmla="*/ 507621 h 611853"/>
                  <a:gd name="csX2" fmla="*/ 255842 w 704093"/>
                  <a:gd name="csY2" fmla="*/ 550261 h 611853"/>
                  <a:gd name="csX3" fmla="*/ 241629 w 704093"/>
                  <a:gd name="csY3" fmla="*/ 597639 h 611853"/>
                  <a:gd name="csX4" fmla="*/ 217939 w 704093"/>
                  <a:gd name="csY4" fmla="*/ 602377 h 611853"/>
                  <a:gd name="csX5" fmla="*/ 170561 w 704093"/>
                  <a:gd name="csY5" fmla="*/ 611853 h 611853"/>
                  <a:gd name="csX6" fmla="*/ 118445 w 704093"/>
                  <a:gd name="csY6" fmla="*/ 602377 h 611853"/>
                  <a:gd name="csX7" fmla="*/ 104232 w 704093"/>
                  <a:gd name="csY7" fmla="*/ 588164 h 611853"/>
                  <a:gd name="csX8" fmla="*/ 90018 w 704093"/>
                  <a:gd name="csY8" fmla="*/ 578688 h 611853"/>
                  <a:gd name="csX9" fmla="*/ 80543 w 704093"/>
                  <a:gd name="csY9" fmla="*/ 564475 h 611853"/>
                  <a:gd name="csX10" fmla="*/ 75805 w 704093"/>
                  <a:gd name="csY10" fmla="*/ 540785 h 611853"/>
                  <a:gd name="csX11" fmla="*/ 61591 w 704093"/>
                  <a:gd name="csY11" fmla="*/ 531310 h 611853"/>
                  <a:gd name="csX12" fmla="*/ 47378 w 704093"/>
                  <a:gd name="csY12" fmla="*/ 517096 h 611853"/>
                  <a:gd name="csX13" fmla="*/ 33164 w 704093"/>
                  <a:gd name="csY13" fmla="*/ 488669 h 611853"/>
                  <a:gd name="csX14" fmla="*/ 23689 w 704093"/>
                  <a:gd name="csY14" fmla="*/ 460242 h 611853"/>
                  <a:gd name="csX15" fmla="*/ 14213 w 704093"/>
                  <a:gd name="csY15" fmla="*/ 446029 h 611853"/>
                  <a:gd name="csX16" fmla="*/ 4737 w 704093"/>
                  <a:gd name="csY16" fmla="*/ 417602 h 611853"/>
                  <a:gd name="csX17" fmla="*/ 0 w 704093"/>
                  <a:gd name="csY17" fmla="*/ 403389 h 611853"/>
                  <a:gd name="csX18" fmla="*/ 4737 w 704093"/>
                  <a:gd name="csY18" fmla="*/ 289681 h 611853"/>
                  <a:gd name="csX19" fmla="*/ 18951 w 704093"/>
                  <a:gd name="csY19" fmla="*/ 261254 h 611853"/>
                  <a:gd name="csX20" fmla="*/ 33164 w 704093"/>
                  <a:gd name="csY20" fmla="*/ 247040 h 611853"/>
                  <a:gd name="csX21" fmla="*/ 42640 w 704093"/>
                  <a:gd name="csY21" fmla="*/ 232827 h 611853"/>
                  <a:gd name="csX22" fmla="*/ 52116 w 704093"/>
                  <a:gd name="csY22" fmla="*/ 213876 h 611853"/>
                  <a:gd name="csX23" fmla="*/ 61591 w 704093"/>
                  <a:gd name="csY23" fmla="*/ 199662 h 611853"/>
                  <a:gd name="csX24" fmla="*/ 66329 w 704093"/>
                  <a:gd name="csY24" fmla="*/ 185449 h 611853"/>
                  <a:gd name="csX25" fmla="*/ 123183 w 704093"/>
                  <a:gd name="csY25" fmla="*/ 138070 h 611853"/>
                  <a:gd name="csX26" fmla="*/ 132659 w 704093"/>
                  <a:gd name="csY26" fmla="*/ 123857 h 611853"/>
                  <a:gd name="csX27" fmla="*/ 146872 w 704093"/>
                  <a:gd name="csY27" fmla="*/ 114381 h 611853"/>
                  <a:gd name="csX28" fmla="*/ 175299 w 704093"/>
                  <a:gd name="csY28" fmla="*/ 95430 h 611853"/>
                  <a:gd name="csX29" fmla="*/ 203726 w 704093"/>
                  <a:gd name="csY29" fmla="*/ 71741 h 611853"/>
                  <a:gd name="csX30" fmla="*/ 217939 w 704093"/>
                  <a:gd name="csY30" fmla="*/ 57527 h 611853"/>
                  <a:gd name="csX31" fmla="*/ 246366 w 704093"/>
                  <a:gd name="csY31" fmla="*/ 38576 h 611853"/>
                  <a:gd name="csX32" fmla="*/ 260580 w 704093"/>
                  <a:gd name="csY32" fmla="*/ 29101 h 611853"/>
                  <a:gd name="csX33" fmla="*/ 298482 w 704093"/>
                  <a:gd name="csY33" fmla="*/ 19625 h 611853"/>
                  <a:gd name="csX34" fmla="*/ 440617 w 704093"/>
                  <a:gd name="csY34" fmla="*/ 14887 h 611853"/>
                  <a:gd name="csX35" fmla="*/ 516422 w 704093"/>
                  <a:gd name="csY35" fmla="*/ 674 h 611853"/>
                  <a:gd name="csX36" fmla="*/ 701197 w 704093"/>
                  <a:gd name="csY36" fmla="*/ 5411 h 611853"/>
                  <a:gd name="csX37" fmla="*/ 696460 w 704093"/>
                  <a:gd name="csY37" fmla="*/ 29101 h 611853"/>
                  <a:gd name="csX38" fmla="*/ 682246 w 704093"/>
                  <a:gd name="csY38" fmla="*/ 57527 h 611853"/>
                  <a:gd name="csX39" fmla="*/ 653819 w 704093"/>
                  <a:gd name="csY39" fmla="*/ 76479 h 611853"/>
                  <a:gd name="csX40" fmla="*/ 639606 w 704093"/>
                  <a:gd name="csY40" fmla="*/ 85954 h 611853"/>
                  <a:gd name="csX41" fmla="*/ 615917 w 704093"/>
                  <a:gd name="csY41" fmla="*/ 114381 h 611853"/>
                  <a:gd name="csX42" fmla="*/ 592228 w 704093"/>
                  <a:gd name="csY42" fmla="*/ 138070 h 611853"/>
                  <a:gd name="csX43" fmla="*/ 582752 w 704093"/>
                  <a:gd name="csY43" fmla="*/ 152284 h 611853"/>
                  <a:gd name="csX44" fmla="*/ 549587 w 704093"/>
                  <a:gd name="csY44" fmla="*/ 142808 h 611853"/>
                  <a:gd name="csX45" fmla="*/ 516422 w 704093"/>
                  <a:gd name="csY45" fmla="*/ 147546 h 611853"/>
                  <a:gd name="csX46" fmla="*/ 435879 w 704093"/>
                  <a:gd name="csY46" fmla="*/ 152284 h 611853"/>
                  <a:gd name="csX47" fmla="*/ 379025 w 704093"/>
                  <a:gd name="csY47" fmla="*/ 166497 h 611853"/>
                  <a:gd name="csX48" fmla="*/ 345861 w 704093"/>
                  <a:gd name="csY48" fmla="*/ 171235 h 611853"/>
                  <a:gd name="csX49" fmla="*/ 331647 w 704093"/>
                  <a:gd name="csY49" fmla="*/ 180711 h 611853"/>
                  <a:gd name="csX50" fmla="*/ 317434 w 704093"/>
                  <a:gd name="csY50" fmla="*/ 194924 h 611853"/>
                  <a:gd name="csX51" fmla="*/ 303220 w 704093"/>
                  <a:gd name="csY51" fmla="*/ 199662 h 611853"/>
                  <a:gd name="csX52" fmla="*/ 289007 w 704093"/>
                  <a:gd name="csY52" fmla="*/ 209138 h 611853"/>
                  <a:gd name="csX53" fmla="*/ 241629 w 704093"/>
                  <a:gd name="csY53" fmla="*/ 223351 h 611853"/>
                  <a:gd name="csX54" fmla="*/ 213202 w 704093"/>
                  <a:gd name="csY54" fmla="*/ 242303 h 611853"/>
                  <a:gd name="csX55" fmla="*/ 194250 w 704093"/>
                  <a:gd name="csY55" fmla="*/ 270730 h 611853"/>
                  <a:gd name="csX56" fmla="*/ 180037 w 704093"/>
                  <a:gd name="csY56" fmla="*/ 284943 h 611853"/>
                  <a:gd name="csX57" fmla="*/ 161086 w 704093"/>
                  <a:gd name="csY57" fmla="*/ 313370 h 611853"/>
                  <a:gd name="csX58" fmla="*/ 151610 w 704093"/>
                  <a:gd name="csY58" fmla="*/ 327583 h 611853"/>
                  <a:gd name="csX59" fmla="*/ 137396 w 704093"/>
                  <a:gd name="csY59" fmla="*/ 341797 h 611853"/>
                  <a:gd name="csX60" fmla="*/ 127921 w 704093"/>
                  <a:gd name="csY60" fmla="*/ 393913 h 611853"/>
                  <a:gd name="csX61" fmla="*/ 123183 w 704093"/>
                  <a:gd name="csY61" fmla="*/ 408126 h 611853"/>
                  <a:gd name="csX62" fmla="*/ 132659 w 704093"/>
                  <a:gd name="csY62" fmla="*/ 422340 h 611853"/>
                  <a:gd name="csX63" fmla="*/ 146872 w 704093"/>
                  <a:gd name="csY63" fmla="*/ 436553 h 611853"/>
                  <a:gd name="csX64" fmla="*/ 156348 w 704093"/>
                  <a:gd name="csY64" fmla="*/ 455505 h 611853"/>
                  <a:gd name="csX65" fmla="*/ 161086 w 704093"/>
                  <a:gd name="csY65" fmla="*/ 469718 h 611853"/>
                  <a:gd name="csX66" fmla="*/ 189512 w 704093"/>
                  <a:gd name="csY66" fmla="*/ 493407 h 611853"/>
                  <a:gd name="csX67" fmla="*/ 203726 w 704093"/>
                  <a:gd name="csY67" fmla="*/ 498145 h 611853"/>
                  <a:gd name="csX68" fmla="*/ 217939 w 704093"/>
                  <a:gd name="csY68" fmla="*/ 507621 h 611853"/>
                  <a:gd name="csX69" fmla="*/ 251104 w 704093"/>
                  <a:gd name="csY69" fmla="*/ 507621 h 6118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704093" h="611853">
                    <a:moveTo>
                      <a:pt x="251104" y="507621"/>
                    </a:moveTo>
                    <a:lnTo>
                      <a:pt x="251104" y="507621"/>
                    </a:lnTo>
                    <a:cubicBezTo>
                      <a:pt x="252683" y="521834"/>
                      <a:pt x="255842" y="535960"/>
                      <a:pt x="255842" y="550261"/>
                    </a:cubicBezTo>
                    <a:cubicBezTo>
                      <a:pt x="255842" y="557357"/>
                      <a:pt x="254472" y="590300"/>
                      <a:pt x="241629" y="597639"/>
                    </a:cubicBezTo>
                    <a:cubicBezTo>
                      <a:pt x="234637" y="601634"/>
                      <a:pt x="225752" y="600424"/>
                      <a:pt x="217939" y="602377"/>
                    </a:cubicBezTo>
                    <a:cubicBezTo>
                      <a:pt x="173834" y="613404"/>
                      <a:pt x="251823" y="600244"/>
                      <a:pt x="170561" y="611853"/>
                    </a:cubicBezTo>
                    <a:cubicBezTo>
                      <a:pt x="168953" y="611652"/>
                      <a:pt x="128558" y="609119"/>
                      <a:pt x="118445" y="602377"/>
                    </a:cubicBezTo>
                    <a:cubicBezTo>
                      <a:pt x="112870" y="598661"/>
                      <a:pt x="109379" y="592453"/>
                      <a:pt x="104232" y="588164"/>
                    </a:cubicBezTo>
                    <a:cubicBezTo>
                      <a:pt x="99857" y="584519"/>
                      <a:pt x="94756" y="581847"/>
                      <a:pt x="90018" y="578688"/>
                    </a:cubicBezTo>
                    <a:cubicBezTo>
                      <a:pt x="86860" y="573950"/>
                      <a:pt x="82542" y="569806"/>
                      <a:pt x="80543" y="564475"/>
                    </a:cubicBezTo>
                    <a:cubicBezTo>
                      <a:pt x="77715" y="556935"/>
                      <a:pt x="79801" y="547777"/>
                      <a:pt x="75805" y="540785"/>
                    </a:cubicBezTo>
                    <a:cubicBezTo>
                      <a:pt x="72980" y="535841"/>
                      <a:pt x="65965" y="534955"/>
                      <a:pt x="61591" y="531310"/>
                    </a:cubicBezTo>
                    <a:cubicBezTo>
                      <a:pt x="56444" y="527021"/>
                      <a:pt x="52116" y="521834"/>
                      <a:pt x="47378" y="517096"/>
                    </a:cubicBezTo>
                    <a:cubicBezTo>
                      <a:pt x="30094" y="465249"/>
                      <a:pt x="57662" y="543791"/>
                      <a:pt x="33164" y="488669"/>
                    </a:cubicBezTo>
                    <a:cubicBezTo>
                      <a:pt x="29108" y="479542"/>
                      <a:pt x="29230" y="468552"/>
                      <a:pt x="23689" y="460242"/>
                    </a:cubicBezTo>
                    <a:cubicBezTo>
                      <a:pt x="20530" y="455504"/>
                      <a:pt x="16526" y="451232"/>
                      <a:pt x="14213" y="446029"/>
                    </a:cubicBezTo>
                    <a:cubicBezTo>
                      <a:pt x="10156" y="436902"/>
                      <a:pt x="7895" y="427078"/>
                      <a:pt x="4737" y="417602"/>
                    </a:cubicBezTo>
                    <a:lnTo>
                      <a:pt x="0" y="403389"/>
                    </a:lnTo>
                    <a:cubicBezTo>
                      <a:pt x="1579" y="365486"/>
                      <a:pt x="1935" y="327513"/>
                      <a:pt x="4737" y="289681"/>
                    </a:cubicBezTo>
                    <a:cubicBezTo>
                      <a:pt x="5432" y="280299"/>
                      <a:pt x="13367" y="267955"/>
                      <a:pt x="18951" y="261254"/>
                    </a:cubicBezTo>
                    <a:cubicBezTo>
                      <a:pt x="23240" y="256107"/>
                      <a:pt x="28875" y="252187"/>
                      <a:pt x="33164" y="247040"/>
                    </a:cubicBezTo>
                    <a:cubicBezTo>
                      <a:pt x="36809" y="242666"/>
                      <a:pt x="39815" y="237771"/>
                      <a:pt x="42640" y="232827"/>
                    </a:cubicBezTo>
                    <a:cubicBezTo>
                      <a:pt x="46144" y="226695"/>
                      <a:pt x="48612" y="220008"/>
                      <a:pt x="52116" y="213876"/>
                    </a:cubicBezTo>
                    <a:cubicBezTo>
                      <a:pt x="54941" y="208932"/>
                      <a:pt x="59045" y="204755"/>
                      <a:pt x="61591" y="199662"/>
                    </a:cubicBezTo>
                    <a:cubicBezTo>
                      <a:pt x="63824" y="195195"/>
                      <a:pt x="62798" y="188980"/>
                      <a:pt x="66329" y="185449"/>
                    </a:cubicBezTo>
                    <a:cubicBezTo>
                      <a:pt x="95107" y="156671"/>
                      <a:pt x="103363" y="161853"/>
                      <a:pt x="123183" y="138070"/>
                    </a:cubicBezTo>
                    <a:cubicBezTo>
                      <a:pt x="126828" y="133696"/>
                      <a:pt x="128633" y="127883"/>
                      <a:pt x="132659" y="123857"/>
                    </a:cubicBezTo>
                    <a:cubicBezTo>
                      <a:pt x="136685" y="119831"/>
                      <a:pt x="142498" y="118026"/>
                      <a:pt x="146872" y="114381"/>
                    </a:cubicBezTo>
                    <a:cubicBezTo>
                      <a:pt x="170531" y="94666"/>
                      <a:pt x="150322" y="103756"/>
                      <a:pt x="175299" y="95430"/>
                    </a:cubicBezTo>
                    <a:cubicBezTo>
                      <a:pt x="216830" y="53899"/>
                      <a:pt x="164141" y="104729"/>
                      <a:pt x="203726" y="71741"/>
                    </a:cubicBezTo>
                    <a:cubicBezTo>
                      <a:pt x="208873" y="67451"/>
                      <a:pt x="212650" y="61641"/>
                      <a:pt x="217939" y="57527"/>
                    </a:cubicBezTo>
                    <a:cubicBezTo>
                      <a:pt x="226928" y="50535"/>
                      <a:pt x="236890" y="44893"/>
                      <a:pt x="246366" y="38576"/>
                    </a:cubicBezTo>
                    <a:cubicBezTo>
                      <a:pt x="251104" y="35418"/>
                      <a:pt x="255178" y="30902"/>
                      <a:pt x="260580" y="29101"/>
                    </a:cubicBezTo>
                    <a:cubicBezTo>
                      <a:pt x="273263" y="24873"/>
                      <a:pt x="284681" y="20414"/>
                      <a:pt x="298482" y="19625"/>
                    </a:cubicBezTo>
                    <a:cubicBezTo>
                      <a:pt x="345809" y="16920"/>
                      <a:pt x="393239" y="16466"/>
                      <a:pt x="440617" y="14887"/>
                    </a:cubicBezTo>
                    <a:cubicBezTo>
                      <a:pt x="497415" y="3527"/>
                      <a:pt x="472109" y="8058"/>
                      <a:pt x="516422" y="674"/>
                    </a:cubicBezTo>
                    <a:cubicBezTo>
                      <a:pt x="578014" y="2253"/>
                      <a:pt x="640339" y="-4198"/>
                      <a:pt x="701197" y="5411"/>
                    </a:cubicBezTo>
                    <a:cubicBezTo>
                      <a:pt x="709151" y="6667"/>
                      <a:pt x="698413" y="21288"/>
                      <a:pt x="696460" y="29101"/>
                    </a:cubicBezTo>
                    <a:cubicBezTo>
                      <a:pt x="694162" y="38293"/>
                      <a:pt x="689657" y="51042"/>
                      <a:pt x="682246" y="57527"/>
                    </a:cubicBezTo>
                    <a:cubicBezTo>
                      <a:pt x="673675" y="65026"/>
                      <a:pt x="663295" y="70162"/>
                      <a:pt x="653819" y="76479"/>
                    </a:cubicBezTo>
                    <a:lnTo>
                      <a:pt x="639606" y="85954"/>
                    </a:lnTo>
                    <a:cubicBezTo>
                      <a:pt x="616078" y="121246"/>
                      <a:pt x="646317" y="77901"/>
                      <a:pt x="615917" y="114381"/>
                    </a:cubicBezTo>
                    <a:cubicBezTo>
                      <a:pt x="596176" y="138070"/>
                      <a:pt x="618285" y="120699"/>
                      <a:pt x="592228" y="138070"/>
                    </a:cubicBezTo>
                    <a:cubicBezTo>
                      <a:pt x="589069" y="142808"/>
                      <a:pt x="588154" y="150483"/>
                      <a:pt x="582752" y="152284"/>
                    </a:cubicBezTo>
                    <a:cubicBezTo>
                      <a:pt x="579778" y="153275"/>
                      <a:pt x="554008" y="144282"/>
                      <a:pt x="549587" y="142808"/>
                    </a:cubicBezTo>
                    <a:cubicBezTo>
                      <a:pt x="538532" y="144387"/>
                      <a:pt x="527551" y="146619"/>
                      <a:pt x="516422" y="147546"/>
                    </a:cubicBezTo>
                    <a:cubicBezTo>
                      <a:pt x="489621" y="149780"/>
                      <a:pt x="462581" y="149080"/>
                      <a:pt x="435879" y="152284"/>
                    </a:cubicBezTo>
                    <a:cubicBezTo>
                      <a:pt x="347239" y="162921"/>
                      <a:pt x="432822" y="158811"/>
                      <a:pt x="379025" y="166497"/>
                    </a:cubicBezTo>
                    <a:lnTo>
                      <a:pt x="345861" y="171235"/>
                    </a:lnTo>
                    <a:cubicBezTo>
                      <a:pt x="341123" y="174394"/>
                      <a:pt x="336022" y="177066"/>
                      <a:pt x="331647" y="180711"/>
                    </a:cubicBezTo>
                    <a:cubicBezTo>
                      <a:pt x="326500" y="185000"/>
                      <a:pt x="323009" y="191208"/>
                      <a:pt x="317434" y="194924"/>
                    </a:cubicBezTo>
                    <a:cubicBezTo>
                      <a:pt x="313278" y="197694"/>
                      <a:pt x="307958" y="198083"/>
                      <a:pt x="303220" y="199662"/>
                    </a:cubicBezTo>
                    <a:cubicBezTo>
                      <a:pt x="298482" y="202821"/>
                      <a:pt x="294210" y="206825"/>
                      <a:pt x="289007" y="209138"/>
                    </a:cubicBezTo>
                    <a:cubicBezTo>
                      <a:pt x="274182" y="215727"/>
                      <a:pt x="257376" y="219414"/>
                      <a:pt x="241629" y="223351"/>
                    </a:cubicBezTo>
                    <a:cubicBezTo>
                      <a:pt x="232153" y="229668"/>
                      <a:pt x="219519" y="232827"/>
                      <a:pt x="213202" y="242303"/>
                    </a:cubicBezTo>
                    <a:cubicBezTo>
                      <a:pt x="206885" y="251779"/>
                      <a:pt x="202303" y="262677"/>
                      <a:pt x="194250" y="270730"/>
                    </a:cubicBezTo>
                    <a:cubicBezTo>
                      <a:pt x="189512" y="275468"/>
                      <a:pt x="184150" y="279654"/>
                      <a:pt x="180037" y="284943"/>
                    </a:cubicBezTo>
                    <a:cubicBezTo>
                      <a:pt x="173045" y="293932"/>
                      <a:pt x="167403" y="303894"/>
                      <a:pt x="161086" y="313370"/>
                    </a:cubicBezTo>
                    <a:cubicBezTo>
                      <a:pt x="157927" y="318108"/>
                      <a:pt x="155636" y="323557"/>
                      <a:pt x="151610" y="327583"/>
                    </a:cubicBezTo>
                    <a:lnTo>
                      <a:pt x="137396" y="341797"/>
                    </a:lnTo>
                    <a:cubicBezTo>
                      <a:pt x="126531" y="374396"/>
                      <a:pt x="138637" y="334976"/>
                      <a:pt x="127921" y="393913"/>
                    </a:cubicBezTo>
                    <a:cubicBezTo>
                      <a:pt x="127028" y="398826"/>
                      <a:pt x="124762" y="403388"/>
                      <a:pt x="123183" y="408126"/>
                    </a:cubicBezTo>
                    <a:cubicBezTo>
                      <a:pt x="126342" y="412864"/>
                      <a:pt x="129014" y="417965"/>
                      <a:pt x="132659" y="422340"/>
                    </a:cubicBezTo>
                    <a:cubicBezTo>
                      <a:pt x="136948" y="427487"/>
                      <a:pt x="142978" y="431101"/>
                      <a:pt x="146872" y="436553"/>
                    </a:cubicBezTo>
                    <a:cubicBezTo>
                      <a:pt x="150977" y="442300"/>
                      <a:pt x="153566" y="449013"/>
                      <a:pt x="156348" y="455505"/>
                    </a:cubicBezTo>
                    <a:cubicBezTo>
                      <a:pt x="158315" y="460095"/>
                      <a:pt x="158316" y="465563"/>
                      <a:pt x="161086" y="469718"/>
                    </a:cubicBezTo>
                    <a:cubicBezTo>
                      <a:pt x="166326" y="477578"/>
                      <a:pt x="180770" y="489036"/>
                      <a:pt x="189512" y="493407"/>
                    </a:cubicBezTo>
                    <a:cubicBezTo>
                      <a:pt x="193979" y="495640"/>
                      <a:pt x="198988" y="496566"/>
                      <a:pt x="203726" y="498145"/>
                    </a:cubicBezTo>
                    <a:cubicBezTo>
                      <a:pt x="208464" y="501304"/>
                      <a:pt x="212846" y="505074"/>
                      <a:pt x="217939" y="507621"/>
                    </a:cubicBezTo>
                    <a:cubicBezTo>
                      <a:pt x="222406" y="509855"/>
                      <a:pt x="245577" y="507621"/>
                      <a:pt x="251104" y="507621"/>
                    </a:cubicBezTo>
                    <a:close/>
                  </a:path>
                </a:pathLst>
              </a:custGeom>
              <a:solidFill>
                <a:schemeClr val="accent2">
                  <a:alpha val="5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Freeform 52">
              <a:extLst>
                <a:ext uri="{FF2B5EF4-FFF2-40B4-BE49-F238E27FC236}">
                  <a16:creationId xmlns:a16="http://schemas.microsoft.com/office/drawing/2014/main" id="{1F618D4D-FC40-25FD-3012-C01828F555C4}"/>
                </a:ext>
              </a:extLst>
            </p:cNvPr>
            <p:cNvSpPr/>
            <p:nvPr/>
          </p:nvSpPr>
          <p:spPr>
            <a:xfrm>
              <a:off x="1371600" y="4596171"/>
              <a:ext cx="1803400" cy="407629"/>
            </a:xfrm>
            <a:custGeom>
              <a:avLst/>
              <a:gdLst>
                <a:gd name="csX0" fmla="*/ 0 w 1803400"/>
                <a:gd name="csY0" fmla="*/ 407629 h 407629"/>
                <a:gd name="csX1" fmla="*/ 1143000 w 1803400"/>
                <a:gd name="csY1" fmla="*/ 1229 h 407629"/>
                <a:gd name="csX2" fmla="*/ 1803400 w 1803400"/>
                <a:gd name="csY2" fmla="*/ 306029 h 407629"/>
              </a:gdLst>
              <a:ahLst/>
              <a:cxnLst>
                <a:cxn ang="0">
                  <a:pos x="csX0" y="csY0"/>
                </a:cxn>
                <a:cxn ang="0">
                  <a:pos x="csX1" y="csY1"/>
                </a:cxn>
                <a:cxn ang="0">
                  <a:pos x="csX2" y="csY2"/>
                </a:cxn>
              </a:cxnLst>
              <a:rect l="l" t="t" r="r" b="b"/>
              <a:pathLst>
                <a:path w="1803400" h="407629">
                  <a:moveTo>
                    <a:pt x="0" y="407629"/>
                  </a:moveTo>
                  <a:cubicBezTo>
                    <a:pt x="421216" y="212895"/>
                    <a:pt x="842433" y="18162"/>
                    <a:pt x="1143000" y="1229"/>
                  </a:cubicBezTo>
                  <a:cubicBezTo>
                    <a:pt x="1443567" y="-15704"/>
                    <a:pt x="1623483" y="145162"/>
                    <a:pt x="1803400" y="306029"/>
                  </a:cubicBezTo>
                </a:path>
              </a:pathLst>
            </a:custGeom>
            <a:noFill/>
            <a:ln w="38100">
              <a:solidFill>
                <a:schemeClr val="accent2"/>
              </a:solidFill>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a:extLst>
                <a:ext uri="{FF2B5EF4-FFF2-40B4-BE49-F238E27FC236}">
                  <a16:creationId xmlns:a16="http://schemas.microsoft.com/office/drawing/2014/main" id="{A8A0E0AE-9052-55B0-55BD-8BDB0A11B374}"/>
                </a:ext>
              </a:extLst>
            </p:cNvPr>
            <p:cNvSpPr/>
            <p:nvPr/>
          </p:nvSpPr>
          <p:spPr>
            <a:xfrm rot="10800000">
              <a:off x="1350868" y="5274037"/>
              <a:ext cx="1803400" cy="407629"/>
            </a:xfrm>
            <a:custGeom>
              <a:avLst/>
              <a:gdLst>
                <a:gd name="csX0" fmla="*/ 0 w 1803400"/>
                <a:gd name="csY0" fmla="*/ 407629 h 407629"/>
                <a:gd name="csX1" fmla="*/ 1143000 w 1803400"/>
                <a:gd name="csY1" fmla="*/ 1229 h 407629"/>
                <a:gd name="csX2" fmla="*/ 1803400 w 1803400"/>
                <a:gd name="csY2" fmla="*/ 306029 h 407629"/>
              </a:gdLst>
              <a:ahLst/>
              <a:cxnLst>
                <a:cxn ang="0">
                  <a:pos x="csX0" y="csY0"/>
                </a:cxn>
                <a:cxn ang="0">
                  <a:pos x="csX1" y="csY1"/>
                </a:cxn>
                <a:cxn ang="0">
                  <a:pos x="csX2" y="csY2"/>
                </a:cxn>
              </a:cxnLst>
              <a:rect l="l" t="t" r="r" b="b"/>
              <a:pathLst>
                <a:path w="1803400" h="407629">
                  <a:moveTo>
                    <a:pt x="0" y="407629"/>
                  </a:moveTo>
                  <a:cubicBezTo>
                    <a:pt x="421216" y="212895"/>
                    <a:pt x="842433" y="18162"/>
                    <a:pt x="1143000" y="1229"/>
                  </a:cubicBezTo>
                  <a:cubicBezTo>
                    <a:pt x="1443567" y="-15704"/>
                    <a:pt x="1623483" y="145162"/>
                    <a:pt x="1803400" y="306029"/>
                  </a:cubicBezTo>
                </a:path>
              </a:pathLst>
            </a:custGeom>
            <a:noFill/>
            <a:ln w="38100">
              <a:solidFill>
                <a:schemeClr val="accent2"/>
              </a:solidFill>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Box 56">
            <a:extLst>
              <a:ext uri="{FF2B5EF4-FFF2-40B4-BE49-F238E27FC236}">
                <a16:creationId xmlns:a16="http://schemas.microsoft.com/office/drawing/2014/main" id="{104912DF-7752-58FA-223C-A68B383ECB5D}"/>
              </a:ext>
            </a:extLst>
          </p:cNvPr>
          <p:cNvSpPr txBox="1"/>
          <p:nvPr/>
        </p:nvSpPr>
        <p:spPr>
          <a:xfrm>
            <a:off x="391186" y="4053123"/>
            <a:ext cx="4452192" cy="2677656"/>
          </a:xfrm>
          <a:prstGeom prst="rect">
            <a:avLst/>
          </a:prstGeom>
          <a:noFill/>
        </p:spPr>
        <p:txBody>
          <a:bodyPr wrap="square" rtlCol="0">
            <a:spAutoFit/>
          </a:bodyPr>
          <a:lstStyle/>
          <a:p>
            <a:r>
              <a:rPr lang="en-US" sz="2800"/>
              <a:t>In natural intelligence, executive function involves a loop between:</a:t>
            </a:r>
          </a:p>
          <a:p>
            <a:pPr marL="457200" indent="-457200">
              <a:buFontTx/>
              <a:buChar char="-"/>
            </a:pPr>
            <a:r>
              <a:rPr lang="en-US" sz="2800"/>
              <a:t>execution (lateral PFC)</a:t>
            </a:r>
          </a:p>
          <a:p>
            <a:pPr marL="457200" indent="-457200">
              <a:buFontTx/>
              <a:buChar char="-"/>
            </a:pPr>
            <a:r>
              <a:rPr lang="en-US" sz="2800"/>
              <a:t>monitoring (medial PFC)</a:t>
            </a:r>
          </a:p>
          <a:p>
            <a:endParaRPr lang="en-US" sz="2800"/>
          </a:p>
        </p:txBody>
      </p:sp>
      <p:sp>
        <p:nvSpPr>
          <p:cNvPr id="62" name="Freeform 61">
            <a:extLst>
              <a:ext uri="{FF2B5EF4-FFF2-40B4-BE49-F238E27FC236}">
                <a16:creationId xmlns:a16="http://schemas.microsoft.com/office/drawing/2014/main" id="{64B27D68-A958-4E20-219E-37FA84396BD7}"/>
              </a:ext>
            </a:extLst>
          </p:cNvPr>
          <p:cNvSpPr/>
          <p:nvPr/>
        </p:nvSpPr>
        <p:spPr>
          <a:xfrm>
            <a:off x="1574369" y="1915807"/>
            <a:ext cx="507492" cy="461292"/>
          </a:xfrm>
          <a:custGeom>
            <a:avLst/>
            <a:gdLst>
              <a:gd name="csX0" fmla="*/ 313603 w 386227"/>
              <a:gd name="csY0" fmla="*/ 0 h 412635"/>
              <a:gd name="csX1" fmla="*/ 313603 w 386227"/>
              <a:gd name="csY1" fmla="*/ 0 h 412635"/>
              <a:gd name="csX2" fmla="*/ 287194 w 386227"/>
              <a:gd name="csY2" fmla="*/ 13204 h 412635"/>
              <a:gd name="csX3" fmla="*/ 267388 w 386227"/>
              <a:gd name="csY3" fmla="*/ 26408 h 412635"/>
              <a:gd name="csX4" fmla="*/ 257484 w 386227"/>
              <a:gd name="csY4" fmla="*/ 46215 h 412635"/>
              <a:gd name="csX5" fmla="*/ 250882 w 386227"/>
              <a:gd name="csY5" fmla="*/ 66021 h 412635"/>
              <a:gd name="csX6" fmla="*/ 240979 w 386227"/>
              <a:gd name="csY6" fmla="*/ 95731 h 412635"/>
              <a:gd name="csX7" fmla="*/ 231076 w 386227"/>
              <a:gd name="csY7" fmla="*/ 115537 h 412635"/>
              <a:gd name="csX8" fmla="*/ 204667 w 386227"/>
              <a:gd name="csY8" fmla="*/ 128742 h 412635"/>
              <a:gd name="csX9" fmla="*/ 194764 w 386227"/>
              <a:gd name="csY9" fmla="*/ 132043 h 412635"/>
              <a:gd name="csX10" fmla="*/ 184860 w 386227"/>
              <a:gd name="csY10" fmla="*/ 138645 h 412635"/>
              <a:gd name="csX11" fmla="*/ 165054 w 386227"/>
              <a:gd name="csY11" fmla="*/ 145247 h 412635"/>
              <a:gd name="csX12" fmla="*/ 155151 w 386227"/>
              <a:gd name="csY12" fmla="*/ 148548 h 412635"/>
              <a:gd name="csX13" fmla="*/ 118839 w 386227"/>
              <a:gd name="csY13" fmla="*/ 158452 h 412635"/>
              <a:gd name="csX14" fmla="*/ 102333 w 386227"/>
              <a:gd name="csY14" fmla="*/ 161753 h 412635"/>
              <a:gd name="csX15" fmla="*/ 79226 w 386227"/>
              <a:gd name="csY15" fmla="*/ 168355 h 412635"/>
              <a:gd name="csX16" fmla="*/ 49516 w 386227"/>
              <a:gd name="csY16" fmla="*/ 171656 h 412635"/>
              <a:gd name="csX17" fmla="*/ 46215 w 386227"/>
              <a:gd name="csY17" fmla="*/ 181559 h 412635"/>
              <a:gd name="csX18" fmla="*/ 33011 w 386227"/>
              <a:gd name="csY18" fmla="*/ 198065 h 412635"/>
              <a:gd name="csX19" fmla="*/ 26408 w 386227"/>
              <a:gd name="csY19" fmla="*/ 207968 h 412635"/>
              <a:gd name="csX20" fmla="*/ 16505 w 386227"/>
              <a:gd name="csY20" fmla="*/ 227774 h 412635"/>
              <a:gd name="csX21" fmla="*/ 9903 w 386227"/>
              <a:gd name="csY21" fmla="*/ 247581 h 412635"/>
              <a:gd name="csX22" fmla="*/ 6602 w 386227"/>
              <a:gd name="csY22" fmla="*/ 257484 h 412635"/>
              <a:gd name="csX23" fmla="*/ 0 w 386227"/>
              <a:gd name="csY23" fmla="*/ 287194 h 412635"/>
              <a:gd name="csX24" fmla="*/ 3301 w 386227"/>
              <a:gd name="csY24" fmla="*/ 343312 h 412635"/>
              <a:gd name="csX25" fmla="*/ 13204 w 386227"/>
              <a:gd name="csY25" fmla="*/ 353215 h 412635"/>
              <a:gd name="csX26" fmla="*/ 56118 w 386227"/>
              <a:gd name="csY26" fmla="*/ 363119 h 412635"/>
              <a:gd name="csX27" fmla="*/ 89129 w 386227"/>
              <a:gd name="csY27" fmla="*/ 373022 h 412635"/>
              <a:gd name="csX28" fmla="*/ 108936 w 386227"/>
              <a:gd name="csY28" fmla="*/ 382925 h 412635"/>
              <a:gd name="csX29" fmla="*/ 174957 w 386227"/>
              <a:gd name="csY29" fmla="*/ 389527 h 412635"/>
              <a:gd name="csX30" fmla="*/ 198065 w 386227"/>
              <a:gd name="csY30" fmla="*/ 396129 h 412635"/>
              <a:gd name="csX31" fmla="*/ 217871 w 386227"/>
              <a:gd name="csY31" fmla="*/ 406033 h 412635"/>
              <a:gd name="csX32" fmla="*/ 254183 w 386227"/>
              <a:gd name="csY32" fmla="*/ 409334 h 412635"/>
              <a:gd name="csX33" fmla="*/ 264086 w 386227"/>
              <a:gd name="csY33" fmla="*/ 412635 h 412635"/>
              <a:gd name="csX34" fmla="*/ 297097 w 386227"/>
              <a:gd name="csY34" fmla="*/ 409334 h 412635"/>
              <a:gd name="csX35" fmla="*/ 313603 w 386227"/>
              <a:gd name="csY35" fmla="*/ 396129 h 412635"/>
              <a:gd name="csX36" fmla="*/ 320205 w 386227"/>
              <a:gd name="csY36" fmla="*/ 382925 h 412635"/>
              <a:gd name="csX37" fmla="*/ 340011 w 386227"/>
              <a:gd name="csY37" fmla="*/ 363119 h 412635"/>
              <a:gd name="csX38" fmla="*/ 359818 w 386227"/>
              <a:gd name="csY38" fmla="*/ 336710 h 412635"/>
              <a:gd name="csX39" fmla="*/ 366420 w 386227"/>
              <a:gd name="csY39" fmla="*/ 326807 h 412635"/>
              <a:gd name="csX40" fmla="*/ 376323 w 386227"/>
              <a:gd name="csY40" fmla="*/ 307000 h 412635"/>
              <a:gd name="csX41" fmla="*/ 386227 w 386227"/>
              <a:gd name="csY41" fmla="*/ 273989 h 412635"/>
              <a:gd name="csX42" fmla="*/ 382925 w 386227"/>
              <a:gd name="csY42" fmla="*/ 191462 h 412635"/>
              <a:gd name="csX43" fmla="*/ 379624 w 386227"/>
              <a:gd name="csY43" fmla="*/ 181559 h 412635"/>
              <a:gd name="csX44" fmla="*/ 376323 w 386227"/>
              <a:gd name="csY44" fmla="*/ 161753 h 412635"/>
              <a:gd name="csX45" fmla="*/ 369721 w 386227"/>
              <a:gd name="csY45" fmla="*/ 141946 h 412635"/>
              <a:gd name="csX46" fmla="*/ 356517 w 386227"/>
              <a:gd name="csY46" fmla="*/ 122140 h 412635"/>
              <a:gd name="csX47" fmla="*/ 346614 w 386227"/>
              <a:gd name="csY47" fmla="*/ 92430 h 412635"/>
              <a:gd name="csX48" fmla="*/ 343312 w 386227"/>
              <a:gd name="csY48" fmla="*/ 82527 h 412635"/>
              <a:gd name="csX49" fmla="*/ 340011 w 386227"/>
              <a:gd name="csY49" fmla="*/ 69322 h 412635"/>
              <a:gd name="csX50" fmla="*/ 336710 w 386227"/>
              <a:gd name="csY50" fmla="*/ 59419 h 412635"/>
              <a:gd name="csX51" fmla="*/ 330108 w 386227"/>
              <a:gd name="csY51" fmla="*/ 29709 h 412635"/>
              <a:gd name="csX52" fmla="*/ 313603 w 386227"/>
              <a:gd name="csY52" fmla="*/ 0 h 4126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386227" h="412635">
                <a:moveTo>
                  <a:pt x="313603" y="0"/>
                </a:moveTo>
                <a:lnTo>
                  <a:pt x="313603" y="0"/>
                </a:lnTo>
                <a:cubicBezTo>
                  <a:pt x="304800" y="4401"/>
                  <a:pt x="295739" y="8321"/>
                  <a:pt x="287194" y="13204"/>
                </a:cubicBezTo>
                <a:cubicBezTo>
                  <a:pt x="280305" y="17141"/>
                  <a:pt x="267388" y="26408"/>
                  <a:pt x="267388" y="26408"/>
                </a:cubicBezTo>
                <a:cubicBezTo>
                  <a:pt x="255339" y="62544"/>
                  <a:pt x="274558" y="7796"/>
                  <a:pt x="257484" y="46215"/>
                </a:cubicBezTo>
                <a:cubicBezTo>
                  <a:pt x="254658" y="52574"/>
                  <a:pt x="253083" y="59419"/>
                  <a:pt x="250882" y="66021"/>
                </a:cubicBezTo>
                <a:lnTo>
                  <a:pt x="240979" y="95731"/>
                </a:lnTo>
                <a:cubicBezTo>
                  <a:pt x="237493" y="106190"/>
                  <a:pt x="238389" y="106396"/>
                  <a:pt x="231076" y="115537"/>
                </a:cubicBezTo>
                <a:cubicBezTo>
                  <a:pt x="222695" y="126013"/>
                  <a:pt x="220400" y="123498"/>
                  <a:pt x="204667" y="128742"/>
                </a:cubicBezTo>
                <a:cubicBezTo>
                  <a:pt x="201366" y="129842"/>
                  <a:pt x="197659" y="130113"/>
                  <a:pt x="194764" y="132043"/>
                </a:cubicBezTo>
                <a:cubicBezTo>
                  <a:pt x="191463" y="134244"/>
                  <a:pt x="188486" y="137034"/>
                  <a:pt x="184860" y="138645"/>
                </a:cubicBezTo>
                <a:cubicBezTo>
                  <a:pt x="178501" y="141471"/>
                  <a:pt x="171656" y="143046"/>
                  <a:pt x="165054" y="145247"/>
                </a:cubicBezTo>
                <a:lnTo>
                  <a:pt x="155151" y="148548"/>
                </a:lnTo>
                <a:cubicBezTo>
                  <a:pt x="140929" y="153288"/>
                  <a:pt x="137436" y="154733"/>
                  <a:pt x="118839" y="158452"/>
                </a:cubicBezTo>
                <a:cubicBezTo>
                  <a:pt x="113337" y="159552"/>
                  <a:pt x="107776" y="160392"/>
                  <a:pt x="102333" y="161753"/>
                </a:cubicBezTo>
                <a:cubicBezTo>
                  <a:pt x="88528" y="165204"/>
                  <a:pt x="95281" y="165885"/>
                  <a:pt x="79226" y="168355"/>
                </a:cubicBezTo>
                <a:cubicBezTo>
                  <a:pt x="69378" y="169870"/>
                  <a:pt x="59419" y="170556"/>
                  <a:pt x="49516" y="171656"/>
                </a:cubicBezTo>
                <a:cubicBezTo>
                  <a:pt x="48416" y="174957"/>
                  <a:pt x="47771" y="178447"/>
                  <a:pt x="46215" y="181559"/>
                </a:cubicBezTo>
                <a:cubicBezTo>
                  <a:pt x="39445" y="195100"/>
                  <a:pt x="41196" y="187834"/>
                  <a:pt x="33011" y="198065"/>
                </a:cubicBezTo>
                <a:cubicBezTo>
                  <a:pt x="30533" y="201163"/>
                  <a:pt x="28609" y="204667"/>
                  <a:pt x="26408" y="207968"/>
                </a:cubicBezTo>
                <a:cubicBezTo>
                  <a:pt x="14368" y="244089"/>
                  <a:pt x="33571" y="189374"/>
                  <a:pt x="16505" y="227774"/>
                </a:cubicBezTo>
                <a:cubicBezTo>
                  <a:pt x="13679" y="234134"/>
                  <a:pt x="12104" y="240979"/>
                  <a:pt x="9903" y="247581"/>
                </a:cubicBezTo>
                <a:cubicBezTo>
                  <a:pt x="8803" y="250882"/>
                  <a:pt x="7446" y="254108"/>
                  <a:pt x="6602" y="257484"/>
                </a:cubicBezTo>
                <a:cubicBezTo>
                  <a:pt x="1940" y="276131"/>
                  <a:pt x="4191" y="266239"/>
                  <a:pt x="0" y="287194"/>
                </a:cubicBezTo>
                <a:cubicBezTo>
                  <a:pt x="1100" y="305900"/>
                  <a:pt x="-374" y="324938"/>
                  <a:pt x="3301" y="343312"/>
                </a:cubicBezTo>
                <a:cubicBezTo>
                  <a:pt x="4217" y="347890"/>
                  <a:pt x="9618" y="350226"/>
                  <a:pt x="13204" y="353215"/>
                </a:cubicBezTo>
                <a:cubicBezTo>
                  <a:pt x="27968" y="365519"/>
                  <a:pt x="31256" y="360633"/>
                  <a:pt x="56118" y="363119"/>
                </a:cubicBezTo>
                <a:cubicBezTo>
                  <a:pt x="63500" y="364964"/>
                  <a:pt x="84306" y="369807"/>
                  <a:pt x="89129" y="373022"/>
                </a:cubicBezTo>
                <a:cubicBezTo>
                  <a:pt x="98812" y="379477"/>
                  <a:pt x="98001" y="380191"/>
                  <a:pt x="108936" y="382925"/>
                </a:cubicBezTo>
                <a:cubicBezTo>
                  <a:pt x="132738" y="388875"/>
                  <a:pt x="146153" y="387607"/>
                  <a:pt x="174957" y="389527"/>
                </a:cubicBezTo>
                <a:cubicBezTo>
                  <a:pt x="179187" y="390584"/>
                  <a:pt x="193329" y="393761"/>
                  <a:pt x="198065" y="396129"/>
                </a:cubicBezTo>
                <a:cubicBezTo>
                  <a:pt x="208526" y="401360"/>
                  <a:pt x="206253" y="404373"/>
                  <a:pt x="217871" y="406033"/>
                </a:cubicBezTo>
                <a:cubicBezTo>
                  <a:pt x="229903" y="407752"/>
                  <a:pt x="242079" y="408234"/>
                  <a:pt x="254183" y="409334"/>
                </a:cubicBezTo>
                <a:cubicBezTo>
                  <a:pt x="257484" y="410434"/>
                  <a:pt x="260606" y="412635"/>
                  <a:pt x="264086" y="412635"/>
                </a:cubicBezTo>
                <a:cubicBezTo>
                  <a:pt x="275145" y="412635"/>
                  <a:pt x="286322" y="411821"/>
                  <a:pt x="297097" y="409334"/>
                </a:cubicBezTo>
                <a:cubicBezTo>
                  <a:pt x="300578" y="408531"/>
                  <a:pt x="311266" y="399634"/>
                  <a:pt x="313603" y="396129"/>
                </a:cubicBezTo>
                <a:cubicBezTo>
                  <a:pt x="316332" y="392035"/>
                  <a:pt x="317597" y="387098"/>
                  <a:pt x="320205" y="382925"/>
                </a:cubicBezTo>
                <a:cubicBezTo>
                  <a:pt x="331741" y="364467"/>
                  <a:pt x="326069" y="374273"/>
                  <a:pt x="340011" y="363119"/>
                </a:cubicBezTo>
                <a:cubicBezTo>
                  <a:pt x="348735" y="356140"/>
                  <a:pt x="353782" y="345763"/>
                  <a:pt x="359818" y="336710"/>
                </a:cubicBezTo>
                <a:lnTo>
                  <a:pt x="366420" y="326807"/>
                </a:lnTo>
                <a:cubicBezTo>
                  <a:pt x="378456" y="290694"/>
                  <a:pt x="359262" y="345388"/>
                  <a:pt x="376323" y="307000"/>
                </a:cubicBezTo>
                <a:cubicBezTo>
                  <a:pt x="380914" y="296671"/>
                  <a:pt x="383484" y="284960"/>
                  <a:pt x="386227" y="273989"/>
                </a:cubicBezTo>
                <a:cubicBezTo>
                  <a:pt x="385126" y="246480"/>
                  <a:pt x="384887" y="218923"/>
                  <a:pt x="382925" y="191462"/>
                </a:cubicBezTo>
                <a:cubicBezTo>
                  <a:pt x="382677" y="187991"/>
                  <a:pt x="380379" y="184956"/>
                  <a:pt x="379624" y="181559"/>
                </a:cubicBezTo>
                <a:cubicBezTo>
                  <a:pt x="378172" y="175025"/>
                  <a:pt x="377946" y="168246"/>
                  <a:pt x="376323" y="161753"/>
                </a:cubicBezTo>
                <a:cubicBezTo>
                  <a:pt x="374635" y="155001"/>
                  <a:pt x="373581" y="147737"/>
                  <a:pt x="369721" y="141946"/>
                </a:cubicBezTo>
                <a:lnTo>
                  <a:pt x="356517" y="122140"/>
                </a:lnTo>
                <a:lnTo>
                  <a:pt x="346614" y="92430"/>
                </a:lnTo>
                <a:cubicBezTo>
                  <a:pt x="345513" y="89129"/>
                  <a:pt x="344156" y="85903"/>
                  <a:pt x="343312" y="82527"/>
                </a:cubicBezTo>
                <a:cubicBezTo>
                  <a:pt x="342212" y="78125"/>
                  <a:pt x="341257" y="73685"/>
                  <a:pt x="340011" y="69322"/>
                </a:cubicBezTo>
                <a:cubicBezTo>
                  <a:pt x="339055" y="65976"/>
                  <a:pt x="337465" y="62816"/>
                  <a:pt x="336710" y="59419"/>
                </a:cubicBezTo>
                <a:cubicBezTo>
                  <a:pt x="335317" y="53151"/>
                  <a:pt x="334236" y="37139"/>
                  <a:pt x="330108" y="29709"/>
                </a:cubicBezTo>
                <a:lnTo>
                  <a:pt x="313603" y="0"/>
                </a:lnTo>
                <a:close/>
              </a:path>
            </a:pathLst>
          </a:custGeom>
          <a:solidFill>
            <a:schemeClr val="accent6">
              <a:alpha val="5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0CFA2DA7-BD67-326F-2266-064E65F9B9E0}"/>
              </a:ext>
            </a:extLst>
          </p:cNvPr>
          <p:cNvSpPr/>
          <p:nvPr/>
        </p:nvSpPr>
        <p:spPr>
          <a:xfrm>
            <a:off x="961782" y="1354431"/>
            <a:ext cx="511829" cy="424389"/>
          </a:xfrm>
          <a:custGeom>
            <a:avLst/>
            <a:gdLst>
              <a:gd name="csX0" fmla="*/ 141947 w 389528"/>
              <a:gd name="csY0" fmla="*/ 19807 h 379625"/>
              <a:gd name="csX1" fmla="*/ 141947 w 389528"/>
              <a:gd name="csY1" fmla="*/ 19807 h 379625"/>
              <a:gd name="csX2" fmla="*/ 108936 w 389528"/>
              <a:gd name="csY2" fmla="*/ 46216 h 379625"/>
              <a:gd name="csX3" fmla="*/ 95732 w 389528"/>
              <a:gd name="csY3" fmla="*/ 75925 h 379625"/>
              <a:gd name="csX4" fmla="*/ 85828 w 389528"/>
              <a:gd name="csY4" fmla="*/ 95732 h 379625"/>
              <a:gd name="csX5" fmla="*/ 79226 w 389528"/>
              <a:gd name="csY5" fmla="*/ 105635 h 379625"/>
              <a:gd name="csX6" fmla="*/ 75925 w 389528"/>
              <a:gd name="csY6" fmla="*/ 115538 h 379625"/>
              <a:gd name="csX7" fmla="*/ 69323 w 389528"/>
              <a:gd name="csY7" fmla="*/ 125442 h 379625"/>
              <a:gd name="csX8" fmla="*/ 62721 w 389528"/>
              <a:gd name="csY8" fmla="*/ 145248 h 379625"/>
              <a:gd name="csX9" fmla="*/ 59420 w 389528"/>
              <a:gd name="csY9" fmla="*/ 155151 h 379625"/>
              <a:gd name="csX10" fmla="*/ 56119 w 389528"/>
              <a:gd name="csY10" fmla="*/ 171657 h 379625"/>
              <a:gd name="csX11" fmla="*/ 46215 w 389528"/>
              <a:gd name="csY11" fmla="*/ 201366 h 379625"/>
              <a:gd name="csX12" fmla="*/ 29710 w 389528"/>
              <a:gd name="csY12" fmla="*/ 231076 h 379625"/>
              <a:gd name="csX13" fmla="*/ 23108 w 389528"/>
              <a:gd name="csY13" fmla="*/ 240979 h 379625"/>
              <a:gd name="csX14" fmla="*/ 9904 w 389528"/>
              <a:gd name="csY14" fmla="*/ 257485 h 379625"/>
              <a:gd name="csX15" fmla="*/ 3301 w 389528"/>
              <a:gd name="csY15" fmla="*/ 277291 h 379625"/>
              <a:gd name="csX16" fmla="*/ 0 w 389528"/>
              <a:gd name="csY16" fmla="*/ 287195 h 379625"/>
              <a:gd name="csX17" fmla="*/ 9904 w 389528"/>
              <a:gd name="csY17" fmla="*/ 326808 h 379625"/>
              <a:gd name="csX18" fmla="*/ 13205 w 389528"/>
              <a:gd name="csY18" fmla="*/ 336711 h 379625"/>
              <a:gd name="csX19" fmla="*/ 23108 w 389528"/>
              <a:gd name="csY19" fmla="*/ 343313 h 379625"/>
              <a:gd name="csX20" fmla="*/ 29710 w 389528"/>
              <a:gd name="csY20" fmla="*/ 353216 h 379625"/>
              <a:gd name="csX21" fmla="*/ 39613 w 389528"/>
              <a:gd name="csY21" fmla="*/ 359818 h 379625"/>
              <a:gd name="csX22" fmla="*/ 66022 w 389528"/>
              <a:gd name="csY22" fmla="*/ 369722 h 379625"/>
              <a:gd name="csX23" fmla="*/ 89130 w 389528"/>
              <a:gd name="csY23" fmla="*/ 379625 h 379625"/>
              <a:gd name="csX24" fmla="*/ 132044 w 389528"/>
              <a:gd name="csY24" fmla="*/ 359818 h 379625"/>
              <a:gd name="csX25" fmla="*/ 151850 w 389528"/>
              <a:gd name="csY25" fmla="*/ 346614 h 379625"/>
              <a:gd name="csX26" fmla="*/ 158452 w 389528"/>
              <a:gd name="csY26" fmla="*/ 336711 h 379625"/>
              <a:gd name="csX27" fmla="*/ 168356 w 389528"/>
              <a:gd name="csY27" fmla="*/ 330109 h 379625"/>
              <a:gd name="csX28" fmla="*/ 171657 w 389528"/>
              <a:gd name="csY28" fmla="*/ 320205 h 379625"/>
              <a:gd name="csX29" fmla="*/ 181560 w 389528"/>
              <a:gd name="csY29" fmla="*/ 310302 h 379625"/>
              <a:gd name="csX30" fmla="*/ 198065 w 389528"/>
              <a:gd name="csY30" fmla="*/ 287195 h 379625"/>
              <a:gd name="csX31" fmla="*/ 207969 w 389528"/>
              <a:gd name="csY31" fmla="*/ 270689 h 379625"/>
              <a:gd name="csX32" fmla="*/ 217872 w 389528"/>
              <a:gd name="csY32" fmla="*/ 254184 h 379625"/>
              <a:gd name="csX33" fmla="*/ 240979 w 389528"/>
              <a:gd name="csY33" fmla="*/ 227775 h 379625"/>
              <a:gd name="csX34" fmla="*/ 244280 w 389528"/>
              <a:gd name="csY34" fmla="*/ 217872 h 379625"/>
              <a:gd name="csX35" fmla="*/ 270689 w 389528"/>
              <a:gd name="csY35" fmla="*/ 194764 h 379625"/>
              <a:gd name="csX36" fmla="*/ 280592 w 389528"/>
              <a:gd name="csY36" fmla="*/ 191463 h 379625"/>
              <a:gd name="csX37" fmla="*/ 290496 w 389528"/>
              <a:gd name="csY37" fmla="*/ 184861 h 379625"/>
              <a:gd name="csX38" fmla="*/ 310302 w 389528"/>
              <a:gd name="csY38" fmla="*/ 178259 h 379625"/>
              <a:gd name="csX39" fmla="*/ 320205 w 389528"/>
              <a:gd name="csY39" fmla="*/ 174958 h 379625"/>
              <a:gd name="csX40" fmla="*/ 346614 w 389528"/>
              <a:gd name="csY40" fmla="*/ 158452 h 379625"/>
              <a:gd name="csX41" fmla="*/ 356517 w 389528"/>
              <a:gd name="csY41" fmla="*/ 151850 h 379625"/>
              <a:gd name="csX42" fmla="*/ 366420 w 389528"/>
              <a:gd name="csY42" fmla="*/ 148549 h 379625"/>
              <a:gd name="csX43" fmla="*/ 373023 w 389528"/>
              <a:gd name="csY43" fmla="*/ 141947 h 379625"/>
              <a:gd name="csX44" fmla="*/ 382926 w 389528"/>
              <a:gd name="csY44" fmla="*/ 135345 h 379625"/>
              <a:gd name="csX45" fmla="*/ 389528 w 389528"/>
              <a:gd name="csY45" fmla="*/ 115538 h 379625"/>
              <a:gd name="csX46" fmla="*/ 386227 w 389528"/>
              <a:gd name="csY46" fmla="*/ 69323 h 379625"/>
              <a:gd name="csX47" fmla="*/ 382926 w 389528"/>
              <a:gd name="csY47" fmla="*/ 59420 h 379625"/>
              <a:gd name="csX48" fmla="*/ 373023 w 389528"/>
              <a:gd name="csY48" fmla="*/ 52818 h 379625"/>
              <a:gd name="csX49" fmla="*/ 366420 w 389528"/>
              <a:gd name="csY49" fmla="*/ 33011 h 379625"/>
              <a:gd name="csX50" fmla="*/ 336711 w 389528"/>
              <a:gd name="csY50" fmla="*/ 19807 h 379625"/>
              <a:gd name="csX51" fmla="*/ 316904 w 389528"/>
              <a:gd name="csY51" fmla="*/ 13205 h 379625"/>
              <a:gd name="csX52" fmla="*/ 307001 w 389528"/>
              <a:gd name="csY52" fmla="*/ 6603 h 379625"/>
              <a:gd name="csX53" fmla="*/ 287195 w 389528"/>
              <a:gd name="csY53" fmla="*/ 0 h 379625"/>
              <a:gd name="csX54" fmla="*/ 260786 w 389528"/>
              <a:gd name="csY54" fmla="*/ 3301 h 379625"/>
              <a:gd name="csX55" fmla="*/ 240979 w 389528"/>
              <a:gd name="csY55" fmla="*/ 6603 h 379625"/>
              <a:gd name="csX56" fmla="*/ 141947 w 389528"/>
              <a:gd name="csY56" fmla="*/ 19807 h 379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389528" h="379625">
                <a:moveTo>
                  <a:pt x="141947" y="19807"/>
                </a:moveTo>
                <a:lnTo>
                  <a:pt x="141947" y="19807"/>
                </a:lnTo>
                <a:cubicBezTo>
                  <a:pt x="128890" y="29133"/>
                  <a:pt x="118701" y="34497"/>
                  <a:pt x="108936" y="46216"/>
                </a:cubicBezTo>
                <a:cubicBezTo>
                  <a:pt x="86545" y="73086"/>
                  <a:pt x="124513" y="32749"/>
                  <a:pt x="95732" y="75925"/>
                </a:cubicBezTo>
                <a:cubicBezTo>
                  <a:pt x="76808" y="104314"/>
                  <a:pt x="99499" y="68393"/>
                  <a:pt x="85828" y="95732"/>
                </a:cubicBezTo>
                <a:cubicBezTo>
                  <a:pt x="84054" y="99280"/>
                  <a:pt x="81000" y="102087"/>
                  <a:pt x="79226" y="105635"/>
                </a:cubicBezTo>
                <a:cubicBezTo>
                  <a:pt x="77670" y="108747"/>
                  <a:pt x="77481" y="112426"/>
                  <a:pt x="75925" y="115538"/>
                </a:cubicBezTo>
                <a:cubicBezTo>
                  <a:pt x="74151" y="119087"/>
                  <a:pt x="70934" y="121816"/>
                  <a:pt x="69323" y="125442"/>
                </a:cubicBezTo>
                <a:cubicBezTo>
                  <a:pt x="66497" y="131801"/>
                  <a:pt x="64922" y="138646"/>
                  <a:pt x="62721" y="145248"/>
                </a:cubicBezTo>
                <a:cubicBezTo>
                  <a:pt x="61621" y="148549"/>
                  <a:pt x="60102" y="151739"/>
                  <a:pt x="59420" y="155151"/>
                </a:cubicBezTo>
                <a:cubicBezTo>
                  <a:pt x="58320" y="160653"/>
                  <a:pt x="57595" y="166244"/>
                  <a:pt x="56119" y="171657"/>
                </a:cubicBezTo>
                <a:cubicBezTo>
                  <a:pt x="56106" y="171706"/>
                  <a:pt x="47874" y="196390"/>
                  <a:pt x="46215" y="201366"/>
                </a:cubicBezTo>
                <a:cubicBezTo>
                  <a:pt x="40403" y="218801"/>
                  <a:pt x="44850" y="208367"/>
                  <a:pt x="29710" y="231076"/>
                </a:cubicBezTo>
                <a:cubicBezTo>
                  <a:pt x="27509" y="234377"/>
                  <a:pt x="25913" y="238173"/>
                  <a:pt x="23108" y="240979"/>
                </a:cubicBezTo>
                <a:cubicBezTo>
                  <a:pt x="17621" y="246466"/>
                  <a:pt x="13235" y="249990"/>
                  <a:pt x="9904" y="257485"/>
                </a:cubicBezTo>
                <a:cubicBezTo>
                  <a:pt x="7077" y="263844"/>
                  <a:pt x="5502" y="270689"/>
                  <a:pt x="3301" y="277291"/>
                </a:cubicBezTo>
                <a:lnTo>
                  <a:pt x="0" y="287195"/>
                </a:lnTo>
                <a:cubicBezTo>
                  <a:pt x="5915" y="340429"/>
                  <a:pt x="-3093" y="300816"/>
                  <a:pt x="9904" y="326808"/>
                </a:cubicBezTo>
                <a:cubicBezTo>
                  <a:pt x="11460" y="329920"/>
                  <a:pt x="11031" y="333994"/>
                  <a:pt x="13205" y="336711"/>
                </a:cubicBezTo>
                <a:cubicBezTo>
                  <a:pt x="15683" y="339809"/>
                  <a:pt x="19807" y="341112"/>
                  <a:pt x="23108" y="343313"/>
                </a:cubicBezTo>
                <a:cubicBezTo>
                  <a:pt x="25309" y="346614"/>
                  <a:pt x="26905" y="350411"/>
                  <a:pt x="29710" y="353216"/>
                </a:cubicBezTo>
                <a:cubicBezTo>
                  <a:pt x="32515" y="356021"/>
                  <a:pt x="36168" y="357850"/>
                  <a:pt x="39613" y="359818"/>
                </a:cubicBezTo>
                <a:cubicBezTo>
                  <a:pt x="54999" y="368610"/>
                  <a:pt x="49774" y="365080"/>
                  <a:pt x="66022" y="369722"/>
                </a:cubicBezTo>
                <a:cubicBezTo>
                  <a:pt x="77355" y="372960"/>
                  <a:pt x="77393" y="373757"/>
                  <a:pt x="89130" y="379625"/>
                </a:cubicBezTo>
                <a:cubicBezTo>
                  <a:pt x="139241" y="373361"/>
                  <a:pt x="95247" y="384349"/>
                  <a:pt x="132044" y="359818"/>
                </a:cubicBezTo>
                <a:lnTo>
                  <a:pt x="151850" y="346614"/>
                </a:lnTo>
                <a:cubicBezTo>
                  <a:pt x="154051" y="343313"/>
                  <a:pt x="155647" y="339516"/>
                  <a:pt x="158452" y="336711"/>
                </a:cubicBezTo>
                <a:cubicBezTo>
                  <a:pt x="161258" y="333906"/>
                  <a:pt x="165877" y="333207"/>
                  <a:pt x="168356" y="330109"/>
                </a:cubicBezTo>
                <a:cubicBezTo>
                  <a:pt x="170530" y="327392"/>
                  <a:pt x="169727" y="323100"/>
                  <a:pt x="171657" y="320205"/>
                </a:cubicBezTo>
                <a:cubicBezTo>
                  <a:pt x="174246" y="316321"/>
                  <a:pt x="178847" y="314101"/>
                  <a:pt x="181560" y="310302"/>
                </a:cubicBezTo>
                <a:cubicBezTo>
                  <a:pt x="203284" y="279888"/>
                  <a:pt x="172317" y="312943"/>
                  <a:pt x="198065" y="287195"/>
                </a:cubicBezTo>
                <a:cubicBezTo>
                  <a:pt x="204883" y="266738"/>
                  <a:pt x="196639" y="286550"/>
                  <a:pt x="207969" y="270689"/>
                </a:cubicBezTo>
                <a:cubicBezTo>
                  <a:pt x="211698" y="265468"/>
                  <a:pt x="214193" y="259440"/>
                  <a:pt x="217872" y="254184"/>
                </a:cubicBezTo>
                <a:cubicBezTo>
                  <a:pt x="227277" y="240747"/>
                  <a:pt x="230543" y="238211"/>
                  <a:pt x="240979" y="227775"/>
                </a:cubicBezTo>
                <a:cubicBezTo>
                  <a:pt x="242079" y="224474"/>
                  <a:pt x="242192" y="220656"/>
                  <a:pt x="244280" y="217872"/>
                </a:cubicBezTo>
                <a:cubicBezTo>
                  <a:pt x="249443" y="210988"/>
                  <a:pt x="261526" y="199346"/>
                  <a:pt x="270689" y="194764"/>
                </a:cubicBezTo>
                <a:cubicBezTo>
                  <a:pt x="273801" y="193208"/>
                  <a:pt x="277480" y="193019"/>
                  <a:pt x="280592" y="191463"/>
                </a:cubicBezTo>
                <a:cubicBezTo>
                  <a:pt x="284141" y="189689"/>
                  <a:pt x="286870" y="186472"/>
                  <a:pt x="290496" y="184861"/>
                </a:cubicBezTo>
                <a:cubicBezTo>
                  <a:pt x="296855" y="182035"/>
                  <a:pt x="303700" y="180460"/>
                  <a:pt x="310302" y="178259"/>
                </a:cubicBezTo>
                <a:cubicBezTo>
                  <a:pt x="313603" y="177159"/>
                  <a:pt x="317254" y="176802"/>
                  <a:pt x="320205" y="174958"/>
                </a:cubicBezTo>
                <a:cubicBezTo>
                  <a:pt x="329008" y="169456"/>
                  <a:pt x="337976" y="164210"/>
                  <a:pt x="346614" y="158452"/>
                </a:cubicBezTo>
                <a:cubicBezTo>
                  <a:pt x="349915" y="156251"/>
                  <a:pt x="352969" y="153624"/>
                  <a:pt x="356517" y="151850"/>
                </a:cubicBezTo>
                <a:cubicBezTo>
                  <a:pt x="359629" y="150294"/>
                  <a:pt x="363119" y="149649"/>
                  <a:pt x="366420" y="148549"/>
                </a:cubicBezTo>
                <a:cubicBezTo>
                  <a:pt x="368621" y="146348"/>
                  <a:pt x="370593" y="143891"/>
                  <a:pt x="373023" y="141947"/>
                </a:cubicBezTo>
                <a:cubicBezTo>
                  <a:pt x="376121" y="139469"/>
                  <a:pt x="380823" y="138709"/>
                  <a:pt x="382926" y="135345"/>
                </a:cubicBezTo>
                <a:cubicBezTo>
                  <a:pt x="386614" y="129443"/>
                  <a:pt x="389528" y="115538"/>
                  <a:pt x="389528" y="115538"/>
                </a:cubicBezTo>
                <a:cubicBezTo>
                  <a:pt x="388428" y="100133"/>
                  <a:pt x="388031" y="84661"/>
                  <a:pt x="386227" y="69323"/>
                </a:cubicBezTo>
                <a:cubicBezTo>
                  <a:pt x="385820" y="65867"/>
                  <a:pt x="385100" y="62137"/>
                  <a:pt x="382926" y="59420"/>
                </a:cubicBezTo>
                <a:cubicBezTo>
                  <a:pt x="380448" y="56322"/>
                  <a:pt x="376324" y="55019"/>
                  <a:pt x="373023" y="52818"/>
                </a:cubicBezTo>
                <a:cubicBezTo>
                  <a:pt x="370822" y="46216"/>
                  <a:pt x="372211" y="36871"/>
                  <a:pt x="366420" y="33011"/>
                </a:cubicBezTo>
                <a:cubicBezTo>
                  <a:pt x="350727" y="22549"/>
                  <a:pt x="360280" y="27663"/>
                  <a:pt x="336711" y="19807"/>
                </a:cubicBezTo>
                <a:cubicBezTo>
                  <a:pt x="336710" y="19807"/>
                  <a:pt x="316905" y="13206"/>
                  <a:pt x="316904" y="13205"/>
                </a:cubicBezTo>
                <a:cubicBezTo>
                  <a:pt x="313603" y="11004"/>
                  <a:pt x="310626" y="8214"/>
                  <a:pt x="307001" y="6603"/>
                </a:cubicBezTo>
                <a:cubicBezTo>
                  <a:pt x="300642" y="3776"/>
                  <a:pt x="287195" y="0"/>
                  <a:pt x="287195" y="0"/>
                </a:cubicBezTo>
                <a:lnTo>
                  <a:pt x="260786" y="3301"/>
                </a:lnTo>
                <a:cubicBezTo>
                  <a:pt x="254160" y="4248"/>
                  <a:pt x="247670" y="6406"/>
                  <a:pt x="240979" y="6603"/>
                </a:cubicBezTo>
                <a:cubicBezTo>
                  <a:pt x="210182" y="7509"/>
                  <a:pt x="158452" y="17606"/>
                  <a:pt x="141947" y="19807"/>
                </a:cubicBezTo>
                <a:close/>
              </a:path>
            </a:pathLst>
          </a:custGeom>
          <a:solidFill>
            <a:srgbClr val="00B0F0">
              <a:alpha val="50000"/>
            </a:srgb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74562135-79E3-281F-CAEE-DFAD3CABFD27}"/>
              </a:ext>
            </a:extLst>
          </p:cNvPr>
          <p:cNvGrpSpPr/>
          <p:nvPr/>
        </p:nvGrpSpPr>
        <p:grpSpPr>
          <a:xfrm>
            <a:off x="4886988" y="1086932"/>
            <a:ext cx="7111126" cy="2185655"/>
            <a:chOff x="4886988" y="1086932"/>
            <a:chExt cx="7111126" cy="2185655"/>
          </a:xfrm>
        </p:grpSpPr>
        <p:grpSp>
          <p:nvGrpSpPr>
            <p:cNvPr id="68" name="Group 67">
              <a:extLst>
                <a:ext uri="{FF2B5EF4-FFF2-40B4-BE49-F238E27FC236}">
                  <a16:creationId xmlns:a16="http://schemas.microsoft.com/office/drawing/2014/main" id="{B1A9CA44-89C9-4793-DF6C-0A6F74D602BC}"/>
                </a:ext>
              </a:extLst>
            </p:cNvPr>
            <p:cNvGrpSpPr/>
            <p:nvPr/>
          </p:nvGrpSpPr>
          <p:grpSpPr>
            <a:xfrm>
              <a:off x="4886988" y="1261903"/>
              <a:ext cx="7111126" cy="2010684"/>
              <a:chOff x="4886988" y="1261903"/>
              <a:chExt cx="7111126" cy="2010684"/>
            </a:xfrm>
          </p:grpSpPr>
          <p:sp>
            <p:nvSpPr>
              <p:cNvPr id="13" name="Rounded Rectangle 12">
                <a:extLst>
                  <a:ext uri="{FF2B5EF4-FFF2-40B4-BE49-F238E27FC236}">
                    <a16:creationId xmlns:a16="http://schemas.microsoft.com/office/drawing/2014/main" id="{898BF410-75A5-AC53-4E3D-CF45BBACC643}"/>
                  </a:ext>
                </a:extLst>
              </p:cNvPr>
              <p:cNvSpPr/>
              <p:nvPr/>
            </p:nvSpPr>
            <p:spPr>
              <a:xfrm>
                <a:off x="4886988" y="1687419"/>
                <a:ext cx="931963" cy="1573392"/>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prompt</a:t>
                </a:r>
              </a:p>
            </p:txBody>
          </p:sp>
          <p:sp>
            <p:nvSpPr>
              <p:cNvPr id="14" name="Rounded Rectangle 13">
                <a:extLst>
                  <a:ext uri="{FF2B5EF4-FFF2-40B4-BE49-F238E27FC236}">
                    <a16:creationId xmlns:a16="http://schemas.microsoft.com/office/drawing/2014/main" id="{9C56B82D-D65D-357D-B6F6-96D5C2035F75}"/>
                  </a:ext>
                </a:extLst>
              </p:cNvPr>
              <p:cNvSpPr/>
              <p:nvPr/>
            </p:nvSpPr>
            <p:spPr>
              <a:xfrm>
                <a:off x="11085353" y="1699195"/>
                <a:ext cx="912761" cy="157339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output</a:t>
                </a:r>
              </a:p>
            </p:txBody>
          </p:sp>
          <p:cxnSp>
            <p:nvCxnSpPr>
              <p:cNvPr id="15" name="Straight Arrow Connector 14">
                <a:extLst>
                  <a:ext uri="{FF2B5EF4-FFF2-40B4-BE49-F238E27FC236}">
                    <a16:creationId xmlns:a16="http://schemas.microsoft.com/office/drawing/2014/main" id="{43BC7275-6A5F-8093-53C5-EC6FD14BB827}"/>
                  </a:ext>
                </a:extLst>
              </p:cNvPr>
              <p:cNvCxnSpPr>
                <a:cxnSpLocks/>
              </p:cNvCxnSpPr>
              <p:nvPr/>
            </p:nvCxnSpPr>
            <p:spPr>
              <a:xfrm>
                <a:off x="5885202" y="2474113"/>
                <a:ext cx="5129687"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217D49F-22CD-2991-4D3F-4B283F0A30D5}"/>
                  </a:ext>
                </a:extLst>
              </p:cNvPr>
              <p:cNvCxnSpPr>
                <a:cxnSpLocks/>
              </p:cNvCxnSpPr>
              <p:nvPr/>
            </p:nvCxnSpPr>
            <p:spPr>
              <a:xfrm>
                <a:off x="5334855" y="1287409"/>
                <a:ext cx="0" cy="41816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3F08CEA-CCEF-83BC-64EF-05270B192796}"/>
                  </a:ext>
                </a:extLst>
              </p:cNvPr>
              <p:cNvCxnSpPr>
                <a:cxnSpLocks/>
              </p:cNvCxnSpPr>
              <p:nvPr/>
            </p:nvCxnSpPr>
            <p:spPr>
              <a:xfrm flipH="1">
                <a:off x="5329719" y="1287409"/>
                <a:ext cx="30888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F52B9CB-4642-B4B3-EDE6-ED0181597371}"/>
                  </a:ext>
                </a:extLst>
              </p:cNvPr>
              <p:cNvCxnSpPr>
                <a:cxnSpLocks/>
              </p:cNvCxnSpPr>
              <p:nvPr/>
            </p:nvCxnSpPr>
            <p:spPr>
              <a:xfrm flipV="1">
                <a:off x="8409199" y="1274816"/>
                <a:ext cx="0" cy="541137"/>
              </a:xfrm>
              <a:prstGeom prst="line">
                <a:avLst/>
              </a:prstGeom>
              <a:ln>
                <a:solidFill>
                  <a:schemeClr val="tx1"/>
                </a:solidFill>
                <a:headEnd type="triangle" w="lg" len="lg"/>
                <a:tailEnd type="none" w="lg"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509D9092-5516-554E-370D-F693F789EE0A}"/>
                  </a:ext>
                </a:extLst>
              </p:cNvPr>
              <p:cNvSpPr txBox="1"/>
              <p:nvPr/>
            </p:nvSpPr>
            <p:spPr>
              <a:xfrm>
                <a:off x="5621579" y="1261903"/>
                <a:ext cx="2530565" cy="369332"/>
              </a:xfrm>
              <a:prstGeom prst="rect">
                <a:avLst/>
              </a:prstGeom>
              <a:noFill/>
            </p:spPr>
            <p:txBody>
              <a:bodyPr wrap="none" rtlCol="0">
                <a:spAutoFit/>
              </a:bodyPr>
              <a:lstStyle/>
              <a:p>
                <a:r>
                  <a:rPr lang="en-US"/>
                  <a:t>interrupt / amend query</a:t>
                </a:r>
              </a:p>
            </p:txBody>
          </p:sp>
          <p:grpSp>
            <p:nvGrpSpPr>
              <p:cNvPr id="38" name="Group 37">
                <a:extLst>
                  <a:ext uri="{FF2B5EF4-FFF2-40B4-BE49-F238E27FC236}">
                    <a16:creationId xmlns:a16="http://schemas.microsoft.com/office/drawing/2014/main" id="{74E9940C-F40E-9E64-CA54-5F9BF6E08185}"/>
                  </a:ext>
                </a:extLst>
              </p:cNvPr>
              <p:cNvGrpSpPr/>
              <p:nvPr/>
            </p:nvGrpSpPr>
            <p:grpSpPr>
              <a:xfrm>
                <a:off x="6322192" y="1763424"/>
                <a:ext cx="4239430" cy="1444935"/>
                <a:chOff x="2923370" y="1472258"/>
                <a:chExt cx="4239430" cy="1444935"/>
              </a:xfrm>
            </p:grpSpPr>
            <p:sp>
              <p:nvSpPr>
                <p:cNvPr id="16" name="Rounded Rectangle 15">
                  <a:extLst>
                    <a:ext uri="{FF2B5EF4-FFF2-40B4-BE49-F238E27FC236}">
                      <a16:creationId xmlns:a16="http://schemas.microsoft.com/office/drawing/2014/main" id="{5A11B72E-BFAB-DE1C-367D-748ACC75C74C}"/>
                    </a:ext>
                  </a:extLst>
                </p:cNvPr>
                <p:cNvSpPr/>
                <p:nvPr/>
              </p:nvSpPr>
              <p:spPr>
                <a:xfrm>
                  <a:off x="4461462" y="1681927"/>
                  <a:ext cx="1028873" cy="1002039"/>
                </a:xfrm>
                <a:prstGeom prst="round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2" descr="8,100+ Neural Network Icon Illustrations - iStock">
                  <a:extLst>
                    <a:ext uri="{FF2B5EF4-FFF2-40B4-BE49-F238E27FC236}">
                      <a16:creationId xmlns:a16="http://schemas.microsoft.com/office/drawing/2014/main" id="{694A0F22-934E-B5D7-EFB0-4F8CBDA6EF42}"/>
                    </a:ext>
                  </a:extLst>
                </p:cNvPr>
                <p:cNvPicPr>
                  <a:picLocks noChangeAspect="1" noChangeArrowheads="1"/>
                </p:cNvPicPr>
                <p:nvPr/>
              </p:nvPicPr>
              <p:blipFill rotWithShape="1">
                <a:blip r:embed="rId7"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533970" y="1765986"/>
                  <a:ext cx="902015" cy="833921"/>
                </a:xfrm>
                <a:prstGeom prst="ellipse">
                  <a:avLst/>
                </a:prstGeom>
                <a:noFill/>
                <a:extLst>
                  <a:ext uri="{909E8E84-426E-40DD-AFC4-6F175D3DCCD1}">
                    <a14:hiddenFill xmlns:a14="http://schemas.microsoft.com/office/drawing/2010/main">
                      <a:solidFill>
                        <a:srgbClr val="FFFFFF"/>
                      </a:solidFill>
                    </a14:hiddenFill>
                  </a:ext>
                </a:extLst>
              </p:spPr>
            </p:pic>
            <p:sp>
              <p:nvSpPr>
                <p:cNvPr id="19" name="Rounded Rectangle 18">
                  <a:extLst>
                    <a:ext uri="{FF2B5EF4-FFF2-40B4-BE49-F238E27FC236}">
                      <a16:creationId xmlns:a16="http://schemas.microsoft.com/office/drawing/2014/main" id="{86B106CE-2C4A-4E43-1220-F63D120A36A1}"/>
                    </a:ext>
                  </a:extLst>
                </p:cNvPr>
                <p:cNvSpPr/>
                <p:nvPr/>
              </p:nvSpPr>
              <p:spPr>
                <a:xfrm>
                  <a:off x="2923370" y="1472258"/>
                  <a:ext cx="4239430" cy="1444935"/>
                </a:xfrm>
                <a:prstGeom prst="roundRect">
                  <a:avLst/>
                </a:prstGeom>
                <a:ln>
                  <a:solidFill>
                    <a:schemeClr val="accent5"/>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B09FF294-28DE-A0F8-A4EA-94D0BA3A9434}"/>
                    </a:ext>
                  </a:extLst>
                </p:cNvPr>
                <p:cNvSpPr/>
                <p:nvPr/>
              </p:nvSpPr>
              <p:spPr>
                <a:xfrm>
                  <a:off x="3109831" y="1941129"/>
                  <a:ext cx="1197562" cy="60590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Gather context</a:t>
                  </a:r>
                </a:p>
              </p:txBody>
            </p:sp>
            <p:sp>
              <p:nvSpPr>
                <p:cNvPr id="21" name="Rounded Rectangle 20">
                  <a:extLst>
                    <a:ext uri="{FF2B5EF4-FFF2-40B4-BE49-F238E27FC236}">
                      <a16:creationId xmlns:a16="http://schemas.microsoft.com/office/drawing/2014/main" id="{22AEBCE8-9AEF-BC94-4B59-F603D89FA9B1}"/>
                    </a:ext>
                  </a:extLst>
                </p:cNvPr>
                <p:cNvSpPr/>
                <p:nvPr/>
              </p:nvSpPr>
              <p:spPr>
                <a:xfrm>
                  <a:off x="4461462" y="1952908"/>
                  <a:ext cx="1197562" cy="605900"/>
                </a:xfrm>
                <a:prstGeom prst="roundRect">
                  <a:avLst/>
                </a:prstGeom>
                <a:solidFill>
                  <a:schemeClr val="accent2"/>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Take Action</a:t>
                  </a:r>
                </a:p>
              </p:txBody>
            </p:sp>
            <p:sp>
              <p:nvSpPr>
                <p:cNvPr id="22" name="Rounded Rectangle 21">
                  <a:extLst>
                    <a:ext uri="{FF2B5EF4-FFF2-40B4-BE49-F238E27FC236}">
                      <a16:creationId xmlns:a16="http://schemas.microsoft.com/office/drawing/2014/main" id="{081A9860-27FB-3E53-BF6D-A577A4512F59}"/>
                    </a:ext>
                  </a:extLst>
                </p:cNvPr>
                <p:cNvSpPr/>
                <p:nvPr/>
              </p:nvSpPr>
              <p:spPr>
                <a:xfrm>
                  <a:off x="5811558" y="1952908"/>
                  <a:ext cx="1197562" cy="605900"/>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Verify results</a:t>
                  </a:r>
                </a:p>
              </p:txBody>
            </p:sp>
            <p:cxnSp>
              <p:nvCxnSpPr>
                <p:cNvPr id="32" name="Straight Connector 31">
                  <a:extLst>
                    <a:ext uri="{FF2B5EF4-FFF2-40B4-BE49-F238E27FC236}">
                      <a16:creationId xmlns:a16="http://schemas.microsoft.com/office/drawing/2014/main" id="{88C1E7C3-2C5B-8537-BFE0-4238E86CB089}"/>
                    </a:ext>
                  </a:extLst>
                </p:cNvPr>
                <p:cNvCxnSpPr/>
                <p:nvPr/>
              </p:nvCxnSpPr>
              <p:spPr>
                <a:xfrm>
                  <a:off x="6410339" y="2558808"/>
                  <a:ext cx="0" cy="24789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3491D0C-EB91-4453-1B46-9CF17FBA22A6}"/>
                    </a:ext>
                  </a:extLst>
                </p:cNvPr>
                <p:cNvCxnSpPr/>
                <p:nvPr/>
              </p:nvCxnSpPr>
              <p:spPr>
                <a:xfrm>
                  <a:off x="3708612" y="2547029"/>
                  <a:ext cx="0" cy="247892"/>
                </a:xfrm>
                <a:prstGeom prst="line">
                  <a:avLst/>
                </a:prstGeom>
                <a:ln>
                  <a:solidFill>
                    <a:schemeClr val="accent2"/>
                  </a:solidFill>
                  <a:headEnd type="triangle" w="lg" len="lg"/>
                  <a:tailEnd type="none"/>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666689C7-4CEE-568C-472A-0506678F3FC8}"/>
                    </a:ext>
                  </a:extLst>
                </p:cNvPr>
                <p:cNvCxnSpPr>
                  <a:cxnSpLocks/>
                </p:cNvCxnSpPr>
                <p:nvPr/>
              </p:nvCxnSpPr>
              <p:spPr>
                <a:xfrm flipH="1" flipV="1">
                  <a:off x="3708612" y="2785747"/>
                  <a:ext cx="2701727" cy="9174"/>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FE59F18D-716C-283F-3E3A-C7D1ADC8119A}"/>
                    </a:ext>
                  </a:extLst>
                </p:cNvPr>
                <p:cNvSpPr txBox="1"/>
                <p:nvPr/>
              </p:nvSpPr>
              <p:spPr>
                <a:xfrm>
                  <a:off x="4211656" y="1524787"/>
                  <a:ext cx="1546642" cy="369332"/>
                </a:xfrm>
                <a:prstGeom prst="rect">
                  <a:avLst/>
                </a:prstGeom>
                <a:noFill/>
              </p:spPr>
              <p:txBody>
                <a:bodyPr wrap="none" rtlCol="0">
                  <a:spAutoFit/>
                </a:bodyPr>
                <a:lstStyle/>
                <a:p>
                  <a:r>
                    <a:rPr lang="en-US" b="1">
                      <a:solidFill>
                        <a:schemeClr val="accent2"/>
                      </a:solidFill>
                    </a:rPr>
                    <a:t>Agentic Loop</a:t>
                  </a:r>
                </a:p>
              </p:txBody>
            </p:sp>
          </p:grpSp>
        </p:grpSp>
        <p:pic>
          <p:nvPicPr>
            <p:cNvPr id="22540" name="Picture 12" descr="Claude Code SVG Icon - Free Download | Official Logo SVG ...">
              <a:extLst>
                <a:ext uri="{FF2B5EF4-FFF2-40B4-BE49-F238E27FC236}">
                  <a16:creationId xmlns:a16="http://schemas.microsoft.com/office/drawing/2014/main" id="{8D93E951-E9D4-5C82-803A-87651E8ECF28}"/>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205736" y="1086932"/>
              <a:ext cx="909250" cy="9092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1" name="Group 90">
            <a:extLst>
              <a:ext uri="{FF2B5EF4-FFF2-40B4-BE49-F238E27FC236}">
                <a16:creationId xmlns:a16="http://schemas.microsoft.com/office/drawing/2014/main" id="{33C9B916-DFD5-C6AA-0327-5480F40BBB5E}"/>
              </a:ext>
            </a:extLst>
          </p:cNvPr>
          <p:cNvGrpSpPr/>
          <p:nvPr/>
        </p:nvGrpSpPr>
        <p:grpSpPr>
          <a:xfrm>
            <a:off x="8268125" y="3225511"/>
            <a:ext cx="3368672" cy="3587412"/>
            <a:chOff x="7976025" y="3225511"/>
            <a:chExt cx="3368672" cy="3587412"/>
          </a:xfrm>
        </p:grpSpPr>
        <p:sp>
          <p:nvSpPr>
            <p:cNvPr id="72" name="Rounded Rectangle 71">
              <a:extLst>
                <a:ext uri="{FF2B5EF4-FFF2-40B4-BE49-F238E27FC236}">
                  <a16:creationId xmlns:a16="http://schemas.microsoft.com/office/drawing/2014/main" id="{84CBEEB5-CE64-27D9-C60D-39FA312874BA}"/>
                </a:ext>
              </a:extLst>
            </p:cNvPr>
            <p:cNvSpPr/>
            <p:nvPr/>
          </p:nvSpPr>
          <p:spPr>
            <a:xfrm>
              <a:off x="8197824" y="3749496"/>
              <a:ext cx="2817066" cy="182109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a:extLst>
                <a:ext uri="{FF2B5EF4-FFF2-40B4-BE49-F238E27FC236}">
                  <a16:creationId xmlns:a16="http://schemas.microsoft.com/office/drawing/2014/main" id="{96A29CC5-D1AD-A98D-FDA8-241BB2801407}"/>
                </a:ext>
              </a:extLst>
            </p:cNvPr>
            <p:cNvCxnSpPr>
              <a:cxnSpLocks/>
            </p:cNvCxnSpPr>
            <p:nvPr/>
          </p:nvCxnSpPr>
          <p:spPr>
            <a:xfrm flipV="1">
              <a:off x="9454483" y="3225511"/>
              <a:ext cx="0" cy="541137"/>
            </a:xfrm>
            <a:prstGeom prst="line">
              <a:avLst/>
            </a:prstGeom>
            <a:ln>
              <a:solidFill>
                <a:schemeClr val="tx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pic>
          <p:nvPicPr>
            <p:cNvPr id="22534" name="Picture 6" descr="Terminal - Free signs icons">
              <a:extLst>
                <a:ext uri="{FF2B5EF4-FFF2-40B4-BE49-F238E27FC236}">
                  <a16:creationId xmlns:a16="http://schemas.microsoft.com/office/drawing/2014/main" id="{72F1BBEA-E6E1-5C01-8181-38176BB299AA}"/>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254712" y="3861462"/>
              <a:ext cx="780082" cy="663518"/>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descr="Free Folder Icon, Symbol. Download in SVG &amp; PNG Formats.">
              <a:extLst>
                <a:ext uri="{FF2B5EF4-FFF2-40B4-BE49-F238E27FC236}">
                  <a16:creationId xmlns:a16="http://schemas.microsoft.com/office/drawing/2014/main" id="{0864F6ED-5A85-C252-F680-6BE30928872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9184556" y="3837377"/>
              <a:ext cx="831905" cy="711688"/>
            </a:xfrm>
            <a:prstGeom prst="rect">
              <a:avLst/>
            </a:prstGeom>
            <a:noFill/>
            <a:extLst>
              <a:ext uri="{909E8E84-426E-40DD-AFC4-6F175D3DCCD1}">
                <a14:hiddenFill xmlns:a14="http://schemas.microsoft.com/office/drawing/2010/main">
                  <a:solidFill>
                    <a:srgbClr val="FFFFFF"/>
                  </a:solidFill>
                </a14:hiddenFill>
              </a:ext>
            </a:extLst>
          </p:spPr>
        </p:pic>
        <p:pic>
          <p:nvPicPr>
            <p:cNvPr id="22538" name="Picture 10" descr="Git - Logo Downloads">
              <a:extLst>
                <a:ext uri="{FF2B5EF4-FFF2-40B4-BE49-F238E27FC236}">
                  <a16:creationId xmlns:a16="http://schemas.microsoft.com/office/drawing/2014/main" id="{94114BCE-D783-B44B-5AB2-ADC1B7608C7F}"/>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259840" y="4589249"/>
              <a:ext cx="774954" cy="774954"/>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78" descr="A close-up of a folder&#10;&#10;AI-generated content may be incorrect.">
              <a:extLst>
                <a:ext uri="{FF2B5EF4-FFF2-40B4-BE49-F238E27FC236}">
                  <a16:creationId xmlns:a16="http://schemas.microsoft.com/office/drawing/2014/main" id="{00033E59-B5AE-92CC-2A0D-33B5CC179BF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149962" y="4669644"/>
              <a:ext cx="878449" cy="696903"/>
            </a:xfrm>
            <a:prstGeom prst="rect">
              <a:avLst/>
            </a:prstGeom>
          </p:spPr>
        </p:pic>
        <p:pic>
          <p:nvPicPr>
            <p:cNvPr id="85" name="Picture 84" descr="A group of pixelated animals&#10;&#10;AI-generated content may be incorrect.">
              <a:extLst>
                <a:ext uri="{FF2B5EF4-FFF2-40B4-BE49-F238E27FC236}">
                  <a16:creationId xmlns:a16="http://schemas.microsoft.com/office/drawing/2014/main" id="{1026CD71-E45E-C110-A64A-1489E69093C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112941" y="3787596"/>
              <a:ext cx="729577" cy="767184"/>
            </a:xfrm>
            <a:prstGeom prst="rect">
              <a:avLst/>
            </a:prstGeom>
          </p:spPr>
        </p:pic>
        <p:pic>
          <p:nvPicPr>
            <p:cNvPr id="87" name="Picture 86" descr="A black and white icon of a paper&#10;&#10;AI-generated content may be incorrect.">
              <a:extLst>
                <a:ext uri="{FF2B5EF4-FFF2-40B4-BE49-F238E27FC236}">
                  <a16:creationId xmlns:a16="http://schemas.microsoft.com/office/drawing/2014/main" id="{A10C0A60-9E38-CC75-C52D-2B3E322719F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149821" y="4667948"/>
              <a:ext cx="655816" cy="726443"/>
            </a:xfrm>
            <a:prstGeom prst="rect">
              <a:avLst/>
            </a:prstGeom>
          </p:spPr>
        </p:pic>
        <p:sp>
          <p:nvSpPr>
            <p:cNvPr id="88" name="TextBox 87">
              <a:extLst>
                <a:ext uri="{FF2B5EF4-FFF2-40B4-BE49-F238E27FC236}">
                  <a16:creationId xmlns:a16="http://schemas.microsoft.com/office/drawing/2014/main" id="{BD363F9C-F2CE-B1AA-E136-12C6373EDB48}"/>
                </a:ext>
              </a:extLst>
            </p:cNvPr>
            <p:cNvSpPr txBox="1"/>
            <p:nvPr/>
          </p:nvSpPr>
          <p:spPr>
            <a:xfrm>
              <a:off x="7976025" y="5612594"/>
              <a:ext cx="3368672" cy="1200329"/>
            </a:xfrm>
            <a:prstGeom prst="rect">
              <a:avLst/>
            </a:prstGeom>
            <a:noFill/>
          </p:spPr>
          <p:txBody>
            <a:bodyPr wrap="square" rtlCol="0">
              <a:spAutoFit/>
            </a:bodyPr>
            <a:lstStyle/>
            <a:p>
              <a:pPr algn="ctr"/>
              <a:r>
                <a:rPr lang="en-US" sz="2400"/>
                <a:t>Terminal, Directories, Git, Sub-agents, Skills, Automemory</a:t>
              </a:r>
            </a:p>
          </p:txBody>
        </p:sp>
      </p:grpSp>
      <p:grpSp>
        <p:nvGrpSpPr>
          <p:cNvPr id="90" name="Group 89">
            <a:extLst>
              <a:ext uri="{FF2B5EF4-FFF2-40B4-BE49-F238E27FC236}">
                <a16:creationId xmlns:a16="http://schemas.microsoft.com/office/drawing/2014/main" id="{6C50BD77-BEFB-B312-759E-43ED39929905}"/>
              </a:ext>
            </a:extLst>
          </p:cNvPr>
          <p:cNvGrpSpPr/>
          <p:nvPr/>
        </p:nvGrpSpPr>
        <p:grpSpPr>
          <a:xfrm>
            <a:off x="5960462" y="3208359"/>
            <a:ext cx="2237362" cy="3595806"/>
            <a:chOff x="5960462" y="3208359"/>
            <a:chExt cx="2237362" cy="3595806"/>
          </a:xfrm>
        </p:grpSpPr>
        <p:cxnSp>
          <p:nvCxnSpPr>
            <p:cNvPr id="69" name="Straight Connector 68">
              <a:extLst>
                <a:ext uri="{FF2B5EF4-FFF2-40B4-BE49-F238E27FC236}">
                  <a16:creationId xmlns:a16="http://schemas.microsoft.com/office/drawing/2014/main" id="{DF639308-09F8-D74A-0727-E98B59ECD2C6}"/>
                </a:ext>
              </a:extLst>
            </p:cNvPr>
            <p:cNvCxnSpPr>
              <a:cxnSpLocks/>
            </p:cNvCxnSpPr>
            <p:nvPr/>
          </p:nvCxnSpPr>
          <p:spPr>
            <a:xfrm flipV="1">
              <a:off x="6965853" y="3208359"/>
              <a:ext cx="0" cy="541137"/>
            </a:xfrm>
            <a:prstGeom prst="line">
              <a:avLst/>
            </a:prstGeom>
            <a:ln>
              <a:solidFill>
                <a:schemeClr val="tx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70" name="Rounded Rectangle 69">
              <a:extLst>
                <a:ext uri="{FF2B5EF4-FFF2-40B4-BE49-F238E27FC236}">
                  <a16:creationId xmlns:a16="http://schemas.microsoft.com/office/drawing/2014/main" id="{76314F46-9241-708B-9D89-D98186C6E115}"/>
                </a:ext>
              </a:extLst>
            </p:cNvPr>
            <p:cNvSpPr/>
            <p:nvPr/>
          </p:nvSpPr>
          <p:spPr>
            <a:xfrm>
              <a:off x="5993442" y="3749496"/>
              <a:ext cx="1950981" cy="182108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2" descr="Web search engine - Free web icons">
              <a:extLst>
                <a:ext uri="{FF2B5EF4-FFF2-40B4-BE49-F238E27FC236}">
                  <a16:creationId xmlns:a16="http://schemas.microsoft.com/office/drawing/2014/main" id="{75A96D5D-00BD-506B-F153-0CCBC1B9CF20}"/>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6981409" y="3766648"/>
              <a:ext cx="798948" cy="721001"/>
            </a:xfrm>
            <a:prstGeom prst="rect">
              <a:avLst/>
            </a:prstGeom>
            <a:noFill/>
            <a:extLst>
              <a:ext uri="{909E8E84-426E-40DD-AFC4-6F175D3DCCD1}">
                <a14:hiddenFill xmlns:a14="http://schemas.microsoft.com/office/drawing/2010/main">
                  <a:solidFill>
                    <a:srgbClr val="FFFFFF"/>
                  </a:solidFill>
                </a14:hiddenFill>
              </a:ext>
            </a:extLst>
          </p:spPr>
        </p:pic>
        <p:pic>
          <p:nvPicPr>
            <p:cNvPr id="22530" name="Picture 2" descr="Computer - Free computer icons">
              <a:extLst>
                <a:ext uri="{FF2B5EF4-FFF2-40B4-BE49-F238E27FC236}">
                  <a16:creationId xmlns:a16="http://schemas.microsoft.com/office/drawing/2014/main" id="{9FC96354-A96C-3085-02F8-264FC7016BFF}"/>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6973628" y="4631801"/>
              <a:ext cx="798948" cy="798948"/>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Cloud computing - Free web icons">
              <a:extLst>
                <a:ext uri="{FF2B5EF4-FFF2-40B4-BE49-F238E27FC236}">
                  <a16:creationId xmlns:a16="http://schemas.microsoft.com/office/drawing/2014/main" id="{2BD0E849-D675-8A30-17B0-D51ACB4C283B}"/>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099969" y="3830148"/>
              <a:ext cx="774697" cy="774697"/>
            </a:xfrm>
            <a:prstGeom prst="rect">
              <a:avLst/>
            </a:prstGeom>
            <a:noFill/>
            <a:extLst>
              <a:ext uri="{909E8E84-426E-40DD-AFC4-6F175D3DCCD1}">
                <a14:hiddenFill xmlns:a14="http://schemas.microsoft.com/office/drawing/2010/main">
                  <a:solidFill>
                    <a:srgbClr val="FFFFFF"/>
                  </a:solidFill>
                </a14:hiddenFill>
              </a:ext>
            </a:extLst>
          </p:spPr>
        </p:pic>
        <p:pic>
          <p:nvPicPr>
            <p:cNvPr id="22542" name="Picture 14" descr="MCP: Your AI talking to 136+ tools | Pluga">
              <a:extLst>
                <a:ext uri="{FF2B5EF4-FFF2-40B4-BE49-F238E27FC236}">
                  <a16:creationId xmlns:a16="http://schemas.microsoft.com/office/drawing/2014/main" id="{2ED18C94-54A2-9F4A-E994-B15FCA59402E}"/>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6169612" y="4736297"/>
              <a:ext cx="665946" cy="665946"/>
            </a:xfrm>
            <a:prstGeom prst="rect">
              <a:avLst/>
            </a:prstGeom>
            <a:noFill/>
            <a:extLst>
              <a:ext uri="{909E8E84-426E-40DD-AFC4-6F175D3DCCD1}">
                <a14:hiddenFill xmlns:a14="http://schemas.microsoft.com/office/drawing/2010/main">
                  <a:solidFill>
                    <a:srgbClr val="FFFFFF"/>
                  </a:solidFill>
                </a14:hiddenFill>
              </a:ext>
            </a:extLst>
          </p:spPr>
        </p:pic>
        <p:sp>
          <p:nvSpPr>
            <p:cNvPr id="89" name="TextBox 88">
              <a:extLst>
                <a:ext uri="{FF2B5EF4-FFF2-40B4-BE49-F238E27FC236}">
                  <a16:creationId xmlns:a16="http://schemas.microsoft.com/office/drawing/2014/main" id="{27DF250C-5009-DC4F-653D-326E17823BE8}"/>
                </a:ext>
              </a:extLst>
            </p:cNvPr>
            <p:cNvSpPr txBox="1"/>
            <p:nvPr/>
          </p:nvSpPr>
          <p:spPr>
            <a:xfrm>
              <a:off x="5960462" y="5603836"/>
              <a:ext cx="2237362" cy="1200329"/>
            </a:xfrm>
            <a:prstGeom prst="rect">
              <a:avLst/>
            </a:prstGeom>
            <a:noFill/>
          </p:spPr>
          <p:txBody>
            <a:bodyPr wrap="square" rtlCol="0">
              <a:spAutoFit/>
            </a:bodyPr>
            <a:lstStyle/>
            <a:p>
              <a:pPr algn="ctr"/>
              <a:r>
                <a:rPr lang="en-US" sz="2400"/>
                <a:t>Cloud, Web, Local Desktop, MCP servers</a:t>
              </a:r>
            </a:p>
          </p:txBody>
        </p:sp>
      </p:grpSp>
    </p:spTree>
    <p:extLst>
      <p:ext uri="{BB962C8B-B14F-4D97-AF65-F5344CB8AC3E}">
        <p14:creationId xmlns:p14="http://schemas.microsoft.com/office/powerpoint/2010/main" val="427345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dissolve">
                                      <p:cBhvr>
                                        <p:cTn id="12" dur="500"/>
                                        <p:tgtEl>
                                          <p:spTgt spid="7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dissolve">
                                      <p:cBhvr>
                                        <p:cTn id="17" dur="500"/>
                                        <p:tgtEl>
                                          <p:spTgt spid="9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dissolve">
                                      <p:cBhvr>
                                        <p:cTn id="2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A1E67-1328-3DF9-1248-0C673FB31DC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29F3922-CDA4-C31B-52C1-F5CD1633A11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CBE31097-9EA9-0BD2-0645-BEE09CFA24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0CED237B-6BF9-8F9A-9149-AE9E4C9EAA1D}"/>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Agentic capabilities</a:t>
            </a:r>
          </a:p>
        </p:txBody>
      </p:sp>
      <p:pic>
        <p:nvPicPr>
          <p:cNvPr id="6" name="Picture 5" descr="A graph with green dots and numbers&#10;&#10;AI-generated content may be incorrect.">
            <a:extLst>
              <a:ext uri="{FF2B5EF4-FFF2-40B4-BE49-F238E27FC236}">
                <a16:creationId xmlns:a16="http://schemas.microsoft.com/office/drawing/2014/main" id="{040C2990-27FE-9D3F-5FC9-1FD3341C68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629" y="1052371"/>
            <a:ext cx="11622746" cy="5393034"/>
          </a:xfrm>
          <a:prstGeom prst="rect">
            <a:avLst/>
          </a:prstGeom>
        </p:spPr>
      </p:pic>
      <p:sp>
        <p:nvSpPr>
          <p:cNvPr id="7" name="TextBox 6">
            <a:extLst>
              <a:ext uri="{FF2B5EF4-FFF2-40B4-BE49-F238E27FC236}">
                <a16:creationId xmlns:a16="http://schemas.microsoft.com/office/drawing/2014/main" id="{EEBB1FD6-FC10-AE86-F44F-3573084CC343}"/>
              </a:ext>
            </a:extLst>
          </p:cNvPr>
          <p:cNvSpPr txBox="1"/>
          <p:nvPr/>
        </p:nvSpPr>
        <p:spPr>
          <a:xfrm>
            <a:off x="10729740" y="6396334"/>
            <a:ext cx="1462260" cy="461665"/>
          </a:xfrm>
          <a:prstGeom prst="rect">
            <a:avLst/>
          </a:prstGeom>
          <a:noFill/>
        </p:spPr>
        <p:txBody>
          <a:bodyPr wrap="none" rtlCol="0">
            <a:spAutoFit/>
          </a:bodyPr>
          <a:lstStyle/>
          <a:p>
            <a:r>
              <a:rPr lang="en-US" sz="2400"/>
              <a:t>Kwa 2025</a:t>
            </a:r>
          </a:p>
        </p:txBody>
      </p:sp>
    </p:spTree>
    <p:extLst>
      <p:ext uri="{BB962C8B-B14F-4D97-AF65-F5344CB8AC3E}">
        <p14:creationId xmlns:p14="http://schemas.microsoft.com/office/powerpoint/2010/main" val="3831933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2201F-22E9-45EE-19E5-321FDBF714E3}"/>
            </a:ext>
          </a:extLst>
        </p:cNvPr>
        <p:cNvGrpSpPr/>
        <p:nvPr/>
      </p:nvGrpSpPr>
      <p:grpSpPr>
        <a:xfrm>
          <a:off x="0" y="0"/>
          <a:ext cx="0" cy="0"/>
          <a:chOff x="0" y="0"/>
          <a:chExt cx="0" cy="0"/>
        </a:xfrm>
      </p:grpSpPr>
      <p:pic>
        <p:nvPicPr>
          <p:cNvPr id="18" name="Picture 17" descr="A graph of different colored lines&#10;&#10;AI-generated content may be incorrect.">
            <a:extLst>
              <a:ext uri="{FF2B5EF4-FFF2-40B4-BE49-F238E27FC236}">
                <a16:creationId xmlns:a16="http://schemas.microsoft.com/office/drawing/2014/main" id="{A2ADAD74-EB9F-357E-0CB6-5A3F345819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81945" y="2570207"/>
            <a:ext cx="6911830" cy="3604328"/>
          </a:xfrm>
          <a:prstGeom prst="rect">
            <a:avLst/>
          </a:prstGeom>
        </p:spPr>
      </p:pic>
      <p:sp>
        <p:nvSpPr>
          <p:cNvPr id="149" name="Rectangle 2">
            <a:extLst>
              <a:ext uri="{FF2B5EF4-FFF2-40B4-BE49-F238E27FC236}">
                <a16:creationId xmlns:a16="http://schemas.microsoft.com/office/drawing/2014/main" id="{D25249FC-A8EF-D34B-9D1F-4D520D2E98C3}"/>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239AB75D-18EB-8DB7-916A-63A859AA12C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ARC-AGI</a:t>
            </a:r>
          </a:p>
        </p:txBody>
      </p:sp>
      <p:pic>
        <p:nvPicPr>
          <p:cNvPr id="9" name="Picture 8">
            <a:extLst>
              <a:ext uri="{FF2B5EF4-FFF2-40B4-BE49-F238E27FC236}">
                <a16:creationId xmlns:a16="http://schemas.microsoft.com/office/drawing/2014/main" id="{2E570228-08D5-53B4-513A-A8864C1544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7811" y="1399378"/>
            <a:ext cx="3654312" cy="4621427"/>
          </a:xfrm>
          <a:prstGeom prst="rect">
            <a:avLst/>
          </a:prstGeom>
        </p:spPr>
      </p:pic>
      <p:sp>
        <p:nvSpPr>
          <p:cNvPr id="10" name="TextBox 9">
            <a:extLst>
              <a:ext uri="{FF2B5EF4-FFF2-40B4-BE49-F238E27FC236}">
                <a16:creationId xmlns:a16="http://schemas.microsoft.com/office/drawing/2014/main" id="{0597BDA5-F0B4-4126-C198-0AAB87ACB78B}"/>
              </a:ext>
            </a:extLst>
          </p:cNvPr>
          <p:cNvSpPr txBox="1"/>
          <p:nvPr/>
        </p:nvSpPr>
        <p:spPr>
          <a:xfrm>
            <a:off x="5288691" y="1399378"/>
            <a:ext cx="6163076" cy="954107"/>
          </a:xfrm>
          <a:prstGeom prst="rect">
            <a:avLst/>
          </a:prstGeom>
          <a:noFill/>
        </p:spPr>
        <p:txBody>
          <a:bodyPr wrap="square" rtlCol="0">
            <a:spAutoFit/>
          </a:bodyPr>
          <a:lstStyle/>
          <a:p>
            <a:r>
              <a:rPr lang="en-US" sz="2800"/>
              <a:t>Puzzle games involving human priors (mostly from old skool video games)</a:t>
            </a:r>
          </a:p>
        </p:txBody>
      </p:sp>
      <p:grpSp>
        <p:nvGrpSpPr>
          <p:cNvPr id="19" name="Group 18">
            <a:extLst>
              <a:ext uri="{FF2B5EF4-FFF2-40B4-BE49-F238E27FC236}">
                <a16:creationId xmlns:a16="http://schemas.microsoft.com/office/drawing/2014/main" id="{1628E674-5032-AB71-0931-962AEA623FF7}"/>
              </a:ext>
            </a:extLst>
          </p:cNvPr>
          <p:cNvGrpSpPr/>
          <p:nvPr/>
        </p:nvGrpSpPr>
        <p:grpSpPr>
          <a:xfrm>
            <a:off x="4981945" y="2533135"/>
            <a:ext cx="6911830" cy="3682314"/>
            <a:chOff x="4981945" y="2533135"/>
            <a:chExt cx="6911830" cy="3682314"/>
          </a:xfrm>
        </p:grpSpPr>
        <p:pic>
          <p:nvPicPr>
            <p:cNvPr id="13" name="Picture 12" descr="A black screen with numbers and text&#10;&#10;AI-generated content may be incorrect.">
              <a:extLst>
                <a:ext uri="{FF2B5EF4-FFF2-40B4-BE49-F238E27FC236}">
                  <a16:creationId xmlns:a16="http://schemas.microsoft.com/office/drawing/2014/main" id="{2F76C05E-4F81-F307-9242-326F12E5D9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81945" y="2533135"/>
              <a:ext cx="6911830" cy="3682314"/>
            </a:xfrm>
            <a:prstGeom prst="rect">
              <a:avLst/>
            </a:prstGeom>
          </p:spPr>
        </p:pic>
        <p:sp>
          <p:nvSpPr>
            <p:cNvPr id="16" name="TextBox 15">
              <a:extLst>
                <a:ext uri="{FF2B5EF4-FFF2-40B4-BE49-F238E27FC236}">
                  <a16:creationId xmlns:a16="http://schemas.microsoft.com/office/drawing/2014/main" id="{DC8A2AF8-A8C9-5175-0426-AC86BAB8AC24}"/>
                </a:ext>
              </a:extLst>
            </p:cNvPr>
            <p:cNvSpPr txBox="1"/>
            <p:nvPr/>
          </p:nvSpPr>
          <p:spPr>
            <a:xfrm>
              <a:off x="6388699" y="3429000"/>
              <a:ext cx="2273388" cy="1938992"/>
            </a:xfrm>
            <a:prstGeom prst="rect">
              <a:avLst/>
            </a:prstGeom>
            <a:noFill/>
          </p:spPr>
          <p:txBody>
            <a:bodyPr wrap="square" rtlCol="0">
              <a:spAutoFit/>
            </a:bodyPr>
            <a:lstStyle/>
            <a:p>
              <a:r>
                <a:rPr lang="en-US" sz="2400">
                  <a:solidFill>
                    <a:schemeClr val="bg1"/>
                  </a:solidFill>
                </a:rPr>
                <a:t>GPT-6 Astra recently saturated the full ARC-AGI 3 benchmark</a:t>
              </a:r>
            </a:p>
          </p:txBody>
        </p:sp>
      </p:grpSp>
      <p:sp>
        <p:nvSpPr>
          <p:cNvPr id="2" name="TextBox 1">
            <a:extLst>
              <a:ext uri="{FF2B5EF4-FFF2-40B4-BE49-F238E27FC236}">
                <a16:creationId xmlns:a16="http://schemas.microsoft.com/office/drawing/2014/main" id="{2ED1396F-6FF8-42AB-6027-FD5355F2C0C9}"/>
              </a:ext>
            </a:extLst>
          </p:cNvPr>
          <p:cNvSpPr txBox="1"/>
          <p:nvPr/>
        </p:nvSpPr>
        <p:spPr>
          <a:xfrm>
            <a:off x="8370229" y="6396335"/>
            <a:ext cx="3633431" cy="461665"/>
          </a:xfrm>
          <a:prstGeom prst="rect">
            <a:avLst/>
          </a:prstGeom>
          <a:noFill/>
        </p:spPr>
        <p:txBody>
          <a:bodyPr wrap="none" rtlCol="0">
            <a:spAutoFit/>
          </a:bodyPr>
          <a:lstStyle/>
          <a:p>
            <a:r>
              <a:rPr lang="en-US" sz="2400"/>
              <a:t>Arc Prize Foundation 2026</a:t>
            </a:r>
          </a:p>
        </p:txBody>
      </p:sp>
    </p:spTree>
    <p:extLst>
      <p:ext uri="{BB962C8B-B14F-4D97-AF65-F5344CB8AC3E}">
        <p14:creationId xmlns:p14="http://schemas.microsoft.com/office/powerpoint/2010/main" val="88557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A7034-373E-0CB0-B68D-27C414C2AD36}"/>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70F72BD2-567B-8D7E-1E3C-050123804AD5}"/>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31D5C2C1-B3C1-A8DE-31FB-FFA4AA1AE39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grpSp>
        <p:nvGrpSpPr>
          <p:cNvPr id="42" name="Group 41">
            <a:extLst>
              <a:ext uri="{FF2B5EF4-FFF2-40B4-BE49-F238E27FC236}">
                <a16:creationId xmlns:a16="http://schemas.microsoft.com/office/drawing/2014/main" id="{BF1BE521-4AE3-6FC6-A21A-B20CEB23CF39}"/>
              </a:ext>
            </a:extLst>
          </p:cNvPr>
          <p:cNvGrpSpPr/>
          <p:nvPr/>
        </p:nvGrpSpPr>
        <p:grpSpPr>
          <a:xfrm>
            <a:off x="640252" y="4518342"/>
            <a:ext cx="12310198" cy="1023056"/>
            <a:chOff x="640252" y="4518342"/>
            <a:chExt cx="12310198" cy="1023056"/>
          </a:xfrm>
        </p:grpSpPr>
        <p:sp>
          <p:nvSpPr>
            <p:cNvPr id="2" name="TextBox 1">
              <a:extLst>
                <a:ext uri="{FF2B5EF4-FFF2-40B4-BE49-F238E27FC236}">
                  <a16:creationId xmlns:a16="http://schemas.microsoft.com/office/drawing/2014/main" id="{C844B4CC-6ED9-F7C0-4F94-9FFA1839B551}"/>
                </a:ext>
              </a:extLst>
            </p:cNvPr>
            <p:cNvSpPr txBox="1"/>
            <p:nvPr/>
          </p:nvSpPr>
          <p:spPr>
            <a:xfrm>
              <a:off x="2238147" y="4518342"/>
              <a:ext cx="10712303" cy="707886"/>
            </a:xfrm>
            <a:prstGeom prst="rect">
              <a:avLst/>
            </a:prstGeom>
            <a:noFill/>
          </p:spPr>
          <p:txBody>
            <a:bodyPr wrap="square">
              <a:spAutoFit/>
            </a:bodyPr>
            <a:lstStyle/>
            <a:p>
              <a:endParaRPr lang="en-US" sz="800"/>
            </a:p>
            <a:p>
              <a:r>
                <a:rPr lang="en-GB" sz="3200">
                  <a:cs typeface="Times New Roman" panose="02020603050405020304" pitchFamily="18" charset="0"/>
                </a:rPr>
                <a:t>Agents – moving from words to actions</a:t>
              </a:r>
              <a:endParaRPr lang="en-US" sz="3200">
                <a:cs typeface="Times New Roman" panose="02020603050405020304" pitchFamily="18" charset="0"/>
              </a:endParaRPr>
            </a:p>
          </p:txBody>
        </p:sp>
        <p:pic>
          <p:nvPicPr>
            <p:cNvPr id="10" name="Picture 9" descr="A diagram of a brain&#10;&#10;AI-generated content may be incorrect.">
              <a:extLst>
                <a:ext uri="{FF2B5EF4-FFF2-40B4-BE49-F238E27FC236}">
                  <a16:creationId xmlns:a16="http://schemas.microsoft.com/office/drawing/2014/main" id="{074D1ED6-DD00-5122-3644-1B531745F3EA}"/>
                </a:ext>
              </a:extLst>
            </p:cNvPr>
            <p:cNvPicPr>
              <a:picLocks noChangeAspect="1"/>
            </p:cNvPicPr>
            <p:nvPr/>
          </p:nvPicPr>
          <p:blipFill>
            <a:blip r:embed="rId3"/>
            <a:stretch>
              <a:fillRect/>
            </a:stretch>
          </p:blipFill>
          <p:spPr>
            <a:xfrm>
              <a:off x="640252" y="4518342"/>
              <a:ext cx="1337328" cy="1023056"/>
            </a:xfrm>
            <a:prstGeom prst="rect">
              <a:avLst/>
            </a:prstGeom>
          </p:spPr>
        </p:pic>
      </p:grpSp>
      <p:grpSp>
        <p:nvGrpSpPr>
          <p:cNvPr id="40" name="Group 39">
            <a:extLst>
              <a:ext uri="{FF2B5EF4-FFF2-40B4-BE49-F238E27FC236}">
                <a16:creationId xmlns:a16="http://schemas.microsoft.com/office/drawing/2014/main" id="{19BCFC18-B380-F03B-C9D3-4CB2762B75CE}"/>
              </a:ext>
            </a:extLst>
          </p:cNvPr>
          <p:cNvGrpSpPr/>
          <p:nvPr/>
        </p:nvGrpSpPr>
        <p:grpSpPr>
          <a:xfrm>
            <a:off x="663001" y="2233697"/>
            <a:ext cx="12138595" cy="1088815"/>
            <a:chOff x="663001" y="2233697"/>
            <a:chExt cx="12138595" cy="1088815"/>
          </a:xfrm>
        </p:grpSpPr>
        <p:sp>
          <p:nvSpPr>
            <p:cNvPr id="12" name="TextBox 11">
              <a:extLst>
                <a:ext uri="{FF2B5EF4-FFF2-40B4-BE49-F238E27FC236}">
                  <a16:creationId xmlns:a16="http://schemas.microsoft.com/office/drawing/2014/main" id="{D14F39A8-4CD4-B932-620C-E94BFCA1F0B9}"/>
                </a:ext>
              </a:extLst>
            </p:cNvPr>
            <p:cNvSpPr txBox="1"/>
            <p:nvPr/>
          </p:nvSpPr>
          <p:spPr>
            <a:xfrm>
              <a:off x="2238148" y="2332706"/>
              <a:ext cx="10563448" cy="584775"/>
            </a:xfrm>
            <a:prstGeom prst="rect">
              <a:avLst/>
            </a:prstGeom>
            <a:noFill/>
          </p:spPr>
          <p:txBody>
            <a:bodyPr wrap="square">
              <a:spAutoFit/>
            </a:bodyPr>
            <a:lstStyle/>
            <a:p>
              <a:r>
                <a:rPr lang="en-US" sz="3200"/>
                <a:t>Memory – allowing the past to influence the present</a:t>
              </a:r>
            </a:p>
          </p:txBody>
        </p:sp>
        <p:grpSp>
          <p:nvGrpSpPr>
            <p:cNvPr id="11" name="Group 10">
              <a:extLst>
                <a:ext uri="{FF2B5EF4-FFF2-40B4-BE49-F238E27FC236}">
                  <a16:creationId xmlns:a16="http://schemas.microsoft.com/office/drawing/2014/main" id="{7691C5AF-98AD-728D-3E6C-BC6D42781095}"/>
                </a:ext>
              </a:extLst>
            </p:cNvPr>
            <p:cNvGrpSpPr/>
            <p:nvPr/>
          </p:nvGrpSpPr>
          <p:grpSpPr>
            <a:xfrm>
              <a:off x="663001" y="2233697"/>
              <a:ext cx="1123459" cy="1088815"/>
              <a:chOff x="6043861" y="1288111"/>
              <a:chExt cx="2470575" cy="2672788"/>
            </a:xfrm>
          </p:grpSpPr>
          <p:grpSp>
            <p:nvGrpSpPr>
              <p:cNvPr id="13" name="Group 12">
                <a:extLst>
                  <a:ext uri="{FF2B5EF4-FFF2-40B4-BE49-F238E27FC236}">
                    <a16:creationId xmlns:a16="http://schemas.microsoft.com/office/drawing/2014/main" id="{A529BB8A-7DDC-503B-8278-D899E019EBC0}"/>
                  </a:ext>
                </a:extLst>
              </p:cNvPr>
              <p:cNvGrpSpPr/>
              <p:nvPr/>
            </p:nvGrpSpPr>
            <p:grpSpPr>
              <a:xfrm>
                <a:off x="6043861" y="1288111"/>
                <a:ext cx="2470575" cy="2672788"/>
                <a:chOff x="4933443" y="2209737"/>
                <a:chExt cx="3733800" cy="3810000"/>
              </a:xfrm>
            </p:grpSpPr>
            <p:pic>
              <p:nvPicPr>
                <p:cNvPr id="30" name="Picture 6" descr="Related image">
                  <a:extLst>
                    <a:ext uri="{FF2B5EF4-FFF2-40B4-BE49-F238E27FC236}">
                      <a16:creationId xmlns:a16="http://schemas.microsoft.com/office/drawing/2014/main" id="{1051DF99-FEE9-F0DC-1BA6-649A12EF1391}"/>
                    </a:ext>
                  </a:extLst>
                </p:cNvPr>
                <p:cNvPicPr>
                  <a:picLocks noChangeAspect="1" noChangeArrowheads="1"/>
                </p:cNvPicPr>
                <p:nvPr/>
              </p:nvPicPr>
              <p:blipFill>
                <a:blip r:embed="rId4">
                  <a:extLst>
                    <a:ext uri="{BEBA8EAE-BF5A-486C-A8C5-ECC9F3942E4B}">
                      <a14:imgProps xmlns:a14="http://schemas.microsoft.com/office/drawing/2010/main">
                        <a14:imgLayer>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4933443" y="2209737"/>
                  <a:ext cx="3733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30">
                  <a:extLst>
                    <a:ext uri="{FF2B5EF4-FFF2-40B4-BE49-F238E27FC236}">
                      <a16:creationId xmlns:a16="http://schemas.microsoft.com/office/drawing/2014/main" id="{4139DB68-A4FF-1B6A-C297-C495FCE4EF03}"/>
                    </a:ext>
                  </a:extLst>
                </p:cNvPr>
                <p:cNvSpPr/>
                <p:nvPr/>
              </p:nvSpPr>
              <p:spPr>
                <a:xfrm flipH="1">
                  <a:off x="6077003" y="3794699"/>
                  <a:ext cx="1253050" cy="714217"/>
                </a:xfrm>
                <a:custGeom>
                  <a:avLst/>
                  <a:gdLst>
                    <a:gd name="connsiteX0" fmla="*/ 0 w 975858"/>
                    <a:gd name="connsiteY0" fmla="*/ 11484 h 714217"/>
                    <a:gd name="connsiteX1" fmla="*/ 0 w 975858"/>
                    <a:gd name="connsiteY1" fmla="*/ 11484 h 714217"/>
                    <a:gd name="connsiteX2" fmla="*/ 4234 w 975858"/>
                    <a:gd name="connsiteY2" fmla="*/ 117317 h 714217"/>
                    <a:gd name="connsiteX3" fmla="*/ 21167 w 975858"/>
                    <a:gd name="connsiteY3" fmla="*/ 142717 h 714217"/>
                    <a:gd name="connsiteX4" fmla="*/ 42334 w 975858"/>
                    <a:gd name="connsiteY4" fmla="*/ 163884 h 714217"/>
                    <a:gd name="connsiteX5" fmla="*/ 63500 w 975858"/>
                    <a:gd name="connsiteY5" fmla="*/ 201984 h 714217"/>
                    <a:gd name="connsiteX6" fmla="*/ 71967 w 975858"/>
                    <a:gd name="connsiteY6" fmla="*/ 214684 h 714217"/>
                    <a:gd name="connsiteX7" fmla="*/ 80434 w 975858"/>
                    <a:gd name="connsiteY7" fmla="*/ 227384 h 714217"/>
                    <a:gd name="connsiteX8" fmla="*/ 93134 w 975858"/>
                    <a:gd name="connsiteY8" fmla="*/ 252784 h 714217"/>
                    <a:gd name="connsiteX9" fmla="*/ 101600 w 975858"/>
                    <a:gd name="connsiteY9" fmla="*/ 278184 h 714217"/>
                    <a:gd name="connsiteX10" fmla="*/ 105834 w 975858"/>
                    <a:gd name="connsiteY10" fmla="*/ 290884 h 714217"/>
                    <a:gd name="connsiteX11" fmla="*/ 114300 w 975858"/>
                    <a:gd name="connsiteY11" fmla="*/ 303584 h 714217"/>
                    <a:gd name="connsiteX12" fmla="*/ 118534 w 975858"/>
                    <a:gd name="connsiteY12" fmla="*/ 316284 h 714217"/>
                    <a:gd name="connsiteX13" fmla="*/ 131234 w 975858"/>
                    <a:gd name="connsiteY13" fmla="*/ 328984 h 714217"/>
                    <a:gd name="connsiteX14" fmla="*/ 152400 w 975858"/>
                    <a:gd name="connsiteY14" fmla="*/ 350151 h 714217"/>
                    <a:gd name="connsiteX15" fmla="*/ 182034 w 975858"/>
                    <a:gd name="connsiteY15" fmla="*/ 384017 h 714217"/>
                    <a:gd name="connsiteX16" fmla="*/ 190500 w 975858"/>
                    <a:gd name="connsiteY16" fmla="*/ 396717 h 714217"/>
                    <a:gd name="connsiteX17" fmla="*/ 215900 w 975858"/>
                    <a:gd name="connsiteY17" fmla="*/ 417884 h 714217"/>
                    <a:gd name="connsiteX18" fmla="*/ 228600 w 975858"/>
                    <a:gd name="connsiteY18" fmla="*/ 422117 h 714217"/>
                    <a:gd name="connsiteX19" fmla="*/ 254000 w 975858"/>
                    <a:gd name="connsiteY19" fmla="*/ 439051 h 714217"/>
                    <a:gd name="connsiteX20" fmla="*/ 266700 w 975858"/>
                    <a:gd name="connsiteY20" fmla="*/ 447517 h 714217"/>
                    <a:gd name="connsiteX21" fmla="*/ 292100 w 975858"/>
                    <a:gd name="connsiteY21" fmla="*/ 455984 h 714217"/>
                    <a:gd name="connsiteX22" fmla="*/ 317500 w 975858"/>
                    <a:gd name="connsiteY22" fmla="*/ 451751 h 714217"/>
                    <a:gd name="connsiteX23" fmla="*/ 313267 w 975858"/>
                    <a:gd name="connsiteY23" fmla="*/ 464451 h 714217"/>
                    <a:gd name="connsiteX24" fmla="*/ 342900 w 975858"/>
                    <a:gd name="connsiteY24" fmla="*/ 498317 h 714217"/>
                    <a:gd name="connsiteX25" fmla="*/ 376767 w 975858"/>
                    <a:gd name="connsiteY25" fmla="*/ 527951 h 714217"/>
                    <a:gd name="connsiteX26" fmla="*/ 402167 w 975858"/>
                    <a:gd name="connsiteY26" fmla="*/ 544884 h 714217"/>
                    <a:gd name="connsiteX27" fmla="*/ 427567 w 975858"/>
                    <a:gd name="connsiteY27" fmla="*/ 561817 h 714217"/>
                    <a:gd name="connsiteX28" fmla="*/ 452967 w 975858"/>
                    <a:gd name="connsiteY28" fmla="*/ 570284 h 714217"/>
                    <a:gd name="connsiteX29" fmla="*/ 474134 w 975858"/>
                    <a:gd name="connsiteY29" fmla="*/ 574517 h 714217"/>
                    <a:gd name="connsiteX30" fmla="*/ 508000 w 975858"/>
                    <a:gd name="connsiteY30" fmla="*/ 582984 h 714217"/>
                    <a:gd name="connsiteX31" fmla="*/ 520700 w 975858"/>
                    <a:gd name="connsiteY31" fmla="*/ 612617 h 714217"/>
                    <a:gd name="connsiteX32" fmla="*/ 533400 w 975858"/>
                    <a:gd name="connsiteY32" fmla="*/ 616851 h 714217"/>
                    <a:gd name="connsiteX33" fmla="*/ 563034 w 975858"/>
                    <a:gd name="connsiteY33" fmla="*/ 654951 h 714217"/>
                    <a:gd name="connsiteX34" fmla="*/ 571500 w 975858"/>
                    <a:gd name="connsiteY34" fmla="*/ 667651 h 714217"/>
                    <a:gd name="connsiteX35" fmla="*/ 584200 w 975858"/>
                    <a:gd name="connsiteY35" fmla="*/ 671884 h 714217"/>
                    <a:gd name="connsiteX36" fmla="*/ 651934 w 975858"/>
                    <a:gd name="connsiteY36" fmla="*/ 680351 h 714217"/>
                    <a:gd name="connsiteX37" fmla="*/ 677334 w 975858"/>
                    <a:gd name="connsiteY37" fmla="*/ 688817 h 714217"/>
                    <a:gd name="connsiteX38" fmla="*/ 690034 w 975858"/>
                    <a:gd name="connsiteY38" fmla="*/ 693051 h 714217"/>
                    <a:gd name="connsiteX39" fmla="*/ 740834 w 975858"/>
                    <a:gd name="connsiteY39" fmla="*/ 701517 h 714217"/>
                    <a:gd name="connsiteX40" fmla="*/ 778934 w 975858"/>
                    <a:gd name="connsiteY40" fmla="*/ 705751 h 714217"/>
                    <a:gd name="connsiteX41" fmla="*/ 804334 w 975858"/>
                    <a:gd name="connsiteY41" fmla="*/ 709984 h 714217"/>
                    <a:gd name="connsiteX42" fmla="*/ 833967 w 975858"/>
                    <a:gd name="connsiteY42" fmla="*/ 714217 h 714217"/>
                    <a:gd name="connsiteX43" fmla="*/ 884767 w 975858"/>
                    <a:gd name="connsiteY43" fmla="*/ 709984 h 714217"/>
                    <a:gd name="connsiteX44" fmla="*/ 897467 w 975858"/>
                    <a:gd name="connsiteY44" fmla="*/ 697284 h 714217"/>
                    <a:gd name="connsiteX45" fmla="*/ 922867 w 975858"/>
                    <a:gd name="connsiteY45" fmla="*/ 676117 h 714217"/>
                    <a:gd name="connsiteX46" fmla="*/ 948267 w 975858"/>
                    <a:gd name="connsiteY46" fmla="*/ 633784 h 714217"/>
                    <a:gd name="connsiteX47" fmla="*/ 969434 w 975858"/>
                    <a:gd name="connsiteY47" fmla="*/ 595684 h 714217"/>
                    <a:gd name="connsiteX48" fmla="*/ 969434 w 975858"/>
                    <a:gd name="connsiteY48" fmla="*/ 460217 h 714217"/>
                    <a:gd name="connsiteX49" fmla="*/ 956734 w 975858"/>
                    <a:gd name="connsiteY49" fmla="*/ 451751 h 714217"/>
                    <a:gd name="connsiteX50" fmla="*/ 939800 w 975858"/>
                    <a:gd name="connsiteY50" fmla="*/ 426351 h 714217"/>
                    <a:gd name="connsiteX51" fmla="*/ 935567 w 975858"/>
                    <a:gd name="connsiteY51" fmla="*/ 413651 h 714217"/>
                    <a:gd name="connsiteX52" fmla="*/ 922867 w 975858"/>
                    <a:gd name="connsiteY52" fmla="*/ 405184 h 714217"/>
                    <a:gd name="connsiteX53" fmla="*/ 905934 w 975858"/>
                    <a:gd name="connsiteY53" fmla="*/ 379784 h 714217"/>
                    <a:gd name="connsiteX54" fmla="*/ 884767 w 975858"/>
                    <a:gd name="connsiteY54" fmla="*/ 354384 h 714217"/>
                    <a:gd name="connsiteX55" fmla="*/ 880534 w 975858"/>
                    <a:gd name="connsiteY55" fmla="*/ 341684 h 714217"/>
                    <a:gd name="connsiteX56" fmla="*/ 850900 w 975858"/>
                    <a:gd name="connsiteY56" fmla="*/ 324751 h 714217"/>
                    <a:gd name="connsiteX57" fmla="*/ 838200 w 975858"/>
                    <a:gd name="connsiteY57" fmla="*/ 316284 h 714217"/>
                    <a:gd name="connsiteX58" fmla="*/ 829734 w 975858"/>
                    <a:gd name="connsiteY58" fmla="*/ 303584 h 714217"/>
                    <a:gd name="connsiteX59" fmla="*/ 817034 w 975858"/>
                    <a:gd name="connsiteY59" fmla="*/ 299351 h 714217"/>
                    <a:gd name="connsiteX60" fmla="*/ 791634 w 975858"/>
                    <a:gd name="connsiteY60" fmla="*/ 282417 h 714217"/>
                    <a:gd name="connsiteX61" fmla="*/ 778934 w 975858"/>
                    <a:gd name="connsiteY61" fmla="*/ 273951 h 714217"/>
                    <a:gd name="connsiteX62" fmla="*/ 715434 w 975858"/>
                    <a:gd name="connsiteY62" fmla="*/ 265484 h 714217"/>
                    <a:gd name="connsiteX63" fmla="*/ 681567 w 975858"/>
                    <a:gd name="connsiteY63" fmla="*/ 252784 h 714217"/>
                    <a:gd name="connsiteX64" fmla="*/ 668867 w 975858"/>
                    <a:gd name="connsiteY64" fmla="*/ 248551 h 714217"/>
                    <a:gd name="connsiteX65" fmla="*/ 605367 w 975858"/>
                    <a:gd name="connsiteY65" fmla="*/ 252784 h 714217"/>
                    <a:gd name="connsiteX66" fmla="*/ 588434 w 975858"/>
                    <a:gd name="connsiteY66" fmla="*/ 257017 h 714217"/>
                    <a:gd name="connsiteX67" fmla="*/ 563034 w 975858"/>
                    <a:gd name="connsiteY67" fmla="*/ 282417 h 714217"/>
                    <a:gd name="connsiteX68" fmla="*/ 550334 w 975858"/>
                    <a:gd name="connsiteY68" fmla="*/ 320517 h 714217"/>
                    <a:gd name="connsiteX69" fmla="*/ 546100 w 975858"/>
                    <a:gd name="connsiteY69" fmla="*/ 333217 h 714217"/>
                    <a:gd name="connsiteX70" fmla="*/ 541867 w 975858"/>
                    <a:gd name="connsiteY70" fmla="*/ 345917 h 714217"/>
                    <a:gd name="connsiteX71" fmla="*/ 537634 w 975858"/>
                    <a:gd name="connsiteY71" fmla="*/ 400951 h 714217"/>
                    <a:gd name="connsiteX72" fmla="*/ 520700 w 975858"/>
                    <a:gd name="connsiteY72" fmla="*/ 388251 h 714217"/>
                    <a:gd name="connsiteX73" fmla="*/ 491067 w 975858"/>
                    <a:gd name="connsiteY73" fmla="*/ 358617 h 714217"/>
                    <a:gd name="connsiteX74" fmla="*/ 474134 w 975858"/>
                    <a:gd name="connsiteY74" fmla="*/ 345917 h 714217"/>
                    <a:gd name="connsiteX75" fmla="*/ 436034 w 975858"/>
                    <a:gd name="connsiteY75" fmla="*/ 337451 h 714217"/>
                    <a:gd name="connsiteX76" fmla="*/ 397934 w 975858"/>
                    <a:gd name="connsiteY76" fmla="*/ 324751 h 714217"/>
                    <a:gd name="connsiteX77" fmla="*/ 385234 w 975858"/>
                    <a:gd name="connsiteY77" fmla="*/ 320517 h 714217"/>
                    <a:gd name="connsiteX78" fmla="*/ 359834 w 975858"/>
                    <a:gd name="connsiteY78" fmla="*/ 307817 h 714217"/>
                    <a:gd name="connsiteX79" fmla="*/ 347134 w 975858"/>
                    <a:gd name="connsiteY79" fmla="*/ 312051 h 714217"/>
                    <a:gd name="connsiteX80" fmla="*/ 338667 w 975858"/>
                    <a:gd name="connsiteY80" fmla="*/ 295117 h 714217"/>
                    <a:gd name="connsiteX81" fmla="*/ 330200 w 975858"/>
                    <a:gd name="connsiteY81" fmla="*/ 282417 h 714217"/>
                    <a:gd name="connsiteX82" fmla="*/ 300567 w 975858"/>
                    <a:gd name="connsiteY82" fmla="*/ 231617 h 714217"/>
                    <a:gd name="connsiteX83" fmla="*/ 287867 w 975858"/>
                    <a:gd name="connsiteY83" fmla="*/ 201984 h 714217"/>
                    <a:gd name="connsiteX84" fmla="*/ 262467 w 975858"/>
                    <a:gd name="connsiteY84" fmla="*/ 193517 h 714217"/>
                    <a:gd name="connsiteX85" fmla="*/ 224367 w 975858"/>
                    <a:gd name="connsiteY85" fmla="*/ 172351 h 714217"/>
                    <a:gd name="connsiteX86" fmla="*/ 186267 w 975858"/>
                    <a:gd name="connsiteY86" fmla="*/ 168117 h 714217"/>
                    <a:gd name="connsiteX87" fmla="*/ 169334 w 975858"/>
                    <a:gd name="connsiteY87" fmla="*/ 163884 h 714217"/>
                    <a:gd name="connsiteX88" fmla="*/ 156634 w 975858"/>
                    <a:gd name="connsiteY88" fmla="*/ 159651 h 714217"/>
                    <a:gd name="connsiteX89" fmla="*/ 143934 w 975858"/>
                    <a:gd name="connsiteY89" fmla="*/ 121551 h 714217"/>
                    <a:gd name="connsiteX90" fmla="*/ 131234 w 975858"/>
                    <a:gd name="connsiteY90" fmla="*/ 108851 h 714217"/>
                    <a:gd name="connsiteX91" fmla="*/ 114300 w 975858"/>
                    <a:gd name="connsiteY91" fmla="*/ 83451 h 714217"/>
                    <a:gd name="connsiteX92" fmla="*/ 97367 w 975858"/>
                    <a:gd name="connsiteY92" fmla="*/ 62284 h 714217"/>
                    <a:gd name="connsiteX93" fmla="*/ 88900 w 975858"/>
                    <a:gd name="connsiteY93" fmla="*/ 45351 h 714217"/>
                    <a:gd name="connsiteX94" fmla="*/ 76200 w 975858"/>
                    <a:gd name="connsiteY94" fmla="*/ 32651 h 714217"/>
                    <a:gd name="connsiteX95" fmla="*/ 71967 w 975858"/>
                    <a:gd name="connsiteY95" fmla="*/ 19951 h 714217"/>
                    <a:gd name="connsiteX96" fmla="*/ 50800 w 975858"/>
                    <a:gd name="connsiteY96" fmla="*/ 15717 h 714217"/>
                    <a:gd name="connsiteX97" fmla="*/ 38100 w 975858"/>
                    <a:gd name="connsiteY97" fmla="*/ 11484 h 714217"/>
                    <a:gd name="connsiteX98" fmla="*/ 25400 w 975858"/>
                    <a:gd name="connsiteY98" fmla="*/ 3017 h 714217"/>
                    <a:gd name="connsiteX99" fmla="*/ 0 w 975858"/>
                    <a:gd name="connsiteY99" fmla="*/ 11484 h 7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75858" h="714217">
                      <a:moveTo>
                        <a:pt x="0" y="11484"/>
                      </a:moveTo>
                      <a:lnTo>
                        <a:pt x="0" y="11484"/>
                      </a:lnTo>
                      <a:cubicBezTo>
                        <a:pt x="1411" y="46762"/>
                        <a:pt x="-1388" y="82462"/>
                        <a:pt x="4234" y="117317"/>
                      </a:cubicBezTo>
                      <a:cubicBezTo>
                        <a:pt x="5854" y="127363"/>
                        <a:pt x="15523" y="134250"/>
                        <a:pt x="21167" y="142717"/>
                      </a:cubicBezTo>
                      <a:cubicBezTo>
                        <a:pt x="32456" y="159650"/>
                        <a:pt x="25401" y="152595"/>
                        <a:pt x="42334" y="163884"/>
                      </a:cubicBezTo>
                      <a:cubicBezTo>
                        <a:pt x="49784" y="186237"/>
                        <a:pt x="44092" y="172872"/>
                        <a:pt x="63500" y="201984"/>
                      </a:cubicBezTo>
                      <a:lnTo>
                        <a:pt x="71967" y="214684"/>
                      </a:lnTo>
                      <a:lnTo>
                        <a:pt x="80434" y="227384"/>
                      </a:lnTo>
                      <a:cubicBezTo>
                        <a:pt x="95872" y="273700"/>
                        <a:pt x="71251" y="203546"/>
                        <a:pt x="93134" y="252784"/>
                      </a:cubicBezTo>
                      <a:cubicBezTo>
                        <a:pt x="96759" y="260939"/>
                        <a:pt x="98778" y="269717"/>
                        <a:pt x="101600" y="278184"/>
                      </a:cubicBezTo>
                      <a:cubicBezTo>
                        <a:pt x="103011" y="282417"/>
                        <a:pt x="103359" y="287171"/>
                        <a:pt x="105834" y="290884"/>
                      </a:cubicBezTo>
                      <a:cubicBezTo>
                        <a:pt x="108656" y="295117"/>
                        <a:pt x="112025" y="299033"/>
                        <a:pt x="114300" y="303584"/>
                      </a:cubicBezTo>
                      <a:cubicBezTo>
                        <a:pt x="116296" y="307575"/>
                        <a:pt x="116059" y="312571"/>
                        <a:pt x="118534" y="316284"/>
                      </a:cubicBezTo>
                      <a:cubicBezTo>
                        <a:pt x="121855" y="321265"/>
                        <a:pt x="127401" y="324385"/>
                        <a:pt x="131234" y="328984"/>
                      </a:cubicBezTo>
                      <a:cubicBezTo>
                        <a:pt x="148873" y="350152"/>
                        <a:pt x="129115" y="334627"/>
                        <a:pt x="152400" y="350151"/>
                      </a:cubicBezTo>
                      <a:cubicBezTo>
                        <a:pt x="172156" y="379784"/>
                        <a:pt x="160867" y="369907"/>
                        <a:pt x="182034" y="384017"/>
                      </a:cubicBezTo>
                      <a:cubicBezTo>
                        <a:pt x="184856" y="388250"/>
                        <a:pt x="187243" y="392808"/>
                        <a:pt x="190500" y="396717"/>
                      </a:cubicBezTo>
                      <a:cubicBezTo>
                        <a:pt x="197186" y="404741"/>
                        <a:pt x="206387" y="413127"/>
                        <a:pt x="215900" y="417884"/>
                      </a:cubicBezTo>
                      <a:cubicBezTo>
                        <a:pt x="219891" y="419880"/>
                        <a:pt x="224367" y="420706"/>
                        <a:pt x="228600" y="422117"/>
                      </a:cubicBezTo>
                      <a:lnTo>
                        <a:pt x="254000" y="439051"/>
                      </a:lnTo>
                      <a:cubicBezTo>
                        <a:pt x="258233" y="441873"/>
                        <a:pt x="261873" y="445908"/>
                        <a:pt x="266700" y="447517"/>
                      </a:cubicBezTo>
                      <a:lnTo>
                        <a:pt x="292100" y="455984"/>
                      </a:lnTo>
                      <a:cubicBezTo>
                        <a:pt x="300567" y="454573"/>
                        <a:pt x="309531" y="448563"/>
                        <a:pt x="317500" y="451751"/>
                      </a:cubicBezTo>
                      <a:cubicBezTo>
                        <a:pt x="321643" y="453408"/>
                        <a:pt x="311856" y="460218"/>
                        <a:pt x="313267" y="464451"/>
                      </a:cubicBezTo>
                      <a:cubicBezTo>
                        <a:pt x="320323" y="485619"/>
                        <a:pt x="328083" y="488440"/>
                        <a:pt x="342900" y="498317"/>
                      </a:cubicBezTo>
                      <a:cubicBezTo>
                        <a:pt x="357011" y="519483"/>
                        <a:pt x="347135" y="508196"/>
                        <a:pt x="376767" y="527951"/>
                      </a:cubicBezTo>
                      <a:lnTo>
                        <a:pt x="402167" y="544884"/>
                      </a:lnTo>
                      <a:lnTo>
                        <a:pt x="427567" y="561817"/>
                      </a:lnTo>
                      <a:cubicBezTo>
                        <a:pt x="436034" y="564639"/>
                        <a:pt x="444216" y="568534"/>
                        <a:pt x="452967" y="570284"/>
                      </a:cubicBezTo>
                      <a:cubicBezTo>
                        <a:pt x="460023" y="571695"/>
                        <a:pt x="467123" y="572899"/>
                        <a:pt x="474134" y="574517"/>
                      </a:cubicBezTo>
                      <a:cubicBezTo>
                        <a:pt x="485472" y="577134"/>
                        <a:pt x="508000" y="582984"/>
                        <a:pt x="508000" y="582984"/>
                      </a:cubicBezTo>
                      <a:cubicBezTo>
                        <a:pt x="510542" y="593151"/>
                        <a:pt x="511566" y="605309"/>
                        <a:pt x="520700" y="612617"/>
                      </a:cubicBezTo>
                      <a:cubicBezTo>
                        <a:pt x="524184" y="615405"/>
                        <a:pt x="529167" y="615440"/>
                        <a:pt x="533400" y="616851"/>
                      </a:cubicBezTo>
                      <a:cubicBezTo>
                        <a:pt x="544971" y="651557"/>
                        <a:pt x="524954" y="597827"/>
                        <a:pt x="563034" y="654951"/>
                      </a:cubicBezTo>
                      <a:cubicBezTo>
                        <a:pt x="565856" y="659184"/>
                        <a:pt x="567527" y="664473"/>
                        <a:pt x="571500" y="667651"/>
                      </a:cubicBezTo>
                      <a:cubicBezTo>
                        <a:pt x="574984" y="670439"/>
                        <a:pt x="579909" y="670658"/>
                        <a:pt x="584200" y="671884"/>
                      </a:cubicBezTo>
                      <a:cubicBezTo>
                        <a:pt x="611720" y="679746"/>
                        <a:pt x="612563" y="677070"/>
                        <a:pt x="651934" y="680351"/>
                      </a:cubicBezTo>
                      <a:lnTo>
                        <a:pt x="677334" y="688817"/>
                      </a:lnTo>
                      <a:cubicBezTo>
                        <a:pt x="681567" y="690228"/>
                        <a:pt x="685658" y="692176"/>
                        <a:pt x="690034" y="693051"/>
                      </a:cubicBezTo>
                      <a:cubicBezTo>
                        <a:pt x="714679" y="697980"/>
                        <a:pt x="712821" y="698015"/>
                        <a:pt x="740834" y="701517"/>
                      </a:cubicBezTo>
                      <a:cubicBezTo>
                        <a:pt x="753513" y="703102"/>
                        <a:pt x="766268" y="704062"/>
                        <a:pt x="778934" y="705751"/>
                      </a:cubicBezTo>
                      <a:cubicBezTo>
                        <a:pt x="787442" y="706885"/>
                        <a:pt x="795850" y="708679"/>
                        <a:pt x="804334" y="709984"/>
                      </a:cubicBezTo>
                      <a:cubicBezTo>
                        <a:pt x="814196" y="711501"/>
                        <a:pt x="824089" y="712806"/>
                        <a:pt x="833967" y="714217"/>
                      </a:cubicBezTo>
                      <a:cubicBezTo>
                        <a:pt x="850900" y="712806"/>
                        <a:pt x="868349" y="714362"/>
                        <a:pt x="884767" y="709984"/>
                      </a:cubicBezTo>
                      <a:cubicBezTo>
                        <a:pt x="890552" y="708441"/>
                        <a:pt x="892868" y="701117"/>
                        <a:pt x="897467" y="697284"/>
                      </a:cubicBezTo>
                      <a:cubicBezTo>
                        <a:pt x="912914" y="684411"/>
                        <a:pt x="909199" y="693691"/>
                        <a:pt x="922867" y="676117"/>
                      </a:cubicBezTo>
                      <a:cubicBezTo>
                        <a:pt x="950167" y="641016"/>
                        <a:pt x="930990" y="662578"/>
                        <a:pt x="948267" y="633784"/>
                      </a:cubicBezTo>
                      <a:cubicBezTo>
                        <a:pt x="970102" y="597393"/>
                        <a:pt x="960918" y="621229"/>
                        <a:pt x="969434" y="595684"/>
                      </a:cubicBezTo>
                      <a:cubicBezTo>
                        <a:pt x="975964" y="543437"/>
                        <a:pt x="979821" y="527735"/>
                        <a:pt x="969434" y="460217"/>
                      </a:cubicBezTo>
                      <a:cubicBezTo>
                        <a:pt x="968660" y="455188"/>
                        <a:pt x="960967" y="454573"/>
                        <a:pt x="956734" y="451751"/>
                      </a:cubicBezTo>
                      <a:cubicBezTo>
                        <a:pt x="951089" y="443284"/>
                        <a:pt x="943018" y="436005"/>
                        <a:pt x="939800" y="426351"/>
                      </a:cubicBezTo>
                      <a:cubicBezTo>
                        <a:pt x="938389" y="422118"/>
                        <a:pt x="938355" y="417136"/>
                        <a:pt x="935567" y="413651"/>
                      </a:cubicBezTo>
                      <a:cubicBezTo>
                        <a:pt x="932389" y="409678"/>
                        <a:pt x="927100" y="408006"/>
                        <a:pt x="922867" y="405184"/>
                      </a:cubicBezTo>
                      <a:cubicBezTo>
                        <a:pt x="915428" y="382866"/>
                        <a:pt x="923551" y="400924"/>
                        <a:pt x="905934" y="379784"/>
                      </a:cubicBezTo>
                      <a:cubicBezTo>
                        <a:pt x="876465" y="344421"/>
                        <a:pt x="921870" y="391487"/>
                        <a:pt x="884767" y="354384"/>
                      </a:cubicBezTo>
                      <a:cubicBezTo>
                        <a:pt x="883356" y="350151"/>
                        <a:pt x="883391" y="345112"/>
                        <a:pt x="880534" y="341684"/>
                      </a:cubicBezTo>
                      <a:cubicBezTo>
                        <a:pt x="870677" y="329855"/>
                        <a:pt x="863561" y="328971"/>
                        <a:pt x="850900" y="324751"/>
                      </a:cubicBezTo>
                      <a:cubicBezTo>
                        <a:pt x="846667" y="321929"/>
                        <a:pt x="841798" y="319882"/>
                        <a:pt x="838200" y="316284"/>
                      </a:cubicBezTo>
                      <a:cubicBezTo>
                        <a:pt x="834603" y="312686"/>
                        <a:pt x="833707" y="306762"/>
                        <a:pt x="829734" y="303584"/>
                      </a:cubicBezTo>
                      <a:cubicBezTo>
                        <a:pt x="826250" y="300796"/>
                        <a:pt x="821267" y="300762"/>
                        <a:pt x="817034" y="299351"/>
                      </a:cubicBezTo>
                      <a:lnTo>
                        <a:pt x="791634" y="282417"/>
                      </a:lnTo>
                      <a:cubicBezTo>
                        <a:pt x="787401" y="279595"/>
                        <a:pt x="783982" y="274582"/>
                        <a:pt x="778934" y="273951"/>
                      </a:cubicBezTo>
                      <a:cubicBezTo>
                        <a:pt x="735166" y="268479"/>
                        <a:pt x="756330" y="271326"/>
                        <a:pt x="715434" y="265484"/>
                      </a:cubicBezTo>
                      <a:cubicBezTo>
                        <a:pt x="686608" y="255876"/>
                        <a:pt x="722063" y="267970"/>
                        <a:pt x="681567" y="252784"/>
                      </a:cubicBezTo>
                      <a:cubicBezTo>
                        <a:pt x="677389" y="251217"/>
                        <a:pt x="673100" y="249962"/>
                        <a:pt x="668867" y="248551"/>
                      </a:cubicBezTo>
                      <a:cubicBezTo>
                        <a:pt x="647700" y="249962"/>
                        <a:pt x="626464" y="250563"/>
                        <a:pt x="605367" y="252784"/>
                      </a:cubicBezTo>
                      <a:cubicBezTo>
                        <a:pt x="599581" y="253393"/>
                        <a:pt x="593200" y="253681"/>
                        <a:pt x="588434" y="257017"/>
                      </a:cubicBezTo>
                      <a:cubicBezTo>
                        <a:pt x="578625" y="263883"/>
                        <a:pt x="563034" y="282417"/>
                        <a:pt x="563034" y="282417"/>
                      </a:cubicBezTo>
                      <a:lnTo>
                        <a:pt x="550334" y="320517"/>
                      </a:lnTo>
                      <a:lnTo>
                        <a:pt x="546100" y="333217"/>
                      </a:lnTo>
                      <a:lnTo>
                        <a:pt x="541867" y="345917"/>
                      </a:lnTo>
                      <a:cubicBezTo>
                        <a:pt x="540456" y="364262"/>
                        <a:pt x="545862" y="384495"/>
                        <a:pt x="537634" y="400951"/>
                      </a:cubicBezTo>
                      <a:cubicBezTo>
                        <a:pt x="534479" y="407262"/>
                        <a:pt x="525921" y="392997"/>
                        <a:pt x="520700" y="388251"/>
                      </a:cubicBezTo>
                      <a:cubicBezTo>
                        <a:pt x="510364" y="378854"/>
                        <a:pt x="502242" y="366999"/>
                        <a:pt x="491067" y="358617"/>
                      </a:cubicBezTo>
                      <a:cubicBezTo>
                        <a:pt x="485423" y="354384"/>
                        <a:pt x="480260" y="349417"/>
                        <a:pt x="474134" y="345917"/>
                      </a:cubicBezTo>
                      <a:cubicBezTo>
                        <a:pt x="465552" y="341013"/>
                        <a:pt x="442250" y="338487"/>
                        <a:pt x="436034" y="337451"/>
                      </a:cubicBezTo>
                      <a:lnTo>
                        <a:pt x="397934" y="324751"/>
                      </a:lnTo>
                      <a:cubicBezTo>
                        <a:pt x="393701" y="323340"/>
                        <a:pt x="388947" y="322992"/>
                        <a:pt x="385234" y="320517"/>
                      </a:cubicBezTo>
                      <a:cubicBezTo>
                        <a:pt x="368821" y="309576"/>
                        <a:pt x="377361" y="313660"/>
                        <a:pt x="359834" y="307817"/>
                      </a:cubicBezTo>
                      <a:cubicBezTo>
                        <a:pt x="355601" y="309228"/>
                        <a:pt x="350960" y="314347"/>
                        <a:pt x="347134" y="312051"/>
                      </a:cubicBezTo>
                      <a:cubicBezTo>
                        <a:pt x="341722" y="308804"/>
                        <a:pt x="341798" y="300596"/>
                        <a:pt x="338667" y="295117"/>
                      </a:cubicBezTo>
                      <a:cubicBezTo>
                        <a:pt x="336143" y="290699"/>
                        <a:pt x="332636" y="286884"/>
                        <a:pt x="330200" y="282417"/>
                      </a:cubicBezTo>
                      <a:cubicBezTo>
                        <a:pt x="303413" y="233309"/>
                        <a:pt x="324584" y="263641"/>
                        <a:pt x="300567" y="231617"/>
                      </a:cubicBezTo>
                      <a:cubicBezTo>
                        <a:pt x="298567" y="223615"/>
                        <a:pt x="296530" y="207398"/>
                        <a:pt x="287867" y="201984"/>
                      </a:cubicBezTo>
                      <a:cubicBezTo>
                        <a:pt x="280299" y="197254"/>
                        <a:pt x="269893" y="198467"/>
                        <a:pt x="262467" y="193517"/>
                      </a:cubicBezTo>
                      <a:cubicBezTo>
                        <a:pt x="250343" y="185434"/>
                        <a:pt x="239271" y="174835"/>
                        <a:pt x="224367" y="172351"/>
                      </a:cubicBezTo>
                      <a:cubicBezTo>
                        <a:pt x="211763" y="170250"/>
                        <a:pt x="198967" y="169528"/>
                        <a:pt x="186267" y="168117"/>
                      </a:cubicBezTo>
                      <a:cubicBezTo>
                        <a:pt x="180623" y="166706"/>
                        <a:pt x="174928" y="165482"/>
                        <a:pt x="169334" y="163884"/>
                      </a:cubicBezTo>
                      <a:cubicBezTo>
                        <a:pt x="165043" y="162658"/>
                        <a:pt x="158930" y="163477"/>
                        <a:pt x="156634" y="159651"/>
                      </a:cubicBezTo>
                      <a:cubicBezTo>
                        <a:pt x="149746" y="148172"/>
                        <a:pt x="153400" y="131017"/>
                        <a:pt x="143934" y="121551"/>
                      </a:cubicBezTo>
                      <a:cubicBezTo>
                        <a:pt x="139701" y="117318"/>
                        <a:pt x="134910" y="113577"/>
                        <a:pt x="131234" y="108851"/>
                      </a:cubicBezTo>
                      <a:cubicBezTo>
                        <a:pt x="124987" y="100819"/>
                        <a:pt x="114300" y="83451"/>
                        <a:pt x="114300" y="83451"/>
                      </a:cubicBezTo>
                      <a:cubicBezTo>
                        <a:pt x="103707" y="41073"/>
                        <a:pt x="119635" y="84551"/>
                        <a:pt x="97367" y="62284"/>
                      </a:cubicBezTo>
                      <a:cubicBezTo>
                        <a:pt x="92905" y="57822"/>
                        <a:pt x="92568" y="50486"/>
                        <a:pt x="88900" y="45351"/>
                      </a:cubicBezTo>
                      <a:cubicBezTo>
                        <a:pt x="85420" y="40479"/>
                        <a:pt x="80433" y="36884"/>
                        <a:pt x="76200" y="32651"/>
                      </a:cubicBezTo>
                      <a:cubicBezTo>
                        <a:pt x="74789" y="28418"/>
                        <a:pt x="75680" y="22426"/>
                        <a:pt x="71967" y="19951"/>
                      </a:cubicBezTo>
                      <a:cubicBezTo>
                        <a:pt x="65980" y="15960"/>
                        <a:pt x="57781" y="17462"/>
                        <a:pt x="50800" y="15717"/>
                      </a:cubicBezTo>
                      <a:cubicBezTo>
                        <a:pt x="46471" y="14635"/>
                        <a:pt x="42333" y="12895"/>
                        <a:pt x="38100" y="11484"/>
                      </a:cubicBezTo>
                      <a:cubicBezTo>
                        <a:pt x="33867" y="8662"/>
                        <a:pt x="29951" y="5292"/>
                        <a:pt x="25400" y="3017"/>
                      </a:cubicBezTo>
                      <a:cubicBezTo>
                        <a:pt x="5942" y="-6712"/>
                        <a:pt x="4233" y="10073"/>
                        <a:pt x="0" y="11484"/>
                      </a:cubicBezTo>
                      <a:close/>
                    </a:path>
                  </a:pathLst>
                </a:custGeom>
                <a:solidFill>
                  <a:srgbClr val="FF40FF">
                    <a:alpha val="50000"/>
                  </a:srgbClr>
                </a:solidFill>
                <a:ln w="254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Oval 13">
                <a:extLst>
                  <a:ext uri="{FF2B5EF4-FFF2-40B4-BE49-F238E27FC236}">
                    <a16:creationId xmlns:a16="http://schemas.microsoft.com/office/drawing/2014/main" id="{C690D221-50F4-25D2-1712-760EE129E223}"/>
                  </a:ext>
                </a:extLst>
              </p:cNvPr>
              <p:cNvSpPr/>
              <p:nvPr/>
            </p:nvSpPr>
            <p:spPr>
              <a:xfrm>
                <a:off x="7795843" y="1781303"/>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4D03971-1F0F-163A-4F87-E6DF4A4011FB}"/>
                  </a:ext>
                </a:extLst>
              </p:cNvPr>
              <p:cNvSpPr/>
              <p:nvPr/>
            </p:nvSpPr>
            <p:spPr>
              <a:xfrm>
                <a:off x="6247651" y="2021224"/>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C143ABF-3A84-1F26-A41E-E75E182EECC5}"/>
                  </a:ext>
                </a:extLst>
              </p:cNvPr>
              <p:cNvSpPr/>
              <p:nvPr/>
            </p:nvSpPr>
            <p:spPr>
              <a:xfrm>
                <a:off x="6483685" y="1676447"/>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BC692E0-4478-A163-9FB2-DEFA393FBD8B}"/>
                  </a:ext>
                </a:extLst>
              </p:cNvPr>
              <p:cNvSpPr/>
              <p:nvPr/>
            </p:nvSpPr>
            <p:spPr>
              <a:xfrm>
                <a:off x="6905602" y="2639358"/>
                <a:ext cx="144966" cy="150541"/>
              </a:xfrm>
              <a:prstGeom prst="ellipse">
                <a:avLst/>
              </a:prstGeom>
              <a:solidFill>
                <a:srgbClr val="FF40FF">
                  <a:alpha val="50000"/>
                </a:srgbClr>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DFCEB75-BFCE-B020-0072-B1F7AF9A70F3}"/>
                  </a:ext>
                </a:extLst>
              </p:cNvPr>
              <p:cNvSpPr/>
              <p:nvPr/>
            </p:nvSpPr>
            <p:spPr>
              <a:xfrm>
                <a:off x="7991409" y="2157946"/>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descr="Neuron - Free healthcare and medical icons">
                <a:extLst>
                  <a:ext uri="{FF2B5EF4-FFF2-40B4-BE49-F238E27FC236}">
                    <a16:creationId xmlns:a16="http://schemas.microsoft.com/office/drawing/2014/main" id="{A1489B12-A8CB-970C-23A1-DD6D7389F14B}"/>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248105" y="2019658"/>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Neuron - Free healthcare and medical icons">
                <a:extLst>
                  <a:ext uri="{FF2B5EF4-FFF2-40B4-BE49-F238E27FC236}">
                    <a16:creationId xmlns:a16="http://schemas.microsoft.com/office/drawing/2014/main" id="{6468681D-1797-43C0-735B-7FDBBAD547E8}"/>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903438" y="2641952"/>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Neuron - Free healthcare and medical icons">
                <a:extLst>
                  <a:ext uri="{FF2B5EF4-FFF2-40B4-BE49-F238E27FC236}">
                    <a16:creationId xmlns:a16="http://schemas.microsoft.com/office/drawing/2014/main" id="{7FB6EF27-56DD-FE6C-3494-369C961384CB}"/>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6480845" y="1679669"/>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Neuron - Free healthcare and medical icons">
                <a:extLst>
                  <a:ext uri="{FF2B5EF4-FFF2-40B4-BE49-F238E27FC236}">
                    <a16:creationId xmlns:a16="http://schemas.microsoft.com/office/drawing/2014/main" id="{93A2A9E2-E367-F44C-CD2C-7785A6C95D0C}"/>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7792668" y="1780915"/>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Neuron - Free healthcare and medical icons">
                <a:extLst>
                  <a:ext uri="{FF2B5EF4-FFF2-40B4-BE49-F238E27FC236}">
                    <a16:creationId xmlns:a16="http://schemas.microsoft.com/office/drawing/2014/main" id="{2C50E2DF-C3EF-9686-487F-5FC217D4F6D5}"/>
                  </a:ext>
                </a:extLst>
              </p:cNvPr>
              <p:cNvPicPr>
                <a:picLocks noChangeAspect="1" noChangeArrowheads="1"/>
              </p:cNvPicPr>
              <p:nvPr/>
            </p:nvPicPr>
            <p:blipFill>
              <a:blip r:embed="rId5" cstate="screen">
                <a:biLevel thresh="75000"/>
                <a:extLst>
                  <a:ext uri="{28A0092B-C50C-407E-A947-70E740481C1C}">
                    <a14:useLocalDpi xmlns:a14="http://schemas.microsoft.com/office/drawing/2010/main"/>
                  </a:ext>
                </a:extLst>
              </a:blip>
              <a:srcRect/>
              <a:stretch>
                <a:fillRect/>
              </a:stretch>
            </p:blipFill>
            <p:spPr bwMode="auto">
              <a:xfrm>
                <a:off x="7991409" y="2157946"/>
                <a:ext cx="144966" cy="144966"/>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0DEEA69E-9139-6377-9252-1AAD2BDDBB09}"/>
                  </a:ext>
                </a:extLst>
              </p:cNvPr>
              <p:cNvGrpSpPr/>
              <p:nvPr/>
            </p:nvGrpSpPr>
            <p:grpSpPr>
              <a:xfrm>
                <a:off x="6333893" y="1803400"/>
                <a:ext cx="1721082" cy="987914"/>
                <a:chOff x="6333893" y="1803400"/>
                <a:chExt cx="1721082" cy="987914"/>
              </a:xfrm>
            </p:grpSpPr>
            <p:sp>
              <p:nvSpPr>
                <p:cNvPr id="26" name="Freeform 25">
                  <a:extLst>
                    <a:ext uri="{FF2B5EF4-FFF2-40B4-BE49-F238E27FC236}">
                      <a16:creationId xmlns:a16="http://schemas.microsoft.com/office/drawing/2014/main" id="{C647C986-6BB7-66E8-C57A-1E929C32A467}"/>
                    </a:ext>
                  </a:extLst>
                </p:cNvPr>
                <p:cNvSpPr/>
                <p:nvPr/>
              </p:nvSpPr>
              <p:spPr>
                <a:xfrm>
                  <a:off x="6333893" y="2178050"/>
                  <a:ext cx="578082" cy="514350"/>
                </a:xfrm>
                <a:custGeom>
                  <a:avLst/>
                  <a:gdLst>
                    <a:gd name="csX0" fmla="*/ 578082 w 578082"/>
                    <a:gd name="csY0" fmla="*/ 511175 h 514350"/>
                    <a:gd name="csX1" fmla="*/ 555857 w 578082"/>
                    <a:gd name="csY1" fmla="*/ 514350 h 514350"/>
                    <a:gd name="csX2" fmla="*/ 533632 w 578082"/>
                    <a:gd name="csY2" fmla="*/ 511175 h 514350"/>
                    <a:gd name="csX3" fmla="*/ 495532 w 578082"/>
                    <a:gd name="csY3" fmla="*/ 504825 h 514350"/>
                    <a:gd name="csX4" fmla="*/ 466957 w 578082"/>
                    <a:gd name="csY4" fmla="*/ 498475 h 514350"/>
                    <a:gd name="csX5" fmla="*/ 441557 w 578082"/>
                    <a:gd name="csY5" fmla="*/ 492125 h 514350"/>
                    <a:gd name="csX6" fmla="*/ 422507 w 578082"/>
                    <a:gd name="csY6" fmla="*/ 482600 h 514350"/>
                    <a:gd name="csX7" fmla="*/ 409807 w 578082"/>
                    <a:gd name="csY7" fmla="*/ 479425 h 514350"/>
                    <a:gd name="csX8" fmla="*/ 397107 w 578082"/>
                    <a:gd name="csY8" fmla="*/ 473075 h 514350"/>
                    <a:gd name="csX9" fmla="*/ 381232 w 578082"/>
                    <a:gd name="csY9" fmla="*/ 466725 h 514350"/>
                    <a:gd name="csX10" fmla="*/ 371707 w 578082"/>
                    <a:gd name="csY10" fmla="*/ 463550 h 514350"/>
                    <a:gd name="csX11" fmla="*/ 349482 w 578082"/>
                    <a:gd name="csY11" fmla="*/ 447675 h 514350"/>
                    <a:gd name="csX12" fmla="*/ 339957 w 578082"/>
                    <a:gd name="csY12" fmla="*/ 438150 h 514350"/>
                    <a:gd name="csX13" fmla="*/ 327257 w 578082"/>
                    <a:gd name="csY13" fmla="*/ 428625 h 514350"/>
                    <a:gd name="csX14" fmla="*/ 317732 w 578082"/>
                    <a:gd name="csY14" fmla="*/ 422275 h 514350"/>
                    <a:gd name="csX15" fmla="*/ 305032 w 578082"/>
                    <a:gd name="csY15" fmla="*/ 409575 h 514350"/>
                    <a:gd name="csX16" fmla="*/ 285982 w 578082"/>
                    <a:gd name="csY16" fmla="*/ 396875 h 514350"/>
                    <a:gd name="csX17" fmla="*/ 270107 w 578082"/>
                    <a:gd name="csY17" fmla="*/ 374650 h 514350"/>
                    <a:gd name="csX18" fmla="*/ 263757 w 578082"/>
                    <a:gd name="csY18" fmla="*/ 365125 h 514350"/>
                    <a:gd name="csX19" fmla="*/ 254232 w 578082"/>
                    <a:gd name="csY19" fmla="*/ 352425 h 514350"/>
                    <a:gd name="csX20" fmla="*/ 241532 w 578082"/>
                    <a:gd name="csY20" fmla="*/ 333375 h 514350"/>
                    <a:gd name="csX21" fmla="*/ 238357 w 578082"/>
                    <a:gd name="csY21" fmla="*/ 323850 h 514350"/>
                    <a:gd name="csX22" fmla="*/ 216132 w 578082"/>
                    <a:gd name="csY22" fmla="*/ 292100 h 514350"/>
                    <a:gd name="csX23" fmla="*/ 209782 w 578082"/>
                    <a:gd name="csY23" fmla="*/ 273050 h 514350"/>
                    <a:gd name="csX24" fmla="*/ 200257 w 578082"/>
                    <a:gd name="csY24" fmla="*/ 254000 h 514350"/>
                    <a:gd name="csX25" fmla="*/ 184382 w 578082"/>
                    <a:gd name="csY25" fmla="*/ 238125 h 514350"/>
                    <a:gd name="csX26" fmla="*/ 171682 w 578082"/>
                    <a:gd name="csY26" fmla="*/ 215900 h 514350"/>
                    <a:gd name="csX27" fmla="*/ 165332 w 578082"/>
                    <a:gd name="csY27" fmla="*/ 184150 h 514350"/>
                    <a:gd name="csX28" fmla="*/ 162157 w 578082"/>
                    <a:gd name="csY28" fmla="*/ 174625 h 514350"/>
                    <a:gd name="csX29" fmla="*/ 152632 w 578082"/>
                    <a:gd name="csY29" fmla="*/ 161925 h 514350"/>
                    <a:gd name="csX30" fmla="*/ 149457 w 578082"/>
                    <a:gd name="csY30" fmla="*/ 149225 h 514350"/>
                    <a:gd name="csX31" fmla="*/ 139932 w 578082"/>
                    <a:gd name="csY31" fmla="*/ 139700 h 514350"/>
                    <a:gd name="csX32" fmla="*/ 133582 w 578082"/>
                    <a:gd name="csY32" fmla="*/ 130175 h 514350"/>
                    <a:gd name="csX33" fmla="*/ 124057 w 578082"/>
                    <a:gd name="csY33" fmla="*/ 117475 h 514350"/>
                    <a:gd name="csX34" fmla="*/ 117707 w 578082"/>
                    <a:gd name="csY34" fmla="*/ 107950 h 514350"/>
                    <a:gd name="csX35" fmla="*/ 95482 w 578082"/>
                    <a:gd name="csY35" fmla="*/ 85725 h 514350"/>
                    <a:gd name="csX36" fmla="*/ 79607 w 578082"/>
                    <a:gd name="csY36" fmla="*/ 69850 h 514350"/>
                    <a:gd name="csX37" fmla="*/ 73257 w 578082"/>
                    <a:gd name="csY37" fmla="*/ 60325 h 514350"/>
                    <a:gd name="csX38" fmla="*/ 44682 w 578082"/>
                    <a:gd name="csY38" fmla="*/ 44450 h 514350"/>
                    <a:gd name="csX39" fmla="*/ 9757 w 578082"/>
                    <a:gd name="csY39" fmla="*/ 28575 h 514350"/>
                    <a:gd name="csX40" fmla="*/ 232 w 578082"/>
                    <a:gd name="csY40" fmla="*/ 9525 h 514350"/>
                    <a:gd name="csX41" fmla="*/ 232 w 578082"/>
                    <a:gd name="csY41" fmla="*/ 0 h 514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8082" h="514350">
                      <a:moveTo>
                        <a:pt x="578082" y="511175"/>
                      </a:moveTo>
                      <a:cubicBezTo>
                        <a:pt x="570674" y="512233"/>
                        <a:pt x="563341" y="514350"/>
                        <a:pt x="555857" y="514350"/>
                      </a:cubicBezTo>
                      <a:cubicBezTo>
                        <a:pt x="548373" y="514350"/>
                        <a:pt x="541024" y="512342"/>
                        <a:pt x="533632" y="511175"/>
                      </a:cubicBezTo>
                      <a:lnTo>
                        <a:pt x="495532" y="504825"/>
                      </a:lnTo>
                      <a:cubicBezTo>
                        <a:pt x="443112" y="496088"/>
                        <a:pt x="498221" y="506291"/>
                        <a:pt x="466957" y="498475"/>
                      </a:cubicBezTo>
                      <a:cubicBezTo>
                        <a:pt x="456368" y="495828"/>
                        <a:pt x="450888" y="496272"/>
                        <a:pt x="441557" y="492125"/>
                      </a:cubicBezTo>
                      <a:cubicBezTo>
                        <a:pt x="435069" y="489242"/>
                        <a:pt x="429099" y="485237"/>
                        <a:pt x="422507" y="482600"/>
                      </a:cubicBezTo>
                      <a:cubicBezTo>
                        <a:pt x="418455" y="480979"/>
                        <a:pt x="413893" y="480957"/>
                        <a:pt x="409807" y="479425"/>
                      </a:cubicBezTo>
                      <a:cubicBezTo>
                        <a:pt x="405375" y="477763"/>
                        <a:pt x="401432" y="474997"/>
                        <a:pt x="397107" y="473075"/>
                      </a:cubicBezTo>
                      <a:cubicBezTo>
                        <a:pt x="391899" y="470760"/>
                        <a:pt x="386568" y="468726"/>
                        <a:pt x="381232" y="466725"/>
                      </a:cubicBezTo>
                      <a:cubicBezTo>
                        <a:pt x="378098" y="465550"/>
                        <a:pt x="374700" y="465047"/>
                        <a:pt x="371707" y="463550"/>
                      </a:cubicBezTo>
                      <a:cubicBezTo>
                        <a:pt x="367687" y="461540"/>
                        <a:pt x="351495" y="449401"/>
                        <a:pt x="349482" y="447675"/>
                      </a:cubicBezTo>
                      <a:cubicBezTo>
                        <a:pt x="346073" y="444753"/>
                        <a:pt x="343366" y="441072"/>
                        <a:pt x="339957" y="438150"/>
                      </a:cubicBezTo>
                      <a:cubicBezTo>
                        <a:pt x="335939" y="434706"/>
                        <a:pt x="331563" y="431701"/>
                        <a:pt x="327257" y="428625"/>
                      </a:cubicBezTo>
                      <a:cubicBezTo>
                        <a:pt x="324152" y="426407"/>
                        <a:pt x="320629" y="424758"/>
                        <a:pt x="317732" y="422275"/>
                      </a:cubicBezTo>
                      <a:cubicBezTo>
                        <a:pt x="313186" y="418379"/>
                        <a:pt x="309707" y="413315"/>
                        <a:pt x="305032" y="409575"/>
                      </a:cubicBezTo>
                      <a:cubicBezTo>
                        <a:pt x="299073" y="404807"/>
                        <a:pt x="285982" y="396875"/>
                        <a:pt x="285982" y="396875"/>
                      </a:cubicBezTo>
                      <a:cubicBezTo>
                        <a:pt x="271017" y="374427"/>
                        <a:pt x="289798" y="402217"/>
                        <a:pt x="270107" y="374650"/>
                      </a:cubicBezTo>
                      <a:cubicBezTo>
                        <a:pt x="267889" y="371545"/>
                        <a:pt x="265975" y="368230"/>
                        <a:pt x="263757" y="365125"/>
                      </a:cubicBezTo>
                      <a:cubicBezTo>
                        <a:pt x="260681" y="360819"/>
                        <a:pt x="257267" y="356760"/>
                        <a:pt x="254232" y="352425"/>
                      </a:cubicBezTo>
                      <a:cubicBezTo>
                        <a:pt x="249855" y="346173"/>
                        <a:pt x="243945" y="340615"/>
                        <a:pt x="241532" y="333375"/>
                      </a:cubicBezTo>
                      <a:cubicBezTo>
                        <a:pt x="240474" y="330200"/>
                        <a:pt x="239982" y="326776"/>
                        <a:pt x="238357" y="323850"/>
                      </a:cubicBezTo>
                      <a:cubicBezTo>
                        <a:pt x="232773" y="313799"/>
                        <a:pt x="223267" y="301613"/>
                        <a:pt x="216132" y="292100"/>
                      </a:cubicBezTo>
                      <a:lnTo>
                        <a:pt x="209782" y="273050"/>
                      </a:lnTo>
                      <a:cubicBezTo>
                        <a:pt x="206784" y="264057"/>
                        <a:pt x="206885" y="261575"/>
                        <a:pt x="200257" y="254000"/>
                      </a:cubicBezTo>
                      <a:cubicBezTo>
                        <a:pt x="195329" y="248368"/>
                        <a:pt x="189310" y="243757"/>
                        <a:pt x="184382" y="238125"/>
                      </a:cubicBezTo>
                      <a:cubicBezTo>
                        <a:pt x="180352" y="233519"/>
                        <a:pt x="173605" y="221027"/>
                        <a:pt x="171682" y="215900"/>
                      </a:cubicBezTo>
                      <a:cubicBezTo>
                        <a:pt x="168232" y="206699"/>
                        <a:pt x="167327" y="193129"/>
                        <a:pt x="165332" y="184150"/>
                      </a:cubicBezTo>
                      <a:cubicBezTo>
                        <a:pt x="164606" y="180883"/>
                        <a:pt x="163817" y="177531"/>
                        <a:pt x="162157" y="174625"/>
                      </a:cubicBezTo>
                      <a:cubicBezTo>
                        <a:pt x="159532" y="170031"/>
                        <a:pt x="155807" y="166158"/>
                        <a:pt x="152632" y="161925"/>
                      </a:cubicBezTo>
                      <a:cubicBezTo>
                        <a:pt x="151574" y="157692"/>
                        <a:pt x="151622" y="153014"/>
                        <a:pt x="149457" y="149225"/>
                      </a:cubicBezTo>
                      <a:cubicBezTo>
                        <a:pt x="147229" y="145326"/>
                        <a:pt x="142807" y="143149"/>
                        <a:pt x="139932" y="139700"/>
                      </a:cubicBezTo>
                      <a:cubicBezTo>
                        <a:pt x="137489" y="136769"/>
                        <a:pt x="135800" y="133280"/>
                        <a:pt x="133582" y="130175"/>
                      </a:cubicBezTo>
                      <a:cubicBezTo>
                        <a:pt x="130506" y="125869"/>
                        <a:pt x="127133" y="121781"/>
                        <a:pt x="124057" y="117475"/>
                      </a:cubicBezTo>
                      <a:cubicBezTo>
                        <a:pt x="121839" y="114370"/>
                        <a:pt x="120260" y="110786"/>
                        <a:pt x="117707" y="107950"/>
                      </a:cubicBezTo>
                      <a:cubicBezTo>
                        <a:pt x="110698" y="100163"/>
                        <a:pt x="101294" y="94442"/>
                        <a:pt x="95482" y="85725"/>
                      </a:cubicBezTo>
                      <a:cubicBezTo>
                        <a:pt x="87015" y="73025"/>
                        <a:pt x="92307" y="78317"/>
                        <a:pt x="79607" y="69850"/>
                      </a:cubicBezTo>
                      <a:cubicBezTo>
                        <a:pt x="77490" y="66675"/>
                        <a:pt x="76129" y="62838"/>
                        <a:pt x="73257" y="60325"/>
                      </a:cubicBezTo>
                      <a:cubicBezTo>
                        <a:pt x="51220" y="41043"/>
                        <a:pt x="61536" y="52111"/>
                        <a:pt x="44682" y="44450"/>
                      </a:cubicBezTo>
                      <a:cubicBezTo>
                        <a:pt x="5641" y="26704"/>
                        <a:pt x="32027" y="35998"/>
                        <a:pt x="9757" y="28575"/>
                      </a:cubicBezTo>
                      <a:cubicBezTo>
                        <a:pt x="4881" y="21261"/>
                        <a:pt x="1693" y="18288"/>
                        <a:pt x="232" y="9525"/>
                      </a:cubicBezTo>
                      <a:cubicBezTo>
                        <a:pt x="-290" y="6393"/>
                        <a:pt x="232" y="3175"/>
                        <a:pt x="232"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704EDBFA-1C45-AD2B-8E9A-B839C4D78690}"/>
                    </a:ext>
                  </a:extLst>
                </p:cNvPr>
                <p:cNvSpPr/>
                <p:nvPr/>
              </p:nvSpPr>
              <p:spPr>
                <a:xfrm>
                  <a:off x="6626225" y="1803400"/>
                  <a:ext cx="377825" cy="844550"/>
                </a:xfrm>
                <a:custGeom>
                  <a:avLst/>
                  <a:gdLst>
                    <a:gd name="csX0" fmla="*/ 358775 w 377825"/>
                    <a:gd name="csY0" fmla="*/ 844550 h 844550"/>
                    <a:gd name="csX1" fmla="*/ 368300 w 377825"/>
                    <a:gd name="csY1" fmla="*/ 752475 h 844550"/>
                    <a:gd name="csX2" fmla="*/ 374650 w 377825"/>
                    <a:gd name="csY2" fmla="*/ 727075 h 844550"/>
                    <a:gd name="csX3" fmla="*/ 377825 w 377825"/>
                    <a:gd name="csY3" fmla="*/ 708025 h 844550"/>
                    <a:gd name="csX4" fmla="*/ 371475 w 377825"/>
                    <a:gd name="csY4" fmla="*/ 593725 h 844550"/>
                    <a:gd name="csX5" fmla="*/ 365125 w 377825"/>
                    <a:gd name="csY5" fmla="*/ 574675 h 844550"/>
                    <a:gd name="csX6" fmla="*/ 361950 w 377825"/>
                    <a:gd name="csY6" fmla="*/ 565150 h 844550"/>
                    <a:gd name="csX7" fmla="*/ 355600 w 377825"/>
                    <a:gd name="csY7" fmla="*/ 552450 h 844550"/>
                    <a:gd name="csX8" fmla="*/ 352425 w 377825"/>
                    <a:gd name="csY8" fmla="*/ 539750 h 844550"/>
                    <a:gd name="csX9" fmla="*/ 346075 w 377825"/>
                    <a:gd name="csY9" fmla="*/ 527050 h 844550"/>
                    <a:gd name="csX10" fmla="*/ 342900 w 377825"/>
                    <a:gd name="csY10" fmla="*/ 517525 h 844550"/>
                    <a:gd name="csX11" fmla="*/ 330200 w 377825"/>
                    <a:gd name="csY11" fmla="*/ 498475 h 844550"/>
                    <a:gd name="csX12" fmla="*/ 323850 w 377825"/>
                    <a:gd name="csY12" fmla="*/ 488950 h 844550"/>
                    <a:gd name="csX13" fmla="*/ 317500 w 377825"/>
                    <a:gd name="csY13" fmla="*/ 476250 h 844550"/>
                    <a:gd name="csX14" fmla="*/ 314325 w 377825"/>
                    <a:gd name="csY14" fmla="*/ 466725 h 844550"/>
                    <a:gd name="csX15" fmla="*/ 307975 w 377825"/>
                    <a:gd name="csY15" fmla="*/ 457200 h 844550"/>
                    <a:gd name="csX16" fmla="*/ 285750 w 377825"/>
                    <a:gd name="csY16" fmla="*/ 428625 h 844550"/>
                    <a:gd name="csX17" fmla="*/ 269875 w 377825"/>
                    <a:gd name="csY17" fmla="*/ 406400 h 844550"/>
                    <a:gd name="csX18" fmla="*/ 266700 w 377825"/>
                    <a:gd name="csY18" fmla="*/ 387350 h 844550"/>
                    <a:gd name="csX19" fmla="*/ 238125 w 377825"/>
                    <a:gd name="csY19" fmla="*/ 346075 h 844550"/>
                    <a:gd name="csX20" fmla="*/ 231775 w 377825"/>
                    <a:gd name="csY20" fmla="*/ 333375 h 844550"/>
                    <a:gd name="csX21" fmla="*/ 215900 w 377825"/>
                    <a:gd name="csY21" fmla="*/ 311150 h 844550"/>
                    <a:gd name="csX22" fmla="*/ 203200 w 377825"/>
                    <a:gd name="csY22" fmla="*/ 282575 h 844550"/>
                    <a:gd name="csX23" fmla="*/ 196850 w 377825"/>
                    <a:gd name="csY23" fmla="*/ 231775 h 844550"/>
                    <a:gd name="csX24" fmla="*/ 193675 w 377825"/>
                    <a:gd name="csY24" fmla="*/ 215900 h 844550"/>
                    <a:gd name="csX25" fmla="*/ 190500 w 377825"/>
                    <a:gd name="csY25" fmla="*/ 190500 h 844550"/>
                    <a:gd name="csX26" fmla="*/ 155575 w 377825"/>
                    <a:gd name="csY26" fmla="*/ 136525 h 844550"/>
                    <a:gd name="csX27" fmla="*/ 136525 w 377825"/>
                    <a:gd name="csY27" fmla="*/ 111125 h 844550"/>
                    <a:gd name="csX28" fmla="*/ 130175 w 377825"/>
                    <a:gd name="csY28" fmla="*/ 101600 h 844550"/>
                    <a:gd name="csX29" fmla="*/ 104775 w 377825"/>
                    <a:gd name="csY29" fmla="*/ 82550 h 844550"/>
                    <a:gd name="csX30" fmla="*/ 95250 w 377825"/>
                    <a:gd name="csY30" fmla="*/ 73025 h 844550"/>
                    <a:gd name="csX31" fmla="*/ 73025 w 377825"/>
                    <a:gd name="csY31" fmla="*/ 44450 h 844550"/>
                    <a:gd name="csX32" fmla="*/ 53975 w 377825"/>
                    <a:gd name="csY32" fmla="*/ 31750 h 844550"/>
                    <a:gd name="csX33" fmla="*/ 44450 w 377825"/>
                    <a:gd name="csY33" fmla="*/ 25400 h 844550"/>
                    <a:gd name="csX34" fmla="*/ 31750 w 377825"/>
                    <a:gd name="csY34" fmla="*/ 19050 h 844550"/>
                    <a:gd name="csX35" fmla="*/ 22225 w 377825"/>
                    <a:gd name="csY35" fmla="*/ 12700 h 844550"/>
                    <a:gd name="csX36" fmla="*/ 12700 w 377825"/>
                    <a:gd name="csY36" fmla="*/ 9525 h 844550"/>
                    <a:gd name="csX37" fmla="*/ 0 w 377825"/>
                    <a:gd name="csY37" fmla="*/ 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7825" h="844550">
                      <a:moveTo>
                        <a:pt x="358775" y="844550"/>
                      </a:moveTo>
                      <a:cubicBezTo>
                        <a:pt x="361950" y="813858"/>
                        <a:pt x="364168" y="783053"/>
                        <a:pt x="368300" y="752475"/>
                      </a:cubicBezTo>
                      <a:cubicBezTo>
                        <a:pt x="369469" y="743826"/>
                        <a:pt x="372821" y="735609"/>
                        <a:pt x="374650" y="727075"/>
                      </a:cubicBezTo>
                      <a:cubicBezTo>
                        <a:pt x="375999" y="720780"/>
                        <a:pt x="376767" y="714375"/>
                        <a:pt x="377825" y="708025"/>
                      </a:cubicBezTo>
                      <a:cubicBezTo>
                        <a:pt x="377613" y="703578"/>
                        <a:pt x="373470" y="607690"/>
                        <a:pt x="371475" y="593725"/>
                      </a:cubicBezTo>
                      <a:cubicBezTo>
                        <a:pt x="370528" y="587099"/>
                        <a:pt x="367242" y="581025"/>
                        <a:pt x="365125" y="574675"/>
                      </a:cubicBezTo>
                      <a:cubicBezTo>
                        <a:pt x="364067" y="571500"/>
                        <a:pt x="363447" y="568143"/>
                        <a:pt x="361950" y="565150"/>
                      </a:cubicBezTo>
                      <a:cubicBezTo>
                        <a:pt x="359833" y="560917"/>
                        <a:pt x="357262" y="556882"/>
                        <a:pt x="355600" y="552450"/>
                      </a:cubicBezTo>
                      <a:cubicBezTo>
                        <a:pt x="354068" y="548364"/>
                        <a:pt x="353957" y="543836"/>
                        <a:pt x="352425" y="539750"/>
                      </a:cubicBezTo>
                      <a:cubicBezTo>
                        <a:pt x="350763" y="535318"/>
                        <a:pt x="347939" y="531400"/>
                        <a:pt x="346075" y="527050"/>
                      </a:cubicBezTo>
                      <a:cubicBezTo>
                        <a:pt x="344757" y="523974"/>
                        <a:pt x="344525" y="520451"/>
                        <a:pt x="342900" y="517525"/>
                      </a:cubicBezTo>
                      <a:cubicBezTo>
                        <a:pt x="339194" y="510854"/>
                        <a:pt x="334433" y="504825"/>
                        <a:pt x="330200" y="498475"/>
                      </a:cubicBezTo>
                      <a:cubicBezTo>
                        <a:pt x="328083" y="495300"/>
                        <a:pt x="325557" y="492363"/>
                        <a:pt x="323850" y="488950"/>
                      </a:cubicBezTo>
                      <a:cubicBezTo>
                        <a:pt x="321733" y="484717"/>
                        <a:pt x="319364" y="480600"/>
                        <a:pt x="317500" y="476250"/>
                      </a:cubicBezTo>
                      <a:cubicBezTo>
                        <a:pt x="316182" y="473174"/>
                        <a:pt x="315822" y="469718"/>
                        <a:pt x="314325" y="466725"/>
                      </a:cubicBezTo>
                      <a:cubicBezTo>
                        <a:pt x="312618" y="463312"/>
                        <a:pt x="310265" y="460253"/>
                        <a:pt x="307975" y="457200"/>
                      </a:cubicBezTo>
                      <a:cubicBezTo>
                        <a:pt x="300735" y="447547"/>
                        <a:pt x="293107" y="438189"/>
                        <a:pt x="285750" y="428625"/>
                      </a:cubicBezTo>
                      <a:cubicBezTo>
                        <a:pt x="275905" y="415826"/>
                        <a:pt x="277740" y="418198"/>
                        <a:pt x="269875" y="406400"/>
                      </a:cubicBezTo>
                      <a:cubicBezTo>
                        <a:pt x="268817" y="400050"/>
                        <a:pt x="268900" y="393400"/>
                        <a:pt x="266700" y="387350"/>
                      </a:cubicBezTo>
                      <a:cubicBezTo>
                        <a:pt x="261561" y="373216"/>
                        <a:pt x="244018" y="357862"/>
                        <a:pt x="238125" y="346075"/>
                      </a:cubicBezTo>
                      <a:cubicBezTo>
                        <a:pt x="236008" y="341842"/>
                        <a:pt x="234283" y="337389"/>
                        <a:pt x="231775" y="333375"/>
                      </a:cubicBezTo>
                      <a:cubicBezTo>
                        <a:pt x="229971" y="330488"/>
                        <a:pt x="217967" y="315800"/>
                        <a:pt x="215900" y="311150"/>
                      </a:cubicBezTo>
                      <a:cubicBezTo>
                        <a:pt x="200787" y="277145"/>
                        <a:pt x="217571" y="304131"/>
                        <a:pt x="203200" y="282575"/>
                      </a:cubicBezTo>
                      <a:cubicBezTo>
                        <a:pt x="201083" y="265642"/>
                        <a:pt x="200197" y="248509"/>
                        <a:pt x="196850" y="231775"/>
                      </a:cubicBezTo>
                      <a:cubicBezTo>
                        <a:pt x="195792" y="226483"/>
                        <a:pt x="194496" y="221234"/>
                        <a:pt x="193675" y="215900"/>
                      </a:cubicBezTo>
                      <a:cubicBezTo>
                        <a:pt x="192378" y="207467"/>
                        <a:pt x="193045" y="198644"/>
                        <a:pt x="190500" y="190500"/>
                      </a:cubicBezTo>
                      <a:cubicBezTo>
                        <a:pt x="177409" y="148607"/>
                        <a:pt x="177231" y="179838"/>
                        <a:pt x="155575" y="136525"/>
                      </a:cubicBezTo>
                      <a:cubicBezTo>
                        <a:pt x="144010" y="113396"/>
                        <a:pt x="155781" y="133590"/>
                        <a:pt x="136525" y="111125"/>
                      </a:cubicBezTo>
                      <a:cubicBezTo>
                        <a:pt x="134042" y="108228"/>
                        <a:pt x="132873" y="104298"/>
                        <a:pt x="130175" y="101600"/>
                      </a:cubicBezTo>
                      <a:cubicBezTo>
                        <a:pt x="107017" y="78442"/>
                        <a:pt x="122362" y="97206"/>
                        <a:pt x="104775" y="82550"/>
                      </a:cubicBezTo>
                      <a:cubicBezTo>
                        <a:pt x="101326" y="79675"/>
                        <a:pt x="98007" y="76569"/>
                        <a:pt x="95250" y="73025"/>
                      </a:cubicBezTo>
                      <a:cubicBezTo>
                        <a:pt x="84746" y="59520"/>
                        <a:pt x="85189" y="53911"/>
                        <a:pt x="73025" y="44450"/>
                      </a:cubicBezTo>
                      <a:cubicBezTo>
                        <a:pt x="67001" y="39765"/>
                        <a:pt x="60325" y="35983"/>
                        <a:pt x="53975" y="31750"/>
                      </a:cubicBezTo>
                      <a:cubicBezTo>
                        <a:pt x="50800" y="29633"/>
                        <a:pt x="47863" y="27107"/>
                        <a:pt x="44450" y="25400"/>
                      </a:cubicBezTo>
                      <a:cubicBezTo>
                        <a:pt x="40217" y="23283"/>
                        <a:pt x="35859" y="21398"/>
                        <a:pt x="31750" y="19050"/>
                      </a:cubicBezTo>
                      <a:cubicBezTo>
                        <a:pt x="28437" y="17157"/>
                        <a:pt x="25638" y="14407"/>
                        <a:pt x="22225" y="12700"/>
                      </a:cubicBezTo>
                      <a:cubicBezTo>
                        <a:pt x="19232" y="11203"/>
                        <a:pt x="15693" y="11022"/>
                        <a:pt x="12700" y="9525"/>
                      </a:cubicBezTo>
                      <a:cubicBezTo>
                        <a:pt x="5520" y="5935"/>
                        <a:pt x="4465" y="4465"/>
                        <a:pt x="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B1D94186-9FDB-CD58-2AB8-8B0CF7772C24}"/>
                    </a:ext>
                  </a:extLst>
                </p:cNvPr>
                <p:cNvSpPr/>
                <p:nvPr/>
              </p:nvSpPr>
              <p:spPr>
                <a:xfrm>
                  <a:off x="7038975" y="1927225"/>
                  <a:ext cx="793957" cy="746125"/>
                </a:xfrm>
                <a:custGeom>
                  <a:avLst/>
                  <a:gdLst>
                    <a:gd name="csX0" fmla="*/ 0 w 793957"/>
                    <a:gd name="csY0" fmla="*/ 746125 h 746125"/>
                    <a:gd name="csX1" fmla="*/ 88900 w 793957"/>
                    <a:gd name="csY1" fmla="*/ 679450 h 746125"/>
                    <a:gd name="csX2" fmla="*/ 114300 w 793957"/>
                    <a:gd name="csY2" fmla="*/ 657225 h 746125"/>
                    <a:gd name="csX3" fmla="*/ 120650 w 793957"/>
                    <a:gd name="csY3" fmla="*/ 647700 h 746125"/>
                    <a:gd name="csX4" fmla="*/ 161925 w 793957"/>
                    <a:gd name="csY4" fmla="*/ 619125 h 746125"/>
                    <a:gd name="csX5" fmla="*/ 171450 w 793957"/>
                    <a:gd name="csY5" fmla="*/ 612775 h 746125"/>
                    <a:gd name="csX6" fmla="*/ 184150 w 793957"/>
                    <a:gd name="csY6" fmla="*/ 603250 h 746125"/>
                    <a:gd name="csX7" fmla="*/ 193675 w 793957"/>
                    <a:gd name="csY7" fmla="*/ 600075 h 746125"/>
                    <a:gd name="csX8" fmla="*/ 219075 w 793957"/>
                    <a:gd name="csY8" fmla="*/ 584200 h 746125"/>
                    <a:gd name="csX9" fmla="*/ 247650 w 793957"/>
                    <a:gd name="csY9" fmla="*/ 568325 h 746125"/>
                    <a:gd name="csX10" fmla="*/ 257175 w 793957"/>
                    <a:gd name="csY10" fmla="*/ 561975 h 746125"/>
                    <a:gd name="csX11" fmla="*/ 269875 w 793957"/>
                    <a:gd name="csY11" fmla="*/ 552450 h 746125"/>
                    <a:gd name="csX12" fmla="*/ 279400 w 793957"/>
                    <a:gd name="csY12" fmla="*/ 549275 h 746125"/>
                    <a:gd name="csX13" fmla="*/ 301625 w 793957"/>
                    <a:gd name="csY13" fmla="*/ 536575 h 746125"/>
                    <a:gd name="csX14" fmla="*/ 311150 w 793957"/>
                    <a:gd name="csY14" fmla="*/ 533400 h 746125"/>
                    <a:gd name="csX15" fmla="*/ 323850 w 793957"/>
                    <a:gd name="csY15" fmla="*/ 527050 h 746125"/>
                    <a:gd name="csX16" fmla="*/ 365125 w 793957"/>
                    <a:gd name="csY16" fmla="*/ 508000 h 746125"/>
                    <a:gd name="csX17" fmla="*/ 390525 w 793957"/>
                    <a:gd name="csY17" fmla="*/ 485775 h 746125"/>
                    <a:gd name="csX18" fmla="*/ 403225 w 793957"/>
                    <a:gd name="csY18" fmla="*/ 476250 h 746125"/>
                    <a:gd name="csX19" fmla="*/ 434975 w 793957"/>
                    <a:gd name="csY19" fmla="*/ 444500 h 746125"/>
                    <a:gd name="csX20" fmla="*/ 447675 w 793957"/>
                    <a:gd name="csY20" fmla="*/ 431800 h 746125"/>
                    <a:gd name="csX21" fmla="*/ 466725 w 793957"/>
                    <a:gd name="csY21" fmla="*/ 409575 h 746125"/>
                    <a:gd name="csX22" fmla="*/ 476250 w 793957"/>
                    <a:gd name="csY22" fmla="*/ 403225 h 746125"/>
                    <a:gd name="csX23" fmla="*/ 482600 w 793957"/>
                    <a:gd name="csY23" fmla="*/ 390525 h 746125"/>
                    <a:gd name="csX24" fmla="*/ 498475 w 793957"/>
                    <a:gd name="csY24" fmla="*/ 361950 h 746125"/>
                    <a:gd name="csX25" fmla="*/ 536575 w 793957"/>
                    <a:gd name="csY25" fmla="*/ 323850 h 746125"/>
                    <a:gd name="csX26" fmla="*/ 565150 w 793957"/>
                    <a:gd name="csY26" fmla="*/ 288925 h 746125"/>
                    <a:gd name="csX27" fmla="*/ 574675 w 793957"/>
                    <a:gd name="csY27" fmla="*/ 276225 h 746125"/>
                    <a:gd name="csX28" fmla="*/ 584200 w 793957"/>
                    <a:gd name="csY28" fmla="*/ 266700 h 746125"/>
                    <a:gd name="csX29" fmla="*/ 600075 w 793957"/>
                    <a:gd name="csY29" fmla="*/ 244475 h 746125"/>
                    <a:gd name="csX30" fmla="*/ 612775 w 793957"/>
                    <a:gd name="csY30" fmla="*/ 234950 h 746125"/>
                    <a:gd name="csX31" fmla="*/ 622300 w 793957"/>
                    <a:gd name="csY31" fmla="*/ 225425 h 746125"/>
                    <a:gd name="csX32" fmla="*/ 644525 w 793957"/>
                    <a:gd name="csY32" fmla="*/ 209550 h 746125"/>
                    <a:gd name="csX33" fmla="*/ 660400 w 793957"/>
                    <a:gd name="csY33" fmla="*/ 196850 h 746125"/>
                    <a:gd name="csX34" fmla="*/ 682625 w 793957"/>
                    <a:gd name="csY34" fmla="*/ 187325 h 746125"/>
                    <a:gd name="csX35" fmla="*/ 720725 w 793957"/>
                    <a:gd name="csY35" fmla="*/ 158750 h 746125"/>
                    <a:gd name="csX36" fmla="*/ 733425 w 793957"/>
                    <a:gd name="csY36" fmla="*/ 149225 h 746125"/>
                    <a:gd name="csX37" fmla="*/ 746125 w 793957"/>
                    <a:gd name="csY37" fmla="*/ 130175 h 746125"/>
                    <a:gd name="csX38" fmla="*/ 758825 w 793957"/>
                    <a:gd name="csY38" fmla="*/ 120650 h 746125"/>
                    <a:gd name="csX39" fmla="*/ 771525 w 793957"/>
                    <a:gd name="csY39" fmla="*/ 101600 h 746125"/>
                    <a:gd name="csX40" fmla="*/ 774700 w 793957"/>
                    <a:gd name="csY40" fmla="*/ 69850 h 746125"/>
                    <a:gd name="csX41" fmla="*/ 784225 w 793957"/>
                    <a:gd name="csY41" fmla="*/ 47625 h 746125"/>
                    <a:gd name="csX42" fmla="*/ 793750 w 793957"/>
                    <a:gd name="csY42" fmla="*/ 12700 h 746125"/>
                    <a:gd name="csX43" fmla="*/ 793750 w 793957"/>
                    <a:gd name="csY43" fmla="*/ 0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93957" h="746125">
                      <a:moveTo>
                        <a:pt x="0" y="746125"/>
                      </a:moveTo>
                      <a:cubicBezTo>
                        <a:pt x="29633" y="723900"/>
                        <a:pt x="59661" y="702191"/>
                        <a:pt x="88900" y="679450"/>
                      </a:cubicBezTo>
                      <a:cubicBezTo>
                        <a:pt x="97780" y="672543"/>
                        <a:pt x="106345" y="665180"/>
                        <a:pt x="114300" y="657225"/>
                      </a:cubicBezTo>
                      <a:cubicBezTo>
                        <a:pt x="116998" y="654527"/>
                        <a:pt x="117826" y="650267"/>
                        <a:pt x="120650" y="647700"/>
                      </a:cubicBezTo>
                      <a:cubicBezTo>
                        <a:pt x="153066" y="618231"/>
                        <a:pt x="138391" y="632573"/>
                        <a:pt x="161925" y="619125"/>
                      </a:cubicBezTo>
                      <a:cubicBezTo>
                        <a:pt x="165238" y="617232"/>
                        <a:pt x="168345" y="614993"/>
                        <a:pt x="171450" y="612775"/>
                      </a:cubicBezTo>
                      <a:cubicBezTo>
                        <a:pt x="175756" y="609699"/>
                        <a:pt x="179556" y="605875"/>
                        <a:pt x="184150" y="603250"/>
                      </a:cubicBezTo>
                      <a:cubicBezTo>
                        <a:pt x="187056" y="601590"/>
                        <a:pt x="190737" y="601678"/>
                        <a:pt x="193675" y="600075"/>
                      </a:cubicBezTo>
                      <a:cubicBezTo>
                        <a:pt x="202440" y="595294"/>
                        <a:pt x="210572" y="589433"/>
                        <a:pt x="219075" y="584200"/>
                      </a:cubicBezTo>
                      <a:cubicBezTo>
                        <a:pt x="270634" y="552471"/>
                        <a:pt x="205174" y="592597"/>
                        <a:pt x="247650" y="568325"/>
                      </a:cubicBezTo>
                      <a:cubicBezTo>
                        <a:pt x="250963" y="566432"/>
                        <a:pt x="254070" y="564193"/>
                        <a:pt x="257175" y="561975"/>
                      </a:cubicBezTo>
                      <a:cubicBezTo>
                        <a:pt x="261481" y="558899"/>
                        <a:pt x="265281" y="555075"/>
                        <a:pt x="269875" y="552450"/>
                      </a:cubicBezTo>
                      <a:cubicBezTo>
                        <a:pt x="272781" y="550790"/>
                        <a:pt x="276324" y="550593"/>
                        <a:pt x="279400" y="549275"/>
                      </a:cubicBezTo>
                      <a:cubicBezTo>
                        <a:pt x="318364" y="532576"/>
                        <a:pt x="269739" y="552518"/>
                        <a:pt x="301625" y="536575"/>
                      </a:cubicBezTo>
                      <a:cubicBezTo>
                        <a:pt x="304618" y="535078"/>
                        <a:pt x="308074" y="534718"/>
                        <a:pt x="311150" y="533400"/>
                      </a:cubicBezTo>
                      <a:cubicBezTo>
                        <a:pt x="315500" y="531536"/>
                        <a:pt x="319500" y="528914"/>
                        <a:pt x="323850" y="527050"/>
                      </a:cubicBezTo>
                      <a:cubicBezTo>
                        <a:pt x="353208" y="514468"/>
                        <a:pt x="348103" y="520159"/>
                        <a:pt x="365125" y="508000"/>
                      </a:cubicBezTo>
                      <a:cubicBezTo>
                        <a:pt x="390031" y="490210"/>
                        <a:pt x="365692" y="507504"/>
                        <a:pt x="390525" y="485775"/>
                      </a:cubicBezTo>
                      <a:cubicBezTo>
                        <a:pt x="394507" y="482290"/>
                        <a:pt x="399347" y="479851"/>
                        <a:pt x="403225" y="476250"/>
                      </a:cubicBezTo>
                      <a:cubicBezTo>
                        <a:pt x="414193" y="466066"/>
                        <a:pt x="424392" y="455083"/>
                        <a:pt x="434975" y="444500"/>
                      </a:cubicBezTo>
                      <a:cubicBezTo>
                        <a:pt x="439208" y="440267"/>
                        <a:pt x="444083" y="436589"/>
                        <a:pt x="447675" y="431800"/>
                      </a:cubicBezTo>
                      <a:cubicBezTo>
                        <a:pt x="454682" y="422457"/>
                        <a:pt x="457880" y="416945"/>
                        <a:pt x="466725" y="409575"/>
                      </a:cubicBezTo>
                      <a:cubicBezTo>
                        <a:pt x="469656" y="407132"/>
                        <a:pt x="473075" y="405342"/>
                        <a:pt x="476250" y="403225"/>
                      </a:cubicBezTo>
                      <a:cubicBezTo>
                        <a:pt x="478367" y="398992"/>
                        <a:pt x="480736" y="394875"/>
                        <a:pt x="482600" y="390525"/>
                      </a:cubicBezTo>
                      <a:cubicBezTo>
                        <a:pt x="488589" y="376551"/>
                        <a:pt x="483006" y="377419"/>
                        <a:pt x="498475" y="361950"/>
                      </a:cubicBezTo>
                      <a:cubicBezTo>
                        <a:pt x="511175" y="349250"/>
                        <a:pt x="525202" y="337751"/>
                        <a:pt x="536575" y="323850"/>
                      </a:cubicBezTo>
                      <a:cubicBezTo>
                        <a:pt x="546100" y="312208"/>
                        <a:pt x="555753" y="300671"/>
                        <a:pt x="565150" y="288925"/>
                      </a:cubicBezTo>
                      <a:cubicBezTo>
                        <a:pt x="568456" y="284793"/>
                        <a:pt x="570933" y="279967"/>
                        <a:pt x="574675" y="276225"/>
                      </a:cubicBezTo>
                      <a:cubicBezTo>
                        <a:pt x="577850" y="273050"/>
                        <a:pt x="581325" y="270149"/>
                        <a:pt x="584200" y="266700"/>
                      </a:cubicBezTo>
                      <a:cubicBezTo>
                        <a:pt x="593214" y="255883"/>
                        <a:pt x="588637" y="255913"/>
                        <a:pt x="600075" y="244475"/>
                      </a:cubicBezTo>
                      <a:cubicBezTo>
                        <a:pt x="603817" y="240733"/>
                        <a:pt x="608757" y="238394"/>
                        <a:pt x="612775" y="234950"/>
                      </a:cubicBezTo>
                      <a:cubicBezTo>
                        <a:pt x="616184" y="232028"/>
                        <a:pt x="618891" y="228347"/>
                        <a:pt x="622300" y="225425"/>
                      </a:cubicBezTo>
                      <a:cubicBezTo>
                        <a:pt x="637322" y="212549"/>
                        <a:pt x="631124" y="219601"/>
                        <a:pt x="644525" y="209550"/>
                      </a:cubicBezTo>
                      <a:cubicBezTo>
                        <a:pt x="649946" y="205484"/>
                        <a:pt x="654761" y="200609"/>
                        <a:pt x="660400" y="196850"/>
                      </a:cubicBezTo>
                      <a:cubicBezTo>
                        <a:pt x="689201" y="177650"/>
                        <a:pt x="659342" y="200025"/>
                        <a:pt x="682625" y="187325"/>
                      </a:cubicBezTo>
                      <a:cubicBezTo>
                        <a:pt x="718245" y="167896"/>
                        <a:pt x="697881" y="178738"/>
                        <a:pt x="720725" y="158750"/>
                      </a:cubicBezTo>
                      <a:cubicBezTo>
                        <a:pt x="724707" y="155265"/>
                        <a:pt x="729909" y="153180"/>
                        <a:pt x="733425" y="149225"/>
                      </a:cubicBezTo>
                      <a:cubicBezTo>
                        <a:pt x="738495" y="143521"/>
                        <a:pt x="740020" y="134754"/>
                        <a:pt x="746125" y="130175"/>
                      </a:cubicBezTo>
                      <a:cubicBezTo>
                        <a:pt x="750358" y="127000"/>
                        <a:pt x="755309" y="124605"/>
                        <a:pt x="758825" y="120650"/>
                      </a:cubicBezTo>
                      <a:cubicBezTo>
                        <a:pt x="763895" y="114946"/>
                        <a:pt x="771525" y="101600"/>
                        <a:pt x="771525" y="101600"/>
                      </a:cubicBezTo>
                      <a:cubicBezTo>
                        <a:pt x="772583" y="91017"/>
                        <a:pt x="773083" y="80362"/>
                        <a:pt x="774700" y="69850"/>
                      </a:cubicBezTo>
                      <a:cubicBezTo>
                        <a:pt x="775978" y="61546"/>
                        <a:pt x="781178" y="55242"/>
                        <a:pt x="784225" y="47625"/>
                      </a:cubicBezTo>
                      <a:cubicBezTo>
                        <a:pt x="788236" y="37597"/>
                        <a:pt x="792524" y="23738"/>
                        <a:pt x="793750" y="12700"/>
                      </a:cubicBezTo>
                      <a:cubicBezTo>
                        <a:pt x="794217" y="8493"/>
                        <a:pt x="793750" y="4233"/>
                        <a:pt x="79375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3C0EAB7B-C33C-4FAB-3A11-3AB6042B2889}"/>
                    </a:ext>
                  </a:extLst>
                </p:cNvPr>
                <p:cNvSpPr/>
                <p:nvPr/>
              </p:nvSpPr>
              <p:spPr>
                <a:xfrm>
                  <a:off x="7038975" y="2301665"/>
                  <a:ext cx="1016000" cy="489649"/>
                </a:xfrm>
                <a:custGeom>
                  <a:avLst/>
                  <a:gdLst>
                    <a:gd name="csX0" fmla="*/ 0 w 1016000"/>
                    <a:gd name="csY0" fmla="*/ 457410 h 489649"/>
                    <a:gd name="csX1" fmla="*/ 412750 w 1016000"/>
                    <a:gd name="csY1" fmla="*/ 489160 h 489649"/>
                    <a:gd name="csX2" fmla="*/ 488950 w 1016000"/>
                    <a:gd name="csY2" fmla="*/ 485985 h 489649"/>
                    <a:gd name="csX3" fmla="*/ 523875 w 1016000"/>
                    <a:gd name="csY3" fmla="*/ 470110 h 489649"/>
                    <a:gd name="csX4" fmla="*/ 536575 w 1016000"/>
                    <a:gd name="csY4" fmla="*/ 463760 h 489649"/>
                    <a:gd name="csX5" fmla="*/ 549275 w 1016000"/>
                    <a:gd name="csY5" fmla="*/ 454235 h 489649"/>
                    <a:gd name="csX6" fmla="*/ 571500 w 1016000"/>
                    <a:gd name="csY6" fmla="*/ 438360 h 489649"/>
                    <a:gd name="csX7" fmla="*/ 581025 w 1016000"/>
                    <a:gd name="csY7" fmla="*/ 428835 h 489649"/>
                    <a:gd name="csX8" fmla="*/ 593725 w 1016000"/>
                    <a:gd name="csY8" fmla="*/ 403435 h 489649"/>
                    <a:gd name="csX9" fmla="*/ 606425 w 1016000"/>
                    <a:gd name="csY9" fmla="*/ 384385 h 489649"/>
                    <a:gd name="csX10" fmla="*/ 612775 w 1016000"/>
                    <a:gd name="csY10" fmla="*/ 374860 h 489649"/>
                    <a:gd name="csX11" fmla="*/ 622300 w 1016000"/>
                    <a:gd name="csY11" fmla="*/ 362160 h 489649"/>
                    <a:gd name="csX12" fmla="*/ 641350 w 1016000"/>
                    <a:gd name="csY12" fmla="*/ 339935 h 489649"/>
                    <a:gd name="csX13" fmla="*/ 635000 w 1016000"/>
                    <a:gd name="csY13" fmla="*/ 311360 h 489649"/>
                    <a:gd name="csX14" fmla="*/ 622300 w 1016000"/>
                    <a:gd name="csY14" fmla="*/ 301835 h 489649"/>
                    <a:gd name="csX15" fmla="*/ 631825 w 1016000"/>
                    <a:gd name="csY15" fmla="*/ 289135 h 489649"/>
                    <a:gd name="csX16" fmla="*/ 679450 w 1016000"/>
                    <a:gd name="csY16" fmla="*/ 235160 h 489649"/>
                    <a:gd name="csX17" fmla="*/ 698500 w 1016000"/>
                    <a:gd name="csY17" fmla="*/ 212935 h 489649"/>
                    <a:gd name="csX18" fmla="*/ 714375 w 1016000"/>
                    <a:gd name="csY18" fmla="*/ 193885 h 489649"/>
                    <a:gd name="csX19" fmla="*/ 723900 w 1016000"/>
                    <a:gd name="csY19" fmla="*/ 187535 h 489649"/>
                    <a:gd name="csX20" fmla="*/ 730250 w 1016000"/>
                    <a:gd name="csY20" fmla="*/ 178010 h 489649"/>
                    <a:gd name="csX21" fmla="*/ 762000 w 1016000"/>
                    <a:gd name="csY21" fmla="*/ 162135 h 489649"/>
                    <a:gd name="csX22" fmla="*/ 771525 w 1016000"/>
                    <a:gd name="csY22" fmla="*/ 155785 h 489649"/>
                    <a:gd name="csX23" fmla="*/ 781050 w 1016000"/>
                    <a:gd name="csY23" fmla="*/ 152610 h 489649"/>
                    <a:gd name="csX24" fmla="*/ 812800 w 1016000"/>
                    <a:gd name="csY24" fmla="*/ 139910 h 489649"/>
                    <a:gd name="csX25" fmla="*/ 828675 w 1016000"/>
                    <a:gd name="csY25" fmla="*/ 133560 h 489649"/>
                    <a:gd name="csX26" fmla="*/ 841375 w 1016000"/>
                    <a:gd name="csY26" fmla="*/ 127210 h 489649"/>
                    <a:gd name="csX27" fmla="*/ 854075 w 1016000"/>
                    <a:gd name="csY27" fmla="*/ 124035 h 489649"/>
                    <a:gd name="csX28" fmla="*/ 866775 w 1016000"/>
                    <a:gd name="csY28" fmla="*/ 117685 h 489649"/>
                    <a:gd name="csX29" fmla="*/ 876300 w 1016000"/>
                    <a:gd name="csY29" fmla="*/ 114510 h 489649"/>
                    <a:gd name="csX30" fmla="*/ 908050 w 1016000"/>
                    <a:gd name="csY30" fmla="*/ 95460 h 489649"/>
                    <a:gd name="csX31" fmla="*/ 927100 w 1016000"/>
                    <a:gd name="csY31" fmla="*/ 82760 h 489649"/>
                    <a:gd name="csX32" fmla="*/ 946150 w 1016000"/>
                    <a:gd name="csY32" fmla="*/ 63710 h 489649"/>
                    <a:gd name="csX33" fmla="*/ 971550 w 1016000"/>
                    <a:gd name="csY33" fmla="*/ 47835 h 489649"/>
                    <a:gd name="csX34" fmla="*/ 996950 w 1016000"/>
                    <a:gd name="csY34" fmla="*/ 16085 h 489649"/>
                    <a:gd name="csX35" fmla="*/ 1012825 w 1016000"/>
                    <a:gd name="csY35" fmla="*/ 210 h 489649"/>
                    <a:gd name="csX36" fmla="*/ 1016000 w 1016000"/>
                    <a:gd name="csY36" fmla="*/ 210 h 489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16000" h="489649">
                      <a:moveTo>
                        <a:pt x="0" y="457410"/>
                      </a:moveTo>
                      <a:lnTo>
                        <a:pt x="412750" y="489160"/>
                      </a:lnTo>
                      <a:cubicBezTo>
                        <a:pt x="438129" y="490643"/>
                        <a:pt x="463654" y="488515"/>
                        <a:pt x="488950" y="485985"/>
                      </a:cubicBezTo>
                      <a:cubicBezTo>
                        <a:pt x="503386" y="484541"/>
                        <a:pt x="511912" y="476756"/>
                        <a:pt x="523875" y="470110"/>
                      </a:cubicBezTo>
                      <a:cubicBezTo>
                        <a:pt x="528012" y="467811"/>
                        <a:pt x="532561" y="466268"/>
                        <a:pt x="536575" y="463760"/>
                      </a:cubicBezTo>
                      <a:cubicBezTo>
                        <a:pt x="541062" y="460955"/>
                        <a:pt x="544969" y="457311"/>
                        <a:pt x="549275" y="454235"/>
                      </a:cubicBezTo>
                      <a:cubicBezTo>
                        <a:pt x="559326" y="447056"/>
                        <a:pt x="561124" y="447254"/>
                        <a:pt x="571500" y="438360"/>
                      </a:cubicBezTo>
                      <a:cubicBezTo>
                        <a:pt x="574909" y="435438"/>
                        <a:pt x="577850" y="432010"/>
                        <a:pt x="581025" y="428835"/>
                      </a:cubicBezTo>
                      <a:cubicBezTo>
                        <a:pt x="585854" y="409518"/>
                        <a:pt x="581132" y="421425"/>
                        <a:pt x="593725" y="403435"/>
                      </a:cubicBezTo>
                      <a:cubicBezTo>
                        <a:pt x="598102" y="397183"/>
                        <a:pt x="602192" y="390735"/>
                        <a:pt x="606425" y="384385"/>
                      </a:cubicBezTo>
                      <a:cubicBezTo>
                        <a:pt x="608542" y="381210"/>
                        <a:pt x="610485" y="377913"/>
                        <a:pt x="612775" y="374860"/>
                      </a:cubicBezTo>
                      <a:cubicBezTo>
                        <a:pt x="615950" y="370627"/>
                        <a:pt x="618815" y="366142"/>
                        <a:pt x="622300" y="362160"/>
                      </a:cubicBezTo>
                      <a:cubicBezTo>
                        <a:pt x="643858" y="337523"/>
                        <a:pt x="627753" y="360330"/>
                        <a:pt x="641350" y="339935"/>
                      </a:cubicBezTo>
                      <a:cubicBezTo>
                        <a:pt x="639233" y="330410"/>
                        <a:pt x="639364" y="320087"/>
                        <a:pt x="635000" y="311360"/>
                      </a:cubicBezTo>
                      <a:cubicBezTo>
                        <a:pt x="632633" y="306627"/>
                        <a:pt x="623048" y="307073"/>
                        <a:pt x="622300" y="301835"/>
                      </a:cubicBezTo>
                      <a:cubicBezTo>
                        <a:pt x="621552" y="296597"/>
                        <a:pt x="628381" y="293153"/>
                        <a:pt x="631825" y="289135"/>
                      </a:cubicBezTo>
                      <a:cubicBezTo>
                        <a:pt x="647440" y="270917"/>
                        <a:pt x="663650" y="253217"/>
                        <a:pt x="679450" y="235160"/>
                      </a:cubicBezTo>
                      <a:cubicBezTo>
                        <a:pt x="685875" y="227817"/>
                        <a:pt x="693088" y="221054"/>
                        <a:pt x="698500" y="212935"/>
                      </a:cubicBezTo>
                      <a:cubicBezTo>
                        <a:pt x="704744" y="203569"/>
                        <a:pt x="705208" y="201525"/>
                        <a:pt x="714375" y="193885"/>
                      </a:cubicBezTo>
                      <a:cubicBezTo>
                        <a:pt x="717306" y="191442"/>
                        <a:pt x="720725" y="189652"/>
                        <a:pt x="723900" y="187535"/>
                      </a:cubicBezTo>
                      <a:cubicBezTo>
                        <a:pt x="726017" y="184360"/>
                        <a:pt x="727378" y="180523"/>
                        <a:pt x="730250" y="178010"/>
                      </a:cubicBezTo>
                      <a:cubicBezTo>
                        <a:pt x="745371" y="164780"/>
                        <a:pt x="746219" y="166080"/>
                        <a:pt x="762000" y="162135"/>
                      </a:cubicBezTo>
                      <a:cubicBezTo>
                        <a:pt x="765175" y="160018"/>
                        <a:pt x="768112" y="157492"/>
                        <a:pt x="771525" y="155785"/>
                      </a:cubicBezTo>
                      <a:cubicBezTo>
                        <a:pt x="774518" y="154288"/>
                        <a:pt x="777926" y="153811"/>
                        <a:pt x="781050" y="152610"/>
                      </a:cubicBezTo>
                      <a:cubicBezTo>
                        <a:pt x="791689" y="148518"/>
                        <a:pt x="802217" y="144143"/>
                        <a:pt x="812800" y="139910"/>
                      </a:cubicBezTo>
                      <a:cubicBezTo>
                        <a:pt x="818092" y="137793"/>
                        <a:pt x="823577" y="136109"/>
                        <a:pt x="828675" y="133560"/>
                      </a:cubicBezTo>
                      <a:cubicBezTo>
                        <a:pt x="832908" y="131443"/>
                        <a:pt x="836943" y="128872"/>
                        <a:pt x="841375" y="127210"/>
                      </a:cubicBezTo>
                      <a:cubicBezTo>
                        <a:pt x="845461" y="125678"/>
                        <a:pt x="849989" y="125567"/>
                        <a:pt x="854075" y="124035"/>
                      </a:cubicBezTo>
                      <a:cubicBezTo>
                        <a:pt x="858507" y="122373"/>
                        <a:pt x="862425" y="119549"/>
                        <a:pt x="866775" y="117685"/>
                      </a:cubicBezTo>
                      <a:cubicBezTo>
                        <a:pt x="869851" y="116367"/>
                        <a:pt x="873224" y="115828"/>
                        <a:pt x="876300" y="114510"/>
                      </a:cubicBezTo>
                      <a:cubicBezTo>
                        <a:pt x="889968" y="108652"/>
                        <a:pt x="894507" y="104488"/>
                        <a:pt x="908050" y="95460"/>
                      </a:cubicBezTo>
                      <a:cubicBezTo>
                        <a:pt x="914400" y="91227"/>
                        <a:pt x="921704" y="88156"/>
                        <a:pt x="927100" y="82760"/>
                      </a:cubicBezTo>
                      <a:cubicBezTo>
                        <a:pt x="933450" y="76410"/>
                        <a:pt x="939475" y="69717"/>
                        <a:pt x="946150" y="63710"/>
                      </a:cubicBezTo>
                      <a:cubicBezTo>
                        <a:pt x="978634" y="34474"/>
                        <a:pt x="939808" y="71642"/>
                        <a:pt x="971550" y="47835"/>
                      </a:cubicBezTo>
                      <a:cubicBezTo>
                        <a:pt x="983614" y="38787"/>
                        <a:pt x="988619" y="28582"/>
                        <a:pt x="996950" y="16085"/>
                      </a:cubicBezTo>
                      <a:cubicBezTo>
                        <a:pt x="1003300" y="6560"/>
                        <a:pt x="1002242" y="5502"/>
                        <a:pt x="1012825" y="210"/>
                      </a:cubicBezTo>
                      <a:cubicBezTo>
                        <a:pt x="1013772" y="-263"/>
                        <a:pt x="1014942" y="210"/>
                        <a:pt x="1016000" y="21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1" name="Group 40">
            <a:extLst>
              <a:ext uri="{FF2B5EF4-FFF2-40B4-BE49-F238E27FC236}">
                <a16:creationId xmlns:a16="http://schemas.microsoft.com/office/drawing/2014/main" id="{699E48D2-FDA5-2816-2003-9A66198E5801}"/>
              </a:ext>
            </a:extLst>
          </p:cNvPr>
          <p:cNvGrpSpPr/>
          <p:nvPr/>
        </p:nvGrpSpPr>
        <p:grpSpPr>
          <a:xfrm>
            <a:off x="640252" y="3341016"/>
            <a:ext cx="12310198" cy="1088814"/>
            <a:chOff x="640252" y="3341016"/>
            <a:chExt cx="12310198" cy="1088814"/>
          </a:xfrm>
        </p:grpSpPr>
        <p:sp>
          <p:nvSpPr>
            <p:cNvPr id="15" name="TextBox 14">
              <a:extLst>
                <a:ext uri="{FF2B5EF4-FFF2-40B4-BE49-F238E27FC236}">
                  <a16:creationId xmlns:a16="http://schemas.microsoft.com/office/drawing/2014/main" id="{769C8827-9CC2-9662-8536-71AFFC26D19C}"/>
                </a:ext>
              </a:extLst>
            </p:cNvPr>
            <p:cNvSpPr txBox="1"/>
            <p:nvPr/>
          </p:nvSpPr>
          <p:spPr>
            <a:xfrm>
              <a:off x="2238147" y="3429000"/>
              <a:ext cx="10712303" cy="707886"/>
            </a:xfrm>
            <a:prstGeom prst="rect">
              <a:avLst/>
            </a:prstGeom>
            <a:noFill/>
          </p:spPr>
          <p:txBody>
            <a:bodyPr wrap="square">
              <a:spAutoFit/>
            </a:bodyPr>
            <a:lstStyle/>
            <a:p>
              <a:endParaRPr lang="en-US" sz="800"/>
            </a:p>
            <a:p>
              <a:r>
                <a:rPr lang="en-GB" sz="3200">
                  <a:cs typeface="Times New Roman" panose="02020603050405020304" pitchFamily="18" charset="0"/>
                </a:rPr>
                <a:t>Reasoning – using externalisation for search</a:t>
              </a:r>
              <a:endParaRPr lang="en-US" sz="3200">
                <a:cs typeface="Times New Roman" panose="02020603050405020304" pitchFamily="18" charset="0"/>
              </a:endParaRPr>
            </a:p>
          </p:txBody>
        </p:sp>
        <p:pic>
          <p:nvPicPr>
            <p:cNvPr id="33" name="Picture 32" descr="A drawing of a brain&#10;&#10;AI-generated content may be incorrect.">
              <a:extLst>
                <a:ext uri="{FF2B5EF4-FFF2-40B4-BE49-F238E27FC236}">
                  <a16:creationId xmlns:a16="http://schemas.microsoft.com/office/drawing/2014/main" id="{59E83169-3724-4B37-0AC6-572777DD89C9}"/>
                </a:ext>
              </a:extLst>
            </p:cNvPr>
            <p:cNvPicPr>
              <a:picLocks noChangeAspect="1"/>
            </p:cNvPicPr>
            <p:nvPr/>
          </p:nvPicPr>
          <p:blipFill>
            <a:blip r:embed="rId6"/>
            <a:stretch>
              <a:fillRect/>
            </a:stretch>
          </p:blipFill>
          <p:spPr>
            <a:xfrm>
              <a:off x="640252" y="3341016"/>
              <a:ext cx="1309249" cy="1088814"/>
            </a:xfrm>
            <a:prstGeom prst="rect">
              <a:avLst/>
            </a:prstGeom>
          </p:spPr>
        </p:pic>
      </p:grpSp>
      <p:grpSp>
        <p:nvGrpSpPr>
          <p:cNvPr id="39" name="Group 38">
            <a:extLst>
              <a:ext uri="{FF2B5EF4-FFF2-40B4-BE49-F238E27FC236}">
                <a16:creationId xmlns:a16="http://schemas.microsoft.com/office/drawing/2014/main" id="{E86C311F-B67D-F6FE-2C26-C4008A7A0B90}"/>
              </a:ext>
            </a:extLst>
          </p:cNvPr>
          <p:cNvGrpSpPr/>
          <p:nvPr/>
        </p:nvGrpSpPr>
        <p:grpSpPr>
          <a:xfrm>
            <a:off x="410564" y="1247092"/>
            <a:ext cx="12391032" cy="757304"/>
            <a:chOff x="410564" y="1247092"/>
            <a:chExt cx="12391032" cy="757304"/>
          </a:xfrm>
        </p:grpSpPr>
        <p:sp>
          <p:nvSpPr>
            <p:cNvPr id="4" name="TextBox 3">
              <a:extLst>
                <a:ext uri="{FF2B5EF4-FFF2-40B4-BE49-F238E27FC236}">
                  <a16:creationId xmlns:a16="http://schemas.microsoft.com/office/drawing/2014/main" id="{0B7A8514-7955-E97F-C1A0-7DAC78CF8526}"/>
                </a:ext>
              </a:extLst>
            </p:cNvPr>
            <p:cNvSpPr txBox="1"/>
            <p:nvPr/>
          </p:nvSpPr>
          <p:spPr>
            <a:xfrm>
              <a:off x="2238148" y="1342900"/>
              <a:ext cx="10563448" cy="584775"/>
            </a:xfrm>
            <a:prstGeom prst="rect">
              <a:avLst/>
            </a:prstGeom>
            <a:noFill/>
          </p:spPr>
          <p:txBody>
            <a:bodyPr wrap="square" rtlCol="0">
              <a:spAutoFit/>
            </a:bodyPr>
            <a:lstStyle/>
            <a:p>
              <a:r>
                <a:rPr lang="en-US" sz="3200"/>
                <a:t>Scaling – making big AI models work</a:t>
              </a:r>
            </a:p>
          </p:txBody>
        </p:sp>
        <p:pic>
          <p:nvPicPr>
            <p:cNvPr id="34" name="Picture 33">
              <a:extLst>
                <a:ext uri="{FF2B5EF4-FFF2-40B4-BE49-F238E27FC236}">
                  <a16:creationId xmlns:a16="http://schemas.microsoft.com/office/drawing/2014/main" id="{183CEB75-03A3-B99D-DDC8-D59CC3DE330F}"/>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410564" y="1589069"/>
              <a:ext cx="469696" cy="402175"/>
            </a:xfrm>
            <a:prstGeom prst="rect">
              <a:avLst/>
            </a:prstGeom>
          </p:spPr>
        </p:pic>
        <p:pic>
          <p:nvPicPr>
            <p:cNvPr id="35" name="Picture 34">
              <a:extLst>
                <a:ext uri="{FF2B5EF4-FFF2-40B4-BE49-F238E27FC236}">
                  <a16:creationId xmlns:a16="http://schemas.microsoft.com/office/drawing/2014/main" id="{9DBBC2DD-D341-1A42-E969-DFD6C36E7FD5}"/>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667167" y="1457389"/>
              <a:ext cx="627710" cy="537474"/>
            </a:xfrm>
            <a:prstGeom prst="rect">
              <a:avLst/>
            </a:prstGeom>
          </p:spPr>
        </p:pic>
        <p:pic>
          <p:nvPicPr>
            <p:cNvPr id="36" name="Picture 35">
              <a:extLst>
                <a:ext uri="{FF2B5EF4-FFF2-40B4-BE49-F238E27FC236}">
                  <a16:creationId xmlns:a16="http://schemas.microsoft.com/office/drawing/2014/main" id="{4825FC39-E8B1-AFC5-5113-DBE535C07C18}"/>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902014" y="1247092"/>
              <a:ext cx="884447" cy="757304"/>
            </a:xfrm>
            <a:prstGeom prst="rect">
              <a:avLst/>
            </a:prstGeom>
          </p:spPr>
        </p:pic>
      </p:grpSp>
      <p:grpSp>
        <p:nvGrpSpPr>
          <p:cNvPr id="43" name="Group 42">
            <a:extLst>
              <a:ext uri="{FF2B5EF4-FFF2-40B4-BE49-F238E27FC236}">
                <a16:creationId xmlns:a16="http://schemas.microsoft.com/office/drawing/2014/main" id="{9E58677F-63C7-3AAC-C142-2B78A33260AF}"/>
              </a:ext>
            </a:extLst>
          </p:cNvPr>
          <p:cNvGrpSpPr/>
          <p:nvPr/>
        </p:nvGrpSpPr>
        <p:grpSpPr>
          <a:xfrm>
            <a:off x="714614" y="5548347"/>
            <a:ext cx="12235836" cy="1200329"/>
            <a:chOff x="714614" y="5548347"/>
            <a:chExt cx="12235836" cy="1200329"/>
          </a:xfrm>
        </p:grpSpPr>
        <p:sp>
          <p:nvSpPr>
            <p:cNvPr id="5" name="TextBox 4">
              <a:extLst>
                <a:ext uri="{FF2B5EF4-FFF2-40B4-BE49-F238E27FC236}">
                  <a16:creationId xmlns:a16="http://schemas.microsoft.com/office/drawing/2014/main" id="{86C5F587-BB67-9399-0E16-E957B45AAFF7}"/>
                </a:ext>
              </a:extLst>
            </p:cNvPr>
            <p:cNvSpPr txBox="1"/>
            <p:nvPr/>
          </p:nvSpPr>
          <p:spPr>
            <a:xfrm>
              <a:off x="2238147" y="5548347"/>
              <a:ext cx="10712303" cy="1200329"/>
            </a:xfrm>
            <a:prstGeom prst="rect">
              <a:avLst/>
            </a:prstGeom>
            <a:noFill/>
          </p:spPr>
          <p:txBody>
            <a:bodyPr wrap="square">
              <a:spAutoFit/>
            </a:bodyPr>
            <a:lstStyle/>
            <a:p>
              <a:endParaRPr lang="en-US" sz="800"/>
            </a:p>
            <a:p>
              <a:r>
                <a:rPr lang="en-GB" sz="3200">
                  <a:cs typeface="Times New Roman" panose="02020603050405020304" pitchFamily="18" charset="0"/>
                </a:rPr>
                <a:t>What’s missing? – consolidation, metacognition, embodiment</a:t>
              </a:r>
              <a:endParaRPr lang="en-US" sz="3200">
                <a:cs typeface="Times New Roman" panose="02020603050405020304" pitchFamily="18" charset="0"/>
              </a:endParaRPr>
            </a:p>
          </p:txBody>
        </p:sp>
        <p:pic>
          <p:nvPicPr>
            <p:cNvPr id="37" name="Picture 36">
              <a:extLst>
                <a:ext uri="{FF2B5EF4-FFF2-40B4-BE49-F238E27FC236}">
                  <a16:creationId xmlns:a16="http://schemas.microsoft.com/office/drawing/2014/main" id="{533C8761-D8E6-FF20-C433-7B120CD05276}"/>
                </a:ext>
              </a:extLst>
            </p:cNvPr>
            <p:cNvPicPr>
              <a:picLocks noChangeAspect="1"/>
            </p:cNvPicPr>
            <p:nvPr/>
          </p:nvPicPr>
          <p:blipFill>
            <a:blip r:embed="rId7">
              <a:alphaModFix amt="17000"/>
              <a:extLst>
                <a:ext uri="{BEBA8EAE-BF5A-486C-A8C5-ECC9F3942E4B}">
                  <a14:imgProps xmlns:a14="http://schemas.microsoft.com/office/drawing/2010/main">
                    <a14:imgLayer>
                      <a14:imgEffect>
                        <a14:sharpenSoften amount="50000"/>
                      </a14:imgEffect>
                    </a14:imgLayer>
                  </a14:imgProps>
                </a:ext>
              </a:extLst>
            </a:blip>
            <a:stretch>
              <a:fillRect/>
            </a:stretch>
          </p:blipFill>
          <p:spPr>
            <a:xfrm>
              <a:off x="714614" y="5766450"/>
              <a:ext cx="1060290" cy="907869"/>
            </a:xfrm>
            <a:prstGeom prst="rect">
              <a:avLst/>
            </a:prstGeom>
          </p:spPr>
        </p:pic>
        <p:sp>
          <p:nvSpPr>
            <p:cNvPr id="38" name="TextBox 37">
              <a:extLst>
                <a:ext uri="{FF2B5EF4-FFF2-40B4-BE49-F238E27FC236}">
                  <a16:creationId xmlns:a16="http://schemas.microsoft.com/office/drawing/2014/main" id="{0C1B0EA9-709B-DB32-465F-EDCD02D288A5}"/>
                </a:ext>
              </a:extLst>
            </p:cNvPr>
            <p:cNvSpPr txBox="1"/>
            <p:nvPr/>
          </p:nvSpPr>
          <p:spPr>
            <a:xfrm>
              <a:off x="1063402" y="5836222"/>
              <a:ext cx="389850" cy="584775"/>
            </a:xfrm>
            <a:prstGeom prst="rect">
              <a:avLst/>
            </a:prstGeom>
            <a:noFill/>
          </p:spPr>
          <p:txBody>
            <a:bodyPr wrap="none" rtlCol="0">
              <a:spAutoFit/>
            </a:bodyPr>
            <a:lstStyle/>
            <a:p>
              <a:r>
                <a:rPr lang="en-US" sz="3200"/>
                <a:t>?</a:t>
              </a:r>
            </a:p>
          </p:txBody>
        </p:sp>
      </p:grpSp>
      <p:sp>
        <p:nvSpPr>
          <p:cNvPr id="3" name="Rectangle 2">
            <a:extLst>
              <a:ext uri="{FF2B5EF4-FFF2-40B4-BE49-F238E27FC236}">
                <a16:creationId xmlns:a16="http://schemas.microsoft.com/office/drawing/2014/main" id="{00BC3763-9579-0548-EFCC-52E4BE7D5590}"/>
              </a:ext>
            </a:extLst>
          </p:cNvPr>
          <p:cNvSpPr/>
          <p:nvPr/>
        </p:nvSpPr>
        <p:spPr>
          <a:xfrm>
            <a:off x="551241" y="1081848"/>
            <a:ext cx="11406298" cy="4459550"/>
          </a:xfrm>
          <a:prstGeom prst="rect">
            <a:avLst/>
          </a:prstGeom>
          <a:solidFill>
            <a:schemeClr val="lt1">
              <a:alpha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29659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6DD94-B233-4709-9178-B0EC5C89252E}"/>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4628D0D0-4365-3D39-4932-EC290661D12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1DEAA281-B9AE-0B2B-661A-733B6C246D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2" name="Rectangle 3">
            <a:extLst>
              <a:ext uri="{FF2B5EF4-FFF2-40B4-BE49-F238E27FC236}">
                <a16:creationId xmlns:a16="http://schemas.microsoft.com/office/drawing/2014/main" id="{003B8664-548B-2095-A592-803E7ED78735}"/>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What remains to be solved?</a:t>
            </a:r>
          </a:p>
        </p:txBody>
      </p:sp>
      <p:sp>
        <p:nvSpPr>
          <p:cNvPr id="3" name="TextBox 2">
            <a:extLst>
              <a:ext uri="{FF2B5EF4-FFF2-40B4-BE49-F238E27FC236}">
                <a16:creationId xmlns:a16="http://schemas.microsoft.com/office/drawing/2014/main" id="{AE94920B-B978-7FFB-CAEA-DC3C4D74C70E}"/>
              </a:ext>
            </a:extLst>
          </p:cNvPr>
          <p:cNvSpPr txBox="1"/>
          <p:nvPr/>
        </p:nvSpPr>
        <p:spPr>
          <a:xfrm>
            <a:off x="129989" y="1205313"/>
            <a:ext cx="11618259" cy="2123658"/>
          </a:xfrm>
          <a:prstGeom prst="rect">
            <a:avLst/>
          </a:prstGeom>
          <a:noFill/>
        </p:spPr>
        <p:txBody>
          <a:bodyPr wrap="square" rtlCol="0">
            <a:spAutoFit/>
          </a:bodyPr>
          <a:lstStyle/>
          <a:p>
            <a:r>
              <a:rPr lang="en-US" sz="2800" b="1"/>
              <a:t>Integated Memory</a:t>
            </a:r>
            <a:r>
              <a:rPr lang="en-US" sz="2800"/>
              <a:t>. AI models do not consolidate ongoing experience into memory.</a:t>
            </a:r>
          </a:p>
          <a:p>
            <a:pPr marL="742950" lvl="1" indent="-285750">
              <a:buFontTx/>
              <a:buChar char="-"/>
            </a:pPr>
            <a:r>
              <a:rPr lang="en-US" sz="2400"/>
              <a:t>Models cannot learn continually </a:t>
            </a:r>
          </a:p>
          <a:p>
            <a:pPr marL="742950" lvl="1" indent="-285750">
              <a:buFontTx/>
              <a:buChar char="-"/>
            </a:pPr>
            <a:r>
              <a:rPr lang="en-US" sz="2400"/>
              <a:t>Persistence is very expensive (e.g. long context)</a:t>
            </a:r>
          </a:p>
          <a:p>
            <a:pPr marL="742950" lvl="1" indent="-285750">
              <a:buFontTx/>
              <a:buChar char="-"/>
            </a:pPr>
            <a:endParaRPr lang="en-US" sz="2800"/>
          </a:p>
        </p:txBody>
      </p:sp>
      <p:sp>
        <p:nvSpPr>
          <p:cNvPr id="4" name="TextBox 3">
            <a:extLst>
              <a:ext uri="{FF2B5EF4-FFF2-40B4-BE49-F238E27FC236}">
                <a16:creationId xmlns:a16="http://schemas.microsoft.com/office/drawing/2014/main" id="{23D45DB4-26DF-C1D5-0178-7A9B8E4DF39C}"/>
              </a:ext>
            </a:extLst>
          </p:cNvPr>
          <p:cNvSpPr txBox="1"/>
          <p:nvPr/>
        </p:nvSpPr>
        <p:spPr>
          <a:xfrm>
            <a:off x="129989" y="2922673"/>
            <a:ext cx="11618259" cy="1631216"/>
          </a:xfrm>
          <a:prstGeom prst="rect">
            <a:avLst/>
          </a:prstGeom>
          <a:noFill/>
        </p:spPr>
        <p:txBody>
          <a:bodyPr wrap="square" rtlCol="0">
            <a:spAutoFit/>
          </a:bodyPr>
          <a:lstStyle/>
          <a:p>
            <a:r>
              <a:rPr lang="en-US" sz="2800" b="1"/>
              <a:t>Self-monitoring</a:t>
            </a:r>
            <a:r>
              <a:rPr lang="en-US" sz="2800"/>
              <a:t>. AI models do not explicitly monitor their own behaviours</a:t>
            </a:r>
          </a:p>
          <a:p>
            <a:pPr marL="742950" lvl="1" indent="-285750">
              <a:buFontTx/>
              <a:buChar char="-"/>
            </a:pPr>
            <a:r>
              <a:rPr lang="en-US" sz="2400"/>
              <a:t>Overconfidence / poor calibration</a:t>
            </a:r>
          </a:p>
          <a:p>
            <a:pPr marL="742950" lvl="1" indent="-285750">
              <a:buFontTx/>
              <a:buChar char="-"/>
            </a:pPr>
            <a:r>
              <a:rPr lang="en-US" sz="2400"/>
              <a:t>Goal drift over time</a:t>
            </a:r>
          </a:p>
          <a:p>
            <a:pPr marL="742950" lvl="1" indent="-285750">
              <a:buFontTx/>
              <a:buChar char="-"/>
            </a:pPr>
            <a:r>
              <a:rPr lang="en-US" sz="2400"/>
              <a:t>No stable identity / shape shifting</a:t>
            </a:r>
          </a:p>
        </p:txBody>
      </p:sp>
      <p:sp>
        <p:nvSpPr>
          <p:cNvPr id="6" name="TextBox 5">
            <a:extLst>
              <a:ext uri="{FF2B5EF4-FFF2-40B4-BE49-F238E27FC236}">
                <a16:creationId xmlns:a16="http://schemas.microsoft.com/office/drawing/2014/main" id="{240AAA06-0220-5F38-331F-B2097666328E}"/>
              </a:ext>
            </a:extLst>
          </p:cNvPr>
          <p:cNvSpPr txBox="1"/>
          <p:nvPr/>
        </p:nvSpPr>
        <p:spPr>
          <a:xfrm>
            <a:off x="129989" y="4611905"/>
            <a:ext cx="11618259" cy="2062103"/>
          </a:xfrm>
          <a:prstGeom prst="rect">
            <a:avLst/>
          </a:prstGeom>
          <a:noFill/>
        </p:spPr>
        <p:txBody>
          <a:bodyPr wrap="square" rtlCol="0">
            <a:spAutoFit/>
          </a:bodyPr>
          <a:lstStyle/>
          <a:p>
            <a:r>
              <a:rPr lang="en-US" sz="2800" b="1"/>
              <a:t>Open-endedness</a:t>
            </a:r>
            <a:r>
              <a:rPr lang="en-US" sz="2800"/>
              <a:t>. AI models deal poorly with uncertain / open-ended environments </a:t>
            </a:r>
          </a:p>
          <a:p>
            <a:pPr marL="742950" lvl="1" indent="-285750">
              <a:buFontTx/>
              <a:buChar char="-"/>
            </a:pPr>
            <a:r>
              <a:rPr lang="en-US" sz="2400"/>
              <a:t>Robotics lags far behind</a:t>
            </a:r>
          </a:p>
          <a:p>
            <a:pPr marL="742950" lvl="1" indent="-285750">
              <a:buFontTx/>
              <a:buChar char="-"/>
            </a:pPr>
            <a:r>
              <a:rPr lang="en-US" sz="2400"/>
              <a:t>Reliability lags far behind capability</a:t>
            </a:r>
          </a:p>
          <a:p>
            <a:pPr marL="742950" lvl="1" indent="-285750">
              <a:buFontTx/>
              <a:buChar char="-"/>
            </a:pPr>
            <a:r>
              <a:rPr lang="en-US" sz="2400"/>
              <a:t>Models lack initiative / known HOW but not WHAT to do</a:t>
            </a:r>
          </a:p>
        </p:txBody>
      </p:sp>
    </p:spTree>
    <p:extLst>
      <p:ext uri="{BB962C8B-B14F-4D97-AF65-F5344CB8AC3E}">
        <p14:creationId xmlns:p14="http://schemas.microsoft.com/office/powerpoint/2010/main" val="7890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16C16-FA98-C9DD-EFFB-15ACAF83ADE8}"/>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238508EB-0F8E-E052-3394-3F8E0E99CEA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6843D4D3-8078-5819-3136-6617363FC9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2" name="Rectangle 3">
            <a:extLst>
              <a:ext uri="{FF2B5EF4-FFF2-40B4-BE49-F238E27FC236}">
                <a16:creationId xmlns:a16="http://schemas.microsoft.com/office/drawing/2014/main" id="{74131B48-0E46-E57A-C72C-15B00E5671B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Continual learning</a:t>
            </a:r>
          </a:p>
        </p:txBody>
      </p:sp>
      <p:pic>
        <p:nvPicPr>
          <p:cNvPr id="5" name="Picture 2" descr="Image result for human development image">
            <a:extLst>
              <a:ext uri="{FF2B5EF4-FFF2-40B4-BE49-F238E27FC236}">
                <a16:creationId xmlns:a16="http://schemas.microsoft.com/office/drawing/2014/main" id="{B5643960-F770-5E5C-D527-EAA9EE649E5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6818" y="1717575"/>
            <a:ext cx="4007368" cy="252362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FB64004-A82B-9919-E1AB-A4725A3676BA}"/>
              </a:ext>
            </a:extLst>
          </p:cNvPr>
          <p:cNvSpPr txBox="1"/>
          <p:nvPr/>
        </p:nvSpPr>
        <p:spPr>
          <a:xfrm>
            <a:off x="230524" y="1109839"/>
            <a:ext cx="4665640" cy="954107"/>
          </a:xfrm>
          <a:prstGeom prst="rect">
            <a:avLst/>
          </a:prstGeom>
          <a:noFill/>
        </p:spPr>
        <p:txBody>
          <a:bodyPr wrap="square" rtlCol="0">
            <a:spAutoFit/>
          </a:bodyPr>
          <a:lstStyle/>
          <a:p>
            <a:r>
              <a:rPr lang="en-US" sz="2800"/>
              <a:t>People learn continually over the lifespan</a:t>
            </a:r>
          </a:p>
        </p:txBody>
      </p:sp>
      <p:pic>
        <p:nvPicPr>
          <p:cNvPr id="12291" name="Picture 12290" descr="A diagram of a task&#10;&#10;AI-generated content may be incorrect.">
            <a:extLst>
              <a:ext uri="{FF2B5EF4-FFF2-40B4-BE49-F238E27FC236}">
                <a16:creationId xmlns:a16="http://schemas.microsoft.com/office/drawing/2014/main" id="{7168DD92-3FB5-22E5-2CA9-BBEF0F7E64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70480" y="1236839"/>
            <a:ext cx="6518684" cy="3262805"/>
          </a:xfrm>
          <a:prstGeom prst="rect">
            <a:avLst/>
          </a:prstGeom>
        </p:spPr>
      </p:pic>
      <p:grpSp>
        <p:nvGrpSpPr>
          <p:cNvPr id="12302" name="Group 12301">
            <a:extLst>
              <a:ext uri="{FF2B5EF4-FFF2-40B4-BE49-F238E27FC236}">
                <a16:creationId xmlns:a16="http://schemas.microsoft.com/office/drawing/2014/main" id="{CCED978D-1F18-4B33-CE45-CD13CD3DB197}"/>
              </a:ext>
            </a:extLst>
          </p:cNvPr>
          <p:cNvGrpSpPr/>
          <p:nvPr/>
        </p:nvGrpSpPr>
        <p:grpSpPr>
          <a:xfrm>
            <a:off x="5278502" y="1692711"/>
            <a:ext cx="6424288" cy="2212088"/>
            <a:chOff x="5370480" y="1586892"/>
            <a:chExt cx="6424288" cy="2212088"/>
          </a:xfrm>
        </p:grpSpPr>
        <p:pic>
          <p:nvPicPr>
            <p:cNvPr id="12299" name="Picture 12298" descr="A graph showing the number of groups&#10;&#10;AI-generated content may be incorrect.">
              <a:extLst>
                <a:ext uri="{FF2B5EF4-FFF2-40B4-BE49-F238E27FC236}">
                  <a16:creationId xmlns:a16="http://schemas.microsoft.com/office/drawing/2014/main" id="{48F834B5-9D08-5F55-0632-91F4F381A97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370480" y="1586892"/>
              <a:ext cx="3367878" cy="2212088"/>
            </a:xfrm>
            <a:prstGeom prst="rect">
              <a:avLst/>
            </a:prstGeom>
          </p:spPr>
        </p:pic>
        <p:pic>
          <p:nvPicPr>
            <p:cNvPr id="12301" name="Picture 12300" descr="A graph of a break up&#10;&#10;AI-generated content may be incorrect.">
              <a:extLst>
                <a:ext uri="{FF2B5EF4-FFF2-40B4-BE49-F238E27FC236}">
                  <a16:creationId xmlns:a16="http://schemas.microsoft.com/office/drawing/2014/main" id="{162BC6A2-DF26-85D3-5AB1-9B5369EFF7B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629822" y="1597157"/>
              <a:ext cx="3164946" cy="2191558"/>
            </a:xfrm>
            <a:prstGeom prst="rect">
              <a:avLst/>
            </a:prstGeom>
          </p:spPr>
        </p:pic>
      </p:grpSp>
      <p:sp>
        <p:nvSpPr>
          <p:cNvPr id="12304" name="TextBox 12303">
            <a:extLst>
              <a:ext uri="{FF2B5EF4-FFF2-40B4-BE49-F238E27FC236}">
                <a16:creationId xmlns:a16="http://schemas.microsoft.com/office/drawing/2014/main" id="{290A5CE3-CA00-6CEE-943A-51C9B246FC18}"/>
              </a:ext>
            </a:extLst>
          </p:cNvPr>
          <p:cNvSpPr txBox="1"/>
          <p:nvPr/>
        </p:nvSpPr>
        <p:spPr>
          <a:xfrm>
            <a:off x="796818" y="4867108"/>
            <a:ext cx="10290018" cy="1508105"/>
          </a:xfrm>
          <a:prstGeom prst="rect">
            <a:avLst/>
          </a:prstGeom>
          <a:noFill/>
        </p:spPr>
        <p:txBody>
          <a:bodyPr wrap="square" rtlCol="0">
            <a:spAutoFit/>
          </a:bodyPr>
          <a:lstStyle/>
          <a:p>
            <a:r>
              <a:rPr lang="en-US" sz="2800"/>
              <a:t>Memories are consolidated in the period after learning</a:t>
            </a:r>
          </a:p>
          <a:p>
            <a:endParaRPr lang="en-US" sz="800"/>
          </a:p>
          <a:p>
            <a:r>
              <a:rPr lang="en-US" sz="2800"/>
              <a:t>This probably involves transfer of information from hippocampus to neocortex via experience-dependent replay</a:t>
            </a:r>
          </a:p>
        </p:txBody>
      </p:sp>
      <p:sp>
        <p:nvSpPr>
          <p:cNvPr id="12305" name="TextBox 12304">
            <a:extLst>
              <a:ext uri="{FF2B5EF4-FFF2-40B4-BE49-F238E27FC236}">
                <a16:creationId xmlns:a16="http://schemas.microsoft.com/office/drawing/2014/main" id="{D365F4F6-E335-E6B4-0F07-9CDCC7D43A9B}"/>
              </a:ext>
            </a:extLst>
          </p:cNvPr>
          <p:cNvSpPr txBox="1"/>
          <p:nvPr/>
        </p:nvSpPr>
        <p:spPr>
          <a:xfrm>
            <a:off x="8711844" y="6375213"/>
            <a:ext cx="3410934" cy="461665"/>
          </a:xfrm>
          <a:prstGeom prst="rect">
            <a:avLst/>
          </a:prstGeom>
          <a:noFill/>
        </p:spPr>
        <p:txBody>
          <a:bodyPr wrap="none" rtlCol="0">
            <a:spAutoFit/>
          </a:bodyPr>
          <a:lstStyle/>
          <a:p>
            <a:r>
              <a:rPr lang="en-US" sz="2400"/>
              <a:t>Brashers-Krug et al 1996</a:t>
            </a:r>
          </a:p>
        </p:txBody>
      </p:sp>
    </p:spTree>
    <p:extLst>
      <p:ext uri="{BB962C8B-B14F-4D97-AF65-F5344CB8AC3E}">
        <p14:creationId xmlns:p14="http://schemas.microsoft.com/office/powerpoint/2010/main" val="8055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2291"/>
                                        </p:tgtEl>
                                      </p:cBhvr>
                                    </p:animEffect>
                                    <p:set>
                                      <p:cBhvr>
                                        <p:cTn id="7" dur="1" fill="hold">
                                          <p:stCondLst>
                                            <p:cond delay="499"/>
                                          </p:stCondLst>
                                        </p:cTn>
                                        <p:tgtEl>
                                          <p:spTgt spid="1229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302"/>
                                        </p:tgtEl>
                                        <p:attrNameLst>
                                          <p:attrName>style.visibility</p:attrName>
                                        </p:attrNameLst>
                                      </p:cBhvr>
                                      <p:to>
                                        <p:strVal val="visible"/>
                                      </p:to>
                                    </p:set>
                                    <p:animEffect transition="in" filter="dissolve">
                                      <p:cBhvr>
                                        <p:cTn id="12" dur="500"/>
                                        <p:tgtEl>
                                          <p:spTgt spid="1230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304"/>
                                        </p:tgtEl>
                                        <p:attrNameLst>
                                          <p:attrName>style.visibility</p:attrName>
                                        </p:attrNameLst>
                                      </p:cBhvr>
                                      <p:to>
                                        <p:strVal val="visible"/>
                                      </p:to>
                                    </p:set>
                                    <p:animEffect transition="in" filter="dissolve">
                                      <p:cBhvr>
                                        <p:cTn id="17" dur="500"/>
                                        <p:tgtEl>
                                          <p:spTgt spid="12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56BC7-6F28-832E-6DF4-289FA88A6AB0}"/>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4599DBEC-FA9C-20D1-5DB4-8EFC748636C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219BDEFB-9A42-1D0F-3BCC-ADD8E30A8C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2" name="Rectangle 3">
            <a:extLst>
              <a:ext uri="{FF2B5EF4-FFF2-40B4-BE49-F238E27FC236}">
                <a16:creationId xmlns:a16="http://schemas.microsoft.com/office/drawing/2014/main" id="{C201616C-232B-9D1E-1E7E-F78C9505AEB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Consolidation</a:t>
            </a:r>
          </a:p>
        </p:txBody>
      </p:sp>
      <p:pic>
        <p:nvPicPr>
          <p:cNvPr id="5" name="Picture 2" descr="Image result for human development image">
            <a:extLst>
              <a:ext uri="{FF2B5EF4-FFF2-40B4-BE49-F238E27FC236}">
                <a16:creationId xmlns:a16="http://schemas.microsoft.com/office/drawing/2014/main" id="{D9A8FEE3-8F8E-DE69-FA77-A3F7ABE268B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6818" y="1717575"/>
            <a:ext cx="4007368" cy="252362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7F6F95B-76BF-4474-21D4-021405758A79}"/>
              </a:ext>
            </a:extLst>
          </p:cNvPr>
          <p:cNvSpPr txBox="1"/>
          <p:nvPr/>
        </p:nvSpPr>
        <p:spPr>
          <a:xfrm>
            <a:off x="230524" y="1109839"/>
            <a:ext cx="4665640" cy="954107"/>
          </a:xfrm>
          <a:prstGeom prst="rect">
            <a:avLst/>
          </a:prstGeom>
          <a:noFill/>
        </p:spPr>
        <p:txBody>
          <a:bodyPr wrap="square" rtlCol="0">
            <a:spAutoFit/>
          </a:bodyPr>
          <a:lstStyle/>
          <a:p>
            <a:r>
              <a:rPr lang="en-US" sz="2800"/>
              <a:t>People learn continually over the lifespan</a:t>
            </a:r>
          </a:p>
        </p:txBody>
      </p:sp>
      <p:sp>
        <p:nvSpPr>
          <p:cNvPr id="26" name="TextBox 25">
            <a:extLst>
              <a:ext uri="{FF2B5EF4-FFF2-40B4-BE49-F238E27FC236}">
                <a16:creationId xmlns:a16="http://schemas.microsoft.com/office/drawing/2014/main" id="{D1422693-5F20-59E0-CC58-4119A4310C5A}"/>
              </a:ext>
            </a:extLst>
          </p:cNvPr>
          <p:cNvSpPr txBox="1"/>
          <p:nvPr/>
        </p:nvSpPr>
        <p:spPr>
          <a:xfrm>
            <a:off x="6497583" y="4186456"/>
            <a:ext cx="5946830" cy="954107"/>
          </a:xfrm>
          <a:prstGeom prst="rect">
            <a:avLst/>
          </a:prstGeom>
          <a:noFill/>
        </p:spPr>
        <p:txBody>
          <a:bodyPr wrap="square" rtlCol="0">
            <a:spAutoFit/>
          </a:bodyPr>
          <a:lstStyle/>
          <a:p>
            <a:r>
              <a:rPr lang="en-US" sz="2800"/>
              <a:t>In animals, information is consolidated to neocortex over time</a:t>
            </a:r>
          </a:p>
        </p:txBody>
      </p:sp>
      <p:grpSp>
        <p:nvGrpSpPr>
          <p:cNvPr id="12365" name="Group 12364">
            <a:extLst>
              <a:ext uri="{FF2B5EF4-FFF2-40B4-BE49-F238E27FC236}">
                <a16:creationId xmlns:a16="http://schemas.microsoft.com/office/drawing/2014/main" id="{2EDBE2FB-823C-D414-A153-C2FC1A02C249}"/>
              </a:ext>
            </a:extLst>
          </p:cNvPr>
          <p:cNvGrpSpPr/>
          <p:nvPr/>
        </p:nvGrpSpPr>
        <p:grpSpPr>
          <a:xfrm>
            <a:off x="120616" y="4191514"/>
            <a:ext cx="5975384" cy="2652615"/>
            <a:chOff x="120616" y="4191514"/>
            <a:chExt cx="5975384" cy="2652615"/>
          </a:xfrm>
        </p:grpSpPr>
        <p:pic>
          <p:nvPicPr>
            <p:cNvPr id="27" name="Picture 2" descr="Image result for hippocampal replay">
              <a:extLst>
                <a:ext uri="{FF2B5EF4-FFF2-40B4-BE49-F238E27FC236}">
                  <a16:creationId xmlns:a16="http://schemas.microsoft.com/office/drawing/2014/main" id="{7741ADF6-520D-1EFB-B068-E8E04F6B974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1305458" y="4191514"/>
              <a:ext cx="4790542" cy="265261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lace cell image">
              <a:extLst>
                <a:ext uri="{FF2B5EF4-FFF2-40B4-BE49-F238E27FC236}">
                  <a16:creationId xmlns:a16="http://schemas.microsoft.com/office/drawing/2014/main" id="{AE6679A7-A3B6-5201-0173-79F83F626E8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50479" y="5138718"/>
              <a:ext cx="961405" cy="942115"/>
            </a:xfrm>
            <a:prstGeom prst="rect">
              <a:avLst/>
            </a:prstGeom>
            <a:noFill/>
            <a:ln w="50800">
              <a:solidFill>
                <a:schemeClr val="tx1"/>
              </a:solidFill>
            </a:ln>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107D90E5-E42D-C381-3CDA-E8A5A06B38D1}"/>
                </a:ext>
              </a:extLst>
            </p:cNvPr>
            <p:cNvSpPr txBox="1"/>
            <p:nvPr/>
          </p:nvSpPr>
          <p:spPr>
            <a:xfrm>
              <a:off x="120616" y="4710553"/>
              <a:ext cx="1149674" cy="369332"/>
            </a:xfrm>
            <a:prstGeom prst="rect">
              <a:avLst/>
            </a:prstGeom>
            <a:noFill/>
          </p:spPr>
          <p:txBody>
            <a:bodyPr wrap="none" rtlCol="0">
              <a:spAutoFit/>
            </a:bodyPr>
            <a:lstStyle/>
            <a:p>
              <a:r>
                <a:rPr lang="en-US"/>
                <a:t>place cell</a:t>
              </a:r>
            </a:p>
          </p:txBody>
        </p:sp>
      </p:grpSp>
      <p:grpSp>
        <p:nvGrpSpPr>
          <p:cNvPr id="12333" name="Group 12332">
            <a:extLst>
              <a:ext uri="{FF2B5EF4-FFF2-40B4-BE49-F238E27FC236}">
                <a16:creationId xmlns:a16="http://schemas.microsoft.com/office/drawing/2014/main" id="{52AA6840-7C87-02C4-EBAA-8346F2A5AC6E}"/>
              </a:ext>
            </a:extLst>
          </p:cNvPr>
          <p:cNvGrpSpPr/>
          <p:nvPr/>
        </p:nvGrpSpPr>
        <p:grpSpPr>
          <a:xfrm>
            <a:off x="6043861" y="1288111"/>
            <a:ext cx="2470575" cy="2672788"/>
            <a:chOff x="6043861" y="1288111"/>
            <a:chExt cx="2470575" cy="2672788"/>
          </a:xfrm>
        </p:grpSpPr>
        <p:grpSp>
          <p:nvGrpSpPr>
            <p:cNvPr id="10" name="Group 9">
              <a:extLst>
                <a:ext uri="{FF2B5EF4-FFF2-40B4-BE49-F238E27FC236}">
                  <a16:creationId xmlns:a16="http://schemas.microsoft.com/office/drawing/2014/main" id="{1C924988-6C73-5465-95D1-029B9A56F072}"/>
                </a:ext>
              </a:extLst>
            </p:cNvPr>
            <p:cNvGrpSpPr/>
            <p:nvPr/>
          </p:nvGrpSpPr>
          <p:grpSpPr>
            <a:xfrm>
              <a:off x="6043861" y="1288111"/>
              <a:ext cx="2470575" cy="2672788"/>
              <a:chOff x="4933443" y="2209737"/>
              <a:chExt cx="3733800" cy="3810000"/>
            </a:xfrm>
          </p:grpSpPr>
          <p:pic>
            <p:nvPicPr>
              <p:cNvPr id="14" name="Picture 6" descr="Related image">
                <a:extLst>
                  <a:ext uri="{FF2B5EF4-FFF2-40B4-BE49-F238E27FC236}">
                    <a16:creationId xmlns:a16="http://schemas.microsoft.com/office/drawing/2014/main" id="{E07BA9B7-2DC8-6D7D-3B09-165636127E15}"/>
                  </a:ext>
                </a:extLst>
              </p:cNvPr>
              <p:cNvPicPr>
                <a:picLocks noChangeAspect="1" noChangeArrowheads="1"/>
              </p:cNvPicPr>
              <p:nvPr/>
            </p:nvPicPr>
            <p:blipFill>
              <a:blip r:embed="rId7">
                <a:extLst>
                  <a:ext uri="{BEBA8EAE-BF5A-486C-A8C5-ECC9F3942E4B}">
                    <a14:imgProps xmlns:a14="http://schemas.microsoft.com/office/drawing/2010/main">
                      <a14:imgLayer>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4933443" y="2209737"/>
                <a:ext cx="3733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5">
                <a:extLst>
                  <a:ext uri="{FF2B5EF4-FFF2-40B4-BE49-F238E27FC236}">
                    <a16:creationId xmlns:a16="http://schemas.microsoft.com/office/drawing/2014/main" id="{817242B8-CB9E-25DD-D9F2-F599B977CC8D}"/>
                  </a:ext>
                </a:extLst>
              </p:cNvPr>
              <p:cNvSpPr/>
              <p:nvPr/>
            </p:nvSpPr>
            <p:spPr>
              <a:xfrm flipH="1">
                <a:off x="6077003" y="3794699"/>
                <a:ext cx="1253050" cy="714217"/>
              </a:xfrm>
              <a:custGeom>
                <a:avLst/>
                <a:gdLst>
                  <a:gd name="connsiteX0" fmla="*/ 0 w 975858"/>
                  <a:gd name="connsiteY0" fmla="*/ 11484 h 714217"/>
                  <a:gd name="connsiteX1" fmla="*/ 0 w 975858"/>
                  <a:gd name="connsiteY1" fmla="*/ 11484 h 714217"/>
                  <a:gd name="connsiteX2" fmla="*/ 4234 w 975858"/>
                  <a:gd name="connsiteY2" fmla="*/ 117317 h 714217"/>
                  <a:gd name="connsiteX3" fmla="*/ 21167 w 975858"/>
                  <a:gd name="connsiteY3" fmla="*/ 142717 h 714217"/>
                  <a:gd name="connsiteX4" fmla="*/ 42334 w 975858"/>
                  <a:gd name="connsiteY4" fmla="*/ 163884 h 714217"/>
                  <a:gd name="connsiteX5" fmla="*/ 63500 w 975858"/>
                  <a:gd name="connsiteY5" fmla="*/ 201984 h 714217"/>
                  <a:gd name="connsiteX6" fmla="*/ 71967 w 975858"/>
                  <a:gd name="connsiteY6" fmla="*/ 214684 h 714217"/>
                  <a:gd name="connsiteX7" fmla="*/ 80434 w 975858"/>
                  <a:gd name="connsiteY7" fmla="*/ 227384 h 714217"/>
                  <a:gd name="connsiteX8" fmla="*/ 93134 w 975858"/>
                  <a:gd name="connsiteY8" fmla="*/ 252784 h 714217"/>
                  <a:gd name="connsiteX9" fmla="*/ 101600 w 975858"/>
                  <a:gd name="connsiteY9" fmla="*/ 278184 h 714217"/>
                  <a:gd name="connsiteX10" fmla="*/ 105834 w 975858"/>
                  <a:gd name="connsiteY10" fmla="*/ 290884 h 714217"/>
                  <a:gd name="connsiteX11" fmla="*/ 114300 w 975858"/>
                  <a:gd name="connsiteY11" fmla="*/ 303584 h 714217"/>
                  <a:gd name="connsiteX12" fmla="*/ 118534 w 975858"/>
                  <a:gd name="connsiteY12" fmla="*/ 316284 h 714217"/>
                  <a:gd name="connsiteX13" fmla="*/ 131234 w 975858"/>
                  <a:gd name="connsiteY13" fmla="*/ 328984 h 714217"/>
                  <a:gd name="connsiteX14" fmla="*/ 152400 w 975858"/>
                  <a:gd name="connsiteY14" fmla="*/ 350151 h 714217"/>
                  <a:gd name="connsiteX15" fmla="*/ 182034 w 975858"/>
                  <a:gd name="connsiteY15" fmla="*/ 384017 h 714217"/>
                  <a:gd name="connsiteX16" fmla="*/ 190500 w 975858"/>
                  <a:gd name="connsiteY16" fmla="*/ 396717 h 714217"/>
                  <a:gd name="connsiteX17" fmla="*/ 215900 w 975858"/>
                  <a:gd name="connsiteY17" fmla="*/ 417884 h 714217"/>
                  <a:gd name="connsiteX18" fmla="*/ 228600 w 975858"/>
                  <a:gd name="connsiteY18" fmla="*/ 422117 h 714217"/>
                  <a:gd name="connsiteX19" fmla="*/ 254000 w 975858"/>
                  <a:gd name="connsiteY19" fmla="*/ 439051 h 714217"/>
                  <a:gd name="connsiteX20" fmla="*/ 266700 w 975858"/>
                  <a:gd name="connsiteY20" fmla="*/ 447517 h 714217"/>
                  <a:gd name="connsiteX21" fmla="*/ 292100 w 975858"/>
                  <a:gd name="connsiteY21" fmla="*/ 455984 h 714217"/>
                  <a:gd name="connsiteX22" fmla="*/ 317500 w 975858"/>
                  <a:gd name="connsiteY22" fmla="*/ 451751 h 714217"/>
                  <a:gd name="connsiteX23" fmla="*/ 313267 w 975858"/>
                  <a:gd name="connsiteY23" fmla="*/ 464451 h 714217"/>
                  <a:gd name="connsiteX24" fmla="*/ 342900 w 975858"/>
                  <a:gd name="connsiteY24" fmla="*/ 498317 h 714217"/>
                  <a:gd name="connsiteX25" fmla="*/ 376767 w 975858"/>
                  <a:gd name="connsiteY25" fmla="*/ 527951 h 714217"/>
                  <a:gd name="connsiteX26" fmla="*/ 402167 w 975858"/>
                  <a:gd name="connsiteY26" fmla="*/ 544884 h 714217"/>
                  <a:gd name="connsiteX27" fmla="*/ 427567 w 975858"/>
                  <a:gd name="connsiteY27" fmla="*/ 561817 h 714217"/>
                  <a:gd name="connsiteX28" fmla="*/ 452967 w 975858"/>
                  <a:gd name="connsiteY28" fmla="*/ 570284 h 714217"/>
                  <a:gd name="connsiteX29" fmla="*/ 474134 w 975858"/>
                  <a:gd name="connsiteY29" fmla="*/ 574517 h 714217"/>
                  <a:gd name="connsiteX30" fmla="*/ 508000 w 975858"/>
                  <a:gd name="connsiteY30" fmla="*/ 582984 h 714217"/>
                  <a:gd name="connsiteX31" fmla="*/ 520700 w 975858"/>
                  <a:gd name="connsiteY31" fmla="*/ 612617 h 714217"/>
                  <a:gd name="connsiteX32" fmla="*/ 533400 w 975858"/>
                  <a:gd name="connsiteY32" fmla="*/ 616851 h 714217"/>
                  <a:gd name="connsiteX33" fmla="*/ 563034 w 975858"/>
                  <a:gd name="connsiteY33" fmla="*/ 654951 h 714217"/>
                  <a:gd name="connsiteX34" fmla="*/ 571500 w 975858"/>
                  <a:gd name="connsiteY34" fmla="*/ 667651 h 714217"/>
                  <a:gd name="connsiteX35" fmla="*/ 584200 w 975858"/>
                  <a:gd name="connsiteY35" fmla="*/ 671884 h 714217"/>
                  <a:gd name="connsiteX36" fmla="*/ 651934 w 975858"/>
                  <a:gd name="connsiteY36" fmla="*/ 680351 h 714217"/>
                  <a:gd name="connsiteX37" fmla="*/ 677334 w 975858"/>
                  <a:gd name="connsiteY37" fmla="*/ 688817 h 714217"/>
                  <a:gd name="connsiteX38" fmla="*/ 690034 w 975858"/>
                  <a:gd name="connsiteY38" fmla="*/ 693051 h 714217"/>
                  <a:gd name="connsiteX39" fmla="*/ 740834 w 975858"/>
                  <a:gd name="connsiteY39" fmla="*/ 701517 h 714217"/>
                  <a:gd name="connsiteX40" fmla="*/ 778934 w 975858"/>
                  <a:gd name="connsiteY40" fmla="*/ 705751 h 714217"/>
                  <a:gd name="connsiteX41" fmla="*/ 804334 w 975858"/>
                  <a:gd name="connsiteY41" fmla="*/ 709984 h 714217"/>
                  <a:gd name="connsiteX42" fmla="*/ 833967 w 975858"/>
                  <a:gd name="connsiteY42" fmla="*/ 714217 h 714217"/>
                  <a:gd name="connsiteX43" fmla="*/ 884767 w 975858"/>
                  <a:gd name="connsiteY43" fmla="*/ 709984 h 714217"/>
                  <a:gd name="connsiteX44" fmla="*/ 897467 w 975858"/>
                  <a:gd name="connsiteY44" fmla="*/ 697284 h 714217"/>
                  <a:gd name="connsiteX45" fmla="*/ 922867 w 975858"/>
                  <a:gd name="connsiteY45" fmla="*/ 676117 h 714217"/>
                  <a:gd name="connsiteX46" fmla="*/ 948267 w 975858"/>
                  <a:gd name="connsiteY46" fmla="*/ 633784 h 714217"/>
                  <a:gd name="connsiteX47" fmla="*/ 969434 w 975858"/>
                  <a:gd name="connsiteY47" fmla="*/ 595684 h 714217"/>
                  <a:gd name="connsiteX48" fmla="*/ 969434 w 975858"/>
                  <a:gd name="connsiteY48" fmla="*/ 460217 h 714217"/>
                  <a:gd name="connsiteX49" fmla="*/ 956734 w 975858"/>
                  <a:gd name="connsiteY49" fmla="*/ 451751 h 714217"/>
                  <a:gd name="connsiteX50" fmla="*/ 939800 w 975858"/>
                  <a:gd name="connsiteY50" fmla="*/ 426351 h 714217"/>
                  <a:gd name="connsiteX51" fmla="*/ 935567 w 975858"/>
                  <a:gd name="connsiteY51" fmla="*/ 413651 h 714217"/>
                  <a:gd name="connsiteX52" fmla="*/ 922867 w 975858"/>
                  <a:gd name="connsiteY52" fmla="*/ 405184 h 714217"/>
                  <a:gd name="connsiteX53" fmla="*/ 905934 w 975858"/>
                  <a:gd name="connsiteY53" fmla="*/ 379784 h 714217"/>
                  <a:gd name="connsiteX54" fmla="*/ 884767 w 975858"/>
                  <a:gd name="connsiteY54" fmla="*/ 354384 h 714217"/>
                  <a:gd name="connsiteX55" fmla="*/ 880534 w 975858"/>
                  <a:gd name="connsiteY55" fmla="*/ 341684 h 714217"/>
                  <a:gd name="connsiteX56" fmla="*/ 850900 w 975858"/>
                  <a:gd name="connsiteY56" fmla="*/ 324751 h 714217"/>
                  <a:gd name="connsiteX57" fmla="*/ 838200 w 975858"/>
                  <a:gd name="connsiteY57" fmla="*/ 316284 h 714217"/>
                  <a:gd name="connsiteX58" fmla="*/ 829734 w 975858"/>
                  <a:gd name="connsiteY58" fmla="*/ 303584 h 714217"/>
                  <a:gd name="connsiteX59" fmla="*/ 817034 w 975858"/>
                  <a:gd name="connsiteY59" fmla="*/ 299351 h 714217"/>
                  <a:gd name="connsiteX60" fmla="*/ 791634 w 975858"/>
                  <a:gd name="connsiteY60" fmla="*/ 282417 h 714217"/>
                  <a:gd name="connsiteX61" fmla="*/ 778934 w 975858"/>
                  <a:gd name="connsiteY61" fmla="*/ 273951 h 714217"/>
                  <a:gd name="connsiteX62" fmla="*/ 715434 w 975858"/>
                  <a:gd name="connsiteY62" fmla="*/ 265484 h 714217"/>
                  <a:gd name="connsiteX63" fmla="*/ 681567 w 975858"/>
                  <a:gd name="connsiteY63" fmla="*/ 252784 h 714217"/>
                  <a:gd name="connsiteX64" fmla="*/ 668867 w 975858"/>
                  <a:gd name="connsiteY64" fmla="*/ 248551 h 714217"/>
                  <a:gd name="connsiteX65" fmla="*/ 605367 w 975858"/>
                  <a:gd name="connsiteY65" fmla="*/ 252784 h 714217"/>
                  <a:gd name="connsiteX66" fmla="*/ 588434 w 975858"/>
                  <a:gd name="connsiteY66" fmla="*/ 257017 h 714217"/>
                  <a:gd name="connsiteX67" fmla="*/ 563034 w 975858"/>
                  <a:gd name="connsiteY67" fmla="*/ 282417 h 714217"/>
                  <a:gd name="connsiteX68" fmla="*/ 550334 w 975858"/>
                  <a:gd name="connsiteY68" fmla="*/ 320517 h 714217"/>
                  <a:gd name="connsiteX69" fmla="*/ 546100 w 975858"/>
                  <a:gd name="connsiteY69" fmla="*/ 333217 h 714217"/>
                  <a:gd name="connsiteX70" fmla="*/ 541867 w 975858"/>
                  <a:gd name="connsiteY70" fmla="*/ 345917 h 714217"/>
                  <a:gd name="connsiteX71" fmla="*/ 537634 w 975858"/>
                  <a:gd name="connsiteY71" fmla="*/ 400951 h 714217"/>
                  <a:gd name="connsiteX72" fmla="*/ 520700 w 975858"/>
                  <a:gd name="connsiteY72" fmla="*/ 388251 h 714217"/>
                  <a:gd name="connsiteX73" fmla="*/ 491067 w 975858"/>
                  <a:gd name="connsiteY73" fmla="*/ 358617 h 714217"/>
                  <a:gd name="connsiteX74" fmla="*/ 474134 w 975858"/>
                  <a:gd name="connsiteY74" fmla="*/ 345917 h 714217"/>
                  <a:gd name="connsiteX75" fmla="*/ 436034 w 975858"/>
                  <a:gd name="connsiteY75" fmla="*/ 337451 h 714217"/>
                  <a:gd name="connsiteX76" fmla="*/ 397934 w 975858"/>
                  <a:gd name="connsiteY76" fmla="*/ 324751 h 714217"/>
                  <a:gd name="connsiteX77" fmla="*/ 385234 w 975858"/>
                  <a:gd name="connsiteY77" fmla="*/ 320517 h 714217"/>
                  <a:gd name="connsiteX78" fmla="*/ 359834 w 975858"/>
                  <a:gd name="connsiteY78" fmla="*/ 307817 h 714217"/>
                  <a:gd name="connsiteX79" fmla="*/ 347134 w 975858"/>
                  <a:gd name="connsiteY79" fmla="*/ 312051 h 714217"/>
                  <a:gd name="connsiteX80" fmla="*/ 338667 w 975858"/>
                  <a:gd name="connsiteY80" fmla="*/ 295117 h 714217"/>
                  <a:gd name="connsiteX81" fmla="*/ 330200 w 975858"/>
                  <a:gd name="connsiteY81" fmla="*/ 282417 h 714217"/>
                  <a:gd name="connsiteX82" fmla="*/ 300567 w 975858"/>
                  <a:gd name="connsiteY82" fmla="*/ 231617 h 714217"/>
                  <a:gd name="connsiteX83" fmla="*/ 287867 w 975858"/>
                  <a:gd name="connsiteY83" fmla="*/ 201984 h 714217"/>
                  <a:gd name="connsiteX84" fmla="*/ 262467 w 975858"/>
                  <a:gd name="connsiteY84" fmla="*/ 193517 h 714217"/>
                  <a:gd name="connsiteX85" fmla="*/ 224367 w 975858"/>
                  <a:gd name="connsiteY85" fmla="*/ 172351 h 714217"/>
                  <a:gd name="connsiteX86" fmla="*/ 186267 w 975858"/>
                  <a:gd name="connsiteY86" fmla="*/ 168117 h 714217"/>
                  <a:gd name="connsiteX87" fmla="*/ 169334 w 975858"/>
                  <a:gd name="connsiteY87" fmla="*/ 163884 h 714217"/>
                  <a:gd name="connsiteX88" fmla="*/ 156634 w 975858"/>
                  <a:gd name="connsiteY88" fmla="*/ 159651 h 714217"/>
                  <a:gd name="connsiteX89" fmla="*/ 143934 w 975858"/>
                  <a:gd name="connsiteY89" fmla="*/ 121551 h 714217"/>
                  <a:gd name="connsiteX90" fmla="*/ 131234 w 975858"/>
                  <a:gd name="connsiteY90" fmla="*/ 108851 h 714217"/>
                  <a:gd name="connsiteX91" fmla="*/ 114300 w 975858"/>
                  <a:gd name="connsiteY91" fmla="*/ 83451 h 714217"/>
                  <a:gd name="connsiteX92" fmla="*/ 97367 w 975858"/>
                  <a:gd name="connsiteY92" fmla="*/ 62284 h 714217"/>
                  <a:gd name="connsiteX93" fmla="*/ 88900 w 975858"/>
                  <a:gd name="connsiteY93" fmla="*/ 45351 h 714217"/>
                  <a:gd name="connsiteX94" fmla="*/ 76200 w 975858"/>
                  <a:gd name="connsiteY94" fmla="*/ 32651 h 714217"/>
                  <a:gd name="connsiteX95" fmla="*/ 71967 w 975858"/>
                  <a:gd name="connsiteY95" fmla="*/ 19951 h 714217"/>
                  <a:gd name="connsiteX96" fmla="*/ 50800 w 975858"/>
                  <a:gd name="connsiteY96" fmla="*/ 15717 h 714217"/>
                  <a:gd name="connsiteX97" fmla="*/ 38100 w 975858"/>
                  <a:gd name="connsiteY97" fmla="*/ 11484 h 714217"/>
                  <a:gd name="connsiteX98" fmla="*/ 25400 w 975858"/>
                  <a:gd name="connsiteY98" fmla="*/ 3017 h 714217"/>
                  <a:gd name="connsiteX99" fmla="*/ 0 w 975858"/>
                  <a:gd name="connsiteY99" fmla="*/ 11484 h 7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75858" h="714217">
                    <a:moveTo>
                      <a:pt x="0" y="11484"/>
                    </a:moveTo>
                    <a:lnTo>
                      <a:pt x="0" y="11484"/>
                    </a:lnTo>
                    <a:cubicBezTo>
                      <a:pt x="1411" y="46762"/>
                      <a:pt x="-1388" y="82462"/>
                      <a:pt x="4234" y="117317"/>
                    </a:cubicBezTo>
                    <a:cubicBezTo>
                      <a:pt x="5854" y="127363"/>
                      <a:pt x="15523" y="134250"/>
                      <a:pt x="21167" y="142717"/>
                    </a:cubicBezTo>
                    <a:cubicBezTo>
                      <a:pt x="32456" y="159650"/>
                      <a:pt x="25401" y="152595"/>
                      <a:pt x="42334" y="163884"/>
                    </a:cubicBezTo>
                    <a:cubicBezTo>
                      <a:pt x="49784" y="186237"/>
                      <a:pt x="44092" y="172872"/>
                      <a:pt x="63500" y="201984"/>
                    </a:cubicBezTo>
                    <a:lnTo>
                      <a:pt x="71967" y="214684"/>
                    </a:lnTo>
                    <a:lnTo>
                      <a:pt x="80434" y="227384"/>
                    </a:lnTo>
                    <a:cubicBezTo>
                      <a:pt x="95872" y="273700"/>
                      <a:pt x="71251" y="203546"/>
                      <a:pt x="93134" y="252784"/>
                    </a:cubicBezTo>
                    <a:cubicBezTo>
                      <a:pt x="96759" y="260939"/>
                      <a:pt x="98778" y="269717"/>
                      <a:pt x="101600" y="278184"/>
                    </a:cubicBezTo>
                    <a:cubicBezTo>
                      <a:pt x="103011" y="282417"/>
                      <a:pt x="103359" y="287171"/>
                      <a:pt x="105834" y="290884"/>
                    </a:cubicBezTo>
                    <a:cubicBezTo>
                      <a:pt x="108656" y="295117"/>
                      <a:pt x="112025" y="299033"/>
                      <a:pt x="114300" y="303584"/>
                    </a:cubicBezTo>
                    <a:cubicBezTo>
                      <a:pt x="116296" y="307575"/>
                      <a:pt x="116059" y="312571"/>
                      <a:pt x="118534" y="316284"/>
                    </a:cubicBezTo>
                    <a:cubicBezTo>
                      <a:pt x="121855" y="321265"/>
                      <a:pt x="127401" y="324385"/>
                      <a:pt x="131234" y="328984"/>
                    </a:cubicBezTo>
                    <a:cubicBezTo>
                      <a:pt x="148873" y="350152"/>
                      <a:pt x="129115" y="334627"/>
                      <a:pt x="152400" y="350151"/>
                    </a:cubicBezTo>
                    <a:cubicBezTo>
                      <a:pt x="172156" y="379784"/>
                      <a:pt x="160867" y="369907"/>
                      <a:pt x="182034" y="384017"/>
                    </a:cubicBezTo>
                    <a:cubicBezTo>
                      <a:pt x="184856" y="388250"/>
                      <a:pt x="187243" y="392808"/>
                      <a:pt x="190500" y="396717"/>
                    </a:cubicBezTo>
                    <a:cubicBezTo>
                      <a:pt x="197186" y="404741"/>
                      <a:pt x="206387" y="413127"/>
                      <a:pt x="215900" y="417884"/>
                    </a:cubicBezTo>
                    <a:cubicBezTo>
                      <a:pt x="219891" y="419880"/>
                      <a:pt x="224367" y="420706"/>
                      <a:pt x="228600" y="422117"/>
                    </a:cubicBezTo>
                    <a:lnTo>
                      <a:pt x="254000" y="439051"/>
                    </a:lnTo>
                    <a:cubicBezTo>
                      <a:pt x="258233" y="441873"/>
                      <a:pt x="261873" y="445908"/>
                      <a:pt x="266700" y="447517"/>
                    </a:cubicBezTo>
                    <a:lnTo>
                      <a:pt x="292100" y="455984"/>
                    </a:lnTo>
                    <a:cubicBezTo>
                      <a:pt x="300567" y="454573"/>
                      <a:pt x="309531" y="448563"/>
                      <a:pt x="317500" y="451751"/>
                    </a:cubicBezTo>
                    <a:cubicBezTo>
                      <a:pt x="321643" y="453408"/>
                      <a:pt x="311856" y="460218"/>
                      <a:pt x="313267" y="464451"/>
                    </a:cubicBezTo>
                    <a:cubicBezTo>
                      <a:pt x="320323" y="485619"/>
                      <a:pt x="328083" y="488440"/>
                      <a:pt x="342900" y="498317"/>
                    </a:cubicBezTo>
                    <a:cubicBezTo>
                      <a:pt x="357011" y="519483"/>
                      <a:pt x="347135" y="508196"/>
                      <a:pt x="376767" y="527951"/>
                    </a:cubicBezTo>
                    <a:lnTo>
                      <a:pt x="402167" y="544884"/>
                    </a:lnTo>
                    <a:lnTo>
                      <a:pt x="427567" y="561817"/>
                    </a:lnTo>
                    <a:cubicBezTo>
                      <a:pt x="436034" y="564639"/>
                      <a:pt x="444216" y="568534"/>
                      <a:pt x="452967" y="570284"/>
                    </a:cubicBezTo>
                    <a:cubicBezTo>
                      <a:pt x="460023" y="571695"/>
                      <a:pt x="467123" y="572899"/>
                      <a:pt x="474134" y="574517"/>
                    </a:cubicBezTo>
                    <a:cubicBezTo>
                      <a:pt x="485472" y="577134"/>
                      <a:pt x="508000" y="582984"/>
                      <a:pt x="508000" y="582984"/>
                    </a:cubicBezTo>
                    <a:cubicBezTo>
                      <a:pt x="510542" y="593151"/>
                      <a:pt x="511566" y="605309"/>
                      <a:pt x="520700" y="612617"/>
                    </a:cubicBezTo>
                    <a:cubicBezTo>
                      <a:pt x="524184" y="615405"/>
                      <a:pt x="529167" y="615440"/>
                      <a:pt x="533400" y="616851"/>
                    </a:cubicBezTo>
                    <a:cubicBezTo>
                      <a:pt x="544971" y="651557"/>
                      <a:pt x="524954" y="597827"/>
                      <a:pt x="563034" y="654951"/>
                    </a:cubicBezTo>
                    <a:cubicBezTo>
                      <a:pt x="565856" y="659184"/>
                      <a:pt x="567527" y="664473"/>
                      <a:pt x="571500" y="667651"/>
                    </a:cubicBezTo>
                    <a:cubicBezTo>
                      <a:pt x="574984" y="670439"/>
                      <a:pt x="579909" y="670658"/>
                      <a:pt x="584200" y="671884"/>
                    </a:cubicBezTo>
                    <a:cubicBezTo>
                      <a:pt x="611720" y="679746"/>
                      <a:pt x="612563" y="677070"/>
                      <a:pt x="651934" y="680351"/>
                    </a:cubicBezTo>
                    <a:lnTo>
                      <a:pt x="677334" y="688817"/>
                    </a:lnTo>
                    <a:cubicBezTo>
                      <a:pt x="681567" y="690228"/>
                      <a:pt x="685658" y="692176"/>
                      <a:pt x="690034" y="693051"/>
                    </a:cubicBezTo>
                    <a:cubicBezTo>
                      <a:pt x="714679" y="697980"/>
                      <a:pt x="712821" y="698015"/>
                      <a:pt x="740834" y="701517"/>
                    </a:cubicBezTo>
                    <a:cubicBezTo>
                      <a:pt x="753513" y="703102"/>
                      <a:pt x="766268" y="704062"/>
                      <a:pt x="778934" y="705751"/>
                    </a:cubicBezTo>
                    <a:cubicBezTo>
                      <a:pt x="787442" y="706885"/>
                      <a:pt x="795850" y="708679"/>
                      <a:pt x="804334" y="709984"/>
                    </a:cubicBezTo>
                    <a:cubicBezTo>
                      <a:pt x="814196" y="711501"/>
                      <a:pt x="824089" y="712806"/>
                      <a:pt x="833967" y="714217"/>
                    </a:cubicBezTo>
                    <a:cubicBezTo>
                      <a:pt x="850900" y="712806"/>
                      <a:pt x="868349" y="714362"/>
                      <a:pt x="884767" y="709984"/>
                    </a:cubicBezTo>
                    <a:cubicBezTo>
                      <a:pt x="890552" y="708441"/>
                      <a:pt x="892868" y="701117"/>
                      <a:pt x="897467" y="697284"/>
                    </a:cubicBezTo>
                    <a:cubicBezTo>
                      <a:pt x="912914" y="684411"/>
                      <a:pt x="909199" y="693691"/>
                      <a:pt x="922867" y="676117"/>
                    </a:cubicBezTo>
                    <a:cubicBezTo>
                      <a:pt x="950167" y="641016"/>
                      <a:pt x="930990" y="662578"/>
                      <a:pt x="948267" y="633784"/>
                    </a:cubicBezTo>
                    <a:cubicBezTo>
                      <a:pt x="970102" y="597393"/>
                      <a:pt x="960918" y="621229"/>
                      <a:pt x="969434" y="595684"/>
                    </a:cubicBezTo>
                    <a:cubicBezTo>
                      <a:pt x="975964" y="543437"/>
                      <a:pt x="979821" y="527735"/>
                      <a:pt x="969434" y="460217"/>
                    </a:cubicBezTo>
                    <a:cubicBezTo>
                      <a:pt x="968660" y="455188"/>
                      <a:pt x="960967" y="454573"/>
                      <a:pt x="956734" y="451751"/>
                    </a:cubicBezTo>
                    <a:cubicBezTo>
                      <a:pt x="951089" y="443284"/>
                      <a:pt x="943018" y="436005"/>
                      <a:pt x="939800" y="426351"/>
                    </a:cubicBezTo>
                    <a:cubicBezTo>
                      <a:pt x="938389" y="422118"/>
                      <a:pt x="938355" y="417136"/>
                      <a:pt x="935567" y="413651"/>
                    </a:cubicBezTo>
                    <a:cubicBezTo>
                      <a:pt x="932389" y="409678"/>
                      <a:pt x="927100" y="408006"/>
                      <a:pt x="922867" y="405184"/>
                    </a:cubicBezTo>
                    <a:cubicBezTo>
                      <a:pt x="915428" y="382866"/>
                      <a:pt x="923551" y="400924"/>
                      <a:pt x="905934" y="379784"/>
                    </a:cubicBezTo>
                    <a:cubicBezTo>
                      <a:pt x="876465" y="344421"/>
                      <a:pt x="921870" y="391487"/>
                      <a:pt x="884767" y="354384"/>
                    </a:cubicBezTo>
                    <a:cubicBezTo>
                      <a:pt x="883356" y="350151"/>
                      <a:pt x="883391" y="345112"/>
                      <a:pt x="880534" y="341684"/>
                    </a:cubicBezTo>
                    <a:cubicBezTo>
                      <a:pt x="870677" y="329855"/>
                      <a:pt x="863561" y="328971"/>
                      <a:pt x="850900" y="324751"/>
                    </a:cubicBezTo>
                    <a:cubicBezTo>
                      <a:pt x="846667" y="321929"/>
                      <a:pt x="841798" y="319882"/>
                      <a:pt x="838200" y="316284"/>
                    </a:cubicBezTo>
                    <a:cubicBezTo>
                      <a:pt x="834603" y="312686"/>
                      <a:pt x="833707" y="306762"/>
                      <a:pt x="829734" y="303584"/>
                    </a:cubicBezTo>
                    <a:cubicBezTo>
                      <a:pt x="826250" y="300796"/>
                      <a:pt x="821267" y="300762"/>
                      <a:pt x="817034" y="299351"/>
                    </a:cubicBezTo>
                    <a:lnTo>
                      <a:pt x="791634" y="282417"/>
                    </a:lnTo>
                    <a:cubicBezTo>
                      <a:pt x="787401" y="279595"/>
                      <a:pt x="783982" y="274582"/>
                      <a:pt x="778934" y="273951"/>
                    </a:cubicBezTo>
                    <a:cubicBezTo>
                      <a:pt x="735166" y="268479"/>
                      <a:pt x="756330" y="271326"/>
                      <a:pt x="715434" y="265484"/>
                    </a:cubicBezTo>
                    <a:cubicBezTo>
                      <a:pt x="686608" y="255876"/>
                      <a:pt x="722063" y="267970"/>
                      <a:pt x="681567" y="252784"/>
                    </a:cubicBezTo>
                    <a:cubicBezTo>
                      <a:pt x="677389" y="251217"/>
                      <a:pt x="673100" y="249962"/>
                      <a:pt x="668867" y="248551"/>
                    </a:cubicBezTo>
                    <a:cubicBezTo>
                      <a:pt x="647700" y="249962"/>
                      <a:pt x="626464" y="250563"/>
                      <a:pt x="605367" y="252784"/>
                    </a:cubicBezTo>
                    <a:cubicBezTo>
                      <a:pt x="599581" y="253393"/>
                      <a:pt x="593200" y="253681"/>
                      <a:pt x="588434" y="257017"/>
                    </a:cubicBezTo>
                    <a:cubicBezTo>
                      <a:pt x="578625" y="263883"/>
                      <a:pt x="563034" y="282417"/>
                      <a:pt x="563034" y="282417"/>
                    </a:cubicBezTo>
                    <a:lnTo>
                      <a:pt x="550334" y="320517"/>
                    </a:lnTo>
                    <a:lnTo>
                      <a:pt x="546100" y="333217"/>
                    </a:lnTo>
                    <a:lnTo>
                      <a:pt x="541867" y="345917"/>
                    </a:lnTo>
                    <a:cubicBezTo>
                      <a:pt x="540456" y="364262"/>
                      <a:pt x="545862" y="384495"/>
                      <a:pt x="537634" y="400951"/>
                    </a:cubicBezTo>
                    <a:cubicBezTo>
                      <a:pt x="534479" y="407262"/>
                      <a:pt x="525921" y="392997"/>
                      <a:pt x="520700" y="388251"/>
                    </a:cubicBezTo>
                    <a:cubicBezTo>
                      <a:pt x="510364" y="378854"/>
                      <a:pt x="502242" y="366999"/>
                      <a:pt x="491067" y="358617"/>
                    </a:cubicBezTo>
                    <a:cubicBezTo>
                      <a:pt x="485423" y="354384"/>
                      <a:pt x="480260" y="349417"/>
                      <a:pt x="474134" y="345917"/>
                    </a:cubicBezTo>
                    <a:cubicBezTo>
                      <a:pt x="465552" y="341013"/>
                      <a:pt x="442250" y="338487"/>
                      <a:pt x="436034" y="337451"/>
                    </a:cubicBezTo>
                    <a:lnTo>
                      <a:pt x="397934" y="324751"/>
                    </a:lnTo>
                    <a:cubicBezTo>
                      <a:pt x="393701" y="323340"/>
                      <a:pt x="388947" y="322992"/>
                      <a:pt x="385234" y="320517"/>
                    </a:cubicBezTo>
                    <a:cubicBezTo>
                      <a:pt x="368821" y="309576"/>
                      <a:pt x="377361" y="313660"/>
                      <a:pt x="359834" y="307817"/>
                    </a:cubicBezTo>
                    <a:cubicBezTo>
                      <a:pt x="355601" y="309228"/>
                      <a:pt x="350960" y="314347"/>
                      <a:pt x="347134" y="312051"/>
                    </a:cubicBezTo>
                    <a:cubicBezTo>
                      <a:pt x="341722" y="308804"/>
                      <a:pt x="341798" y="300596"/>
                      <a:pt x="338667" y="295117"/>
                    </a:cubicBezTo>
                    <a:cubicBezTo>
                      <a:pt x="336143" y="290699"/>
                      <a:pt x="332636" y="286884"/>
                      <a:pt x="330200" y="282417"/>
                    </a:cubicBezTo>
                    <a:cubicBezTo>
                      <a:pt x="303413" y="233309"/>
                      <a:pt x="324584" y="263641"/>
                      <a:pt x="300567" y="231617"/>
                    </a:cubicBezTo>
                    <a:cubicBezTo>
                      <a:pt x="298567" y="223615"/>
                      <a:pt x="296530" y="207398"/>
                      <a:pt x="287867" y="201984"/>
                    </a:cubicBezTo>
                    <a:cubicBezTo>
                      <a:pt x="280299" y="197254"/>
                      <a:pt x="269893" y="198467"/>
                      <a:pt x="262467" y="193517"/>
                    </a:cubicBezTo>
                    <a:cubicBezTo>
                      <a:pt x="250343" y="185434"/>
                      <a:pt x="239271" y="174835"/>
                      <a:pt x="224367" y="172351"/>
                    </a:cubicBezTo>
                    <a:cubicBezTo>
                      <a:pt x="211763" y="170250"/>
                      <a:pt x="198967" y="169528"/>
                      <a:pt x="186267" y="168117"/>
                    </a:cubicBezTo>
                    <a:cubicBezTo>
                      <a:pt x="180623" y="166706"/>
                      <a:pt x="174928" y="165482"/>
                      <a:pt x="169334" y="163884"/>
                    </a:cubicBezTo>
                    <a:cubicBezTo>
                      <a:pt x="165043" y="162658"/>
                      <a:pt x="158930" y="163477"/>
                      <a:pt x="156634" y="159651"/>
                    </a:cubicBezTo>
                    <a:cubicBezTo>
                      <a:pt x="149746" y="148172"/>
                      <a:pt x="153400" y="131017"/>
                      <a:pt x="143934" y="121551"/>
                    </a:cubicBezTo>
                    <a:cubicBezTo>
                      <a:pt x="139701" y="117318"/>
                      <a:pt x="134910" y="113577"/>
                      <a:pt x="131234" y="108851"/>
                    </a:cubicBezTo>
                    <a:cubicBezTo>
                      <a:pt x="124987" y="100819"/>
                      <a:pt x="114300" y="83451"/>
                      <a:pt x="114300" y="83451"/>
                    </a:cubicBezTo>
                    <a:cubicBezTo>
                      <a:pt x="103707" y="41073"/>
                      <a:pt x="119635" y="84551"/>
                      <a:pt x="97367" y="62284"/>
                    </a:cubicBezTo>
                    <a:cubicBezTo>
                      <a:pt x="92905" y="57822"/>
                      <a:pt x="92568" y="50486"/>
                      <a:pt x="88900" y="45351"/>
                    </a:cubicBezTo>
                    <a:cubicBezTo>
                      <a:pt x="85420" y="40479"/>
                      <a:pt x="80433" y="36884"/>
                      <a:pt x="76200" y="32651"/>
                    </a:cubicBezTo>
                    <a:cubicBezTo>
                      <a:pt x="74789" y="28418"/>
                      <a:pt x="75680" y="22426"/>
                      <a:pt x="71967" y="19951"/>
                    </a:cubicBezTo>
                    <a:cubicBezTo>
                      <a:pt x="65980" y="15960"/>
                      <a:pt x="57781" y="17462"/>
                      <a:pt x="50800" y="15717"/>
                    </a:cubicBezTo>
                    <a:cubicBezTo>
                      <a:pt x="46471" y="14635"/>
                      <a:pt x="42333" y="12895"/>
                      <a:pt x="38100" y="11484"/>
                    </a:cubicBezTo>
                    <a:cubicBezTo>
                      <a:pt x="33867" y="8662"/>
                      <a:pt x="29951" y="5292"/>
                      <a:pt x="25400" y="3017"/>
                    </a:cubicBezTo>
                    <a:cubicBezTo>
                      <a:pt x="5942" y="-6712"/>
                      <a:pt x="4233" y="10073"/>
                      <a:pt x="0" y="11484"/>
                    </a:cubicBezTo>
                    <a:close/>
                  </a:path>
                </a:pathLst>
              </a:custGeom>
              <a:solidFill>
                <a:srgbClr val="FF40FF">
                  <a:alpha val="50000"/>
                </a:srgbClr>
              </a:solidFill>
              <a:ln w="254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Oval 31">
              <a:extLst>
                <a:ext uri="{FF2B5EF4-FFF2-40B4-BE49-F238E27FC236}">
                  <a16:creationId xmlns:a16="http://schemas.microsoft.com/office/drawing/2014/main" id="{0A8DCA54-503F-72AB-D12B-491597301F2A}"/>
                </a:ext>
              </a:extLst>
            </p:cNvPr>
            <p:cNvSpPr/>
            <p:nvPr/>
          </p:nvSpPr>
          <p:spPr>
            <a:xfrm>
              <a:off x="7795843" y="1781303"/>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E370267-61F1-F4FC-D9D8-E85971A581CD}"/>
                </a:ext>
              </a:extLst>
            </p:cNvPr>
            <p:cNvSpPr/>
            <p:nvPr/>
          </p:nvSpPr>
          <p:spPr>
            <a:xfrm>
              <a:off x="6247651" y="2021224"/>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9C21E9D-A378-D98E-BEE7-BE18B9AAAD94}"/>
                </a:ext>
              </a:extLst>
            </p:cNvPr>
            <p:cNvSpPr/>
            <p:nvPr/>
          </p:nvSpPr>
          <p:spPr>
            <a:xfrm>
              <a:off x="6483685" y="1676447"/>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5C410A8-51C4-6B1C-1BEB-D8327B27AF2B}"/>
                </a:ext>
              </a:extLst>
            </p:cNvPr>
            <p:cNvSpPr/>
            <p:nvPr/>
          </p:nvSpPr>
          <p:spPr>
            <a:xfrm>
              <a:off x="6905602" y="2639358"/>
              <a:ext cx="144966" cy="150541"/>
            </a:xfrm>
            <a:prstGeom prst="ellipse">
              <a:avLst/>
            </a:prstGeom>
            <a:solidFill>
              <a:srgbClr val="FF40FF">
                <a:alpha val="50000"/>
              </a:srgbClr>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82CDBCB-F4B4-C4BB-0D78-B8DC5DE50527}"/>
                </a:ext>
              </a:extLst>
            </p:cNvPr>
            <p:cNvSpPr/>
            <p:nvPr/>
          </p:nvSpPr>
          <p:spPr>
            <a:xfrm>
              <a:off x="7991409" y="2157946"/>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2" name="Picture 4" descr="Neuron - Free healthcare and medical icons">
              <a:extLst>
                <a:ext uri="{FF2B5EF4-FFF2-40B4-BE49-F238E27FC236}">
                  <a16:creationId xmlns:a16="http://schemas.microsoft.com/office/drawing/2014/main" id="{9B9353DD-CAEF-7320-944E-E9516BA656CD}"/>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6248105" y="2019658"/>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Neuron - Free healthcare and medical icons">
              <a:extLst>
                <a:ext uri="{FF2B5EF4-FFF2-40B4-BE49-F238E27FC236}">
                  <a16:creationId xmlns:a16="http://schemas.microsoft.com/office/drawing/2014/main" id="{E0EF153B-D7FF-D1DA-7EB1-C01354C01731}"/>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6903438" y="2641952"/>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Neuron - Free healthcare and medical icons">
              <a:extLst>
                <a:ext uri="{FF2B5EF4-FFF2-40B4-BE49-F238E27FC236}">
                  <a16:creationId xmlns:a16="http://schemas.microsoft.com/office/drawing/2014/main" id="{4B2DAAC2-0A25-31C8-07B1-8CE3E2DCA497}"/>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6480845" y="1679669"/>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Neuron - Free healthcare and medical icons">
              <a:extLst>
                <a:ext uri="{FF2B5EF4-FFF2-40B4-BE49-F238E27FC236}">
                  <a16:creationId xmlns:a16="http://schemas.microsoft.com/office/drawing/2014/main" id="{1F42ADFF-5BA3-7B87-E81D-C3A4BBF99573}"/>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7792668" y="1780915"/>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Neuron - Free healthcare and medical icons">
              <a:extLst>
                <a:ext uri="{FF2B5EF4-FFF2-40B4-BE49-F238E27FC236}">
                  <a16:creationId xmlns:a16="http://schemas.microsoft.com/office/drawing/2014/main" id="{3E950EEE-99DD-BFB3-5AB3-53F7A8991F69}"/>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7991409" y="2157946"/>
              <a:ext cx="144966" cy="144966"/>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Group 59">
              <a:extLst>
                <a:ext uri="{FF2B5EF4-FFF2-40B4-BE49-F238E27FC236}">
                  <a16:creationId xmlns:a16="http://schemas.microsoft.com/office/drawing/2014/main" id="{C0E25906-FF6A-CDD4-AAE0-408873A84D84}"/>
                </a:ext>
              </a:extLst>
            </p:cNvPr>
            <p:cNvGrpSpPr/>
            <p:nvPr/>
          </p:nvGrpSpPr>
          <p:grpSpPr>
            <a:xfrm>
              <a:off x="6333893" y="1803400"/>
              <a:ext cx="1721082" cy="987914"/>
              <a:chOff x="6333893" y="1803400"/>
              <a:chExt cx="1721082" cy="987914"/>
            </a:xfrm>
          </p:grpSpPr>
          <p:sp>
            <p:nvSpPr>
              <p:cNvPr id="56" name="Freeform 55">
                <a:extLst>
                  <a:ext uri="{FF2B5EF4-FFF2-40B4-BE49-F238E27FC236}">
                    <a16:creationId xmlns:a16="http://schemas.microsoft.com/office/drawing/2014/main" id="{EA1F2120-3DD1-1B31-7562-E6839E6046A3}"/>
                  </a:ext>
                </a:extLst>
              </p:cNvPr>
              <p:cNvSpPr/>
              <p:nvPr/>
            </p:nvSpPr>
            <p:spPr>
              <a:xfrm>
                <a:off x="6333893" y="2178050"/>
                <a:ext cx="578082" cy="514350"/>
              </a:xfrm>
              <a:custGeom>
                <a:avLst/>
                <a:gdLst>
                  <a:gd name="csX0" fmla="*/ 578082 w 578082"/>
                  <a:gd name="csY0" fmla="*/ 511175 h 514350"/>
                  <a:gd name="csX1" fmla="*/ 555857 w 578082"/>
                  <a:gd name="csY1" fmla="*/ 514350 h 514350"/>
                  <a:gd name="csX2" fmla="*/ 533632 w 578082"/>
                  <a:gd name="csY2" fmla="*/ 511175 h 514350"/>
                  <a:gd name="csX3" fmla="*/ 495532 w 578082"/>
                  <a:gd name="csY3" fmla="*/ 504825 h 514350"/>
                  <a:gd name="csX4" fmla="*/ 466957 w 578082"/>
                  <a:gd name="csY4" fmla="*/ 498475 h 514350"/>
                  <a:gd name="csX5" fmla="*/ 441557 w 578082"/>
                  <a:gd name="csY5" fmla="*/ 492125 h 514350"/>
                  <a:gd name="csX6" fmla="*/ 422507 w 578082"/>
                  <a:gd name="csY6" fmla="*/ 482600 h 514350"/>
                  <a:gd name="csX7" fmla="*/ 409807 w 578082"/>
                  <a:gd name="csY7" fmla="*/ 479425 h 514350"/>
                  <a:gd name="csX8" fmla="*/ 397107 w 578082"/>
                  <a:gd name="csY8" fmla="*/ 473075 h 514350"/>
                  <a:gd name="csX9" fmla="*/ 381232 w 578082"/>
                  <a:gd name="csY9" fmla="*/ 466725 h 514350"/>
                  <a:gd name="csX10" fmla="*/ 371707 w 578082"/>
                  <a:gd name="csY10" fmla="*/ 463550 h 514350"/>
                  <a:gd name="csX11" fmla="*/ 349482 w 578082"/>
                  <a:gd name="csY11" fmla="*/ 447675 h 514350"/>
                  <a:gd name="csX12" fmla="*/ 339957 w 578082"/>
                  <a:gd name="csY12" fmla="*/ 438150 h 514350"/>
                  <a:gd name="csX13" fmla="*/ 327257 w 578082"/>
                  <a:gd name="csY13" fmla="*/ 428625 h 514350"/>
                  <a:gd name="csX14" fmla="*/ 317732 w 578082"/>
                  <a:gd name="csY14" fmla="*/ 422275 h 514350"/>
                  <a:gd name="csX15" fmla="*/ 305032 w 578082"/>
                  <a:gd name="csY15" fmla="*/ 409575 h 514350"/>
                  <a:gd name="csX16" fmla="*/ 285982 w 578082"/>
                  <a:gd name="csY16" fmla="*/ 396875 h 514350"/>
                  <a:gd name="csX17" fmla="*/ 270107 w 578082"/>
                  <a:gd name="csY17" fmla="*/ 374650 h 514350"/>
                  <a:gd name="csX18" fmla="*/ 263757 w 578082"/>
                  <a:gd name="csY18" fmla="*/ 365125 h 514350"/>
                  <a:gd name="csX19" fmla="*/ 254232 w 578082"/>
                  <a:gd name="csY19" fmla="*/ 352425 h 514350"/>
                  <a:gd name="csX20" fmla="*/ 241532 w 578082"/>
                  <a:gd name="csY20" fmla="*/ 333375 h 514350"/>
                  <a:gd name="csX21" fmla="*/ 238357 w 578082"/>
                  <a:gd name="csY21" fmla="*/ 323850 h 514350"/>
                  <a:gd name="csX22" fmla="*/ 216132 w 578082"/>
                  <a:gd name="csY22" fmla="*/ 292100 h 514350"/>
                  <a:gd name="csX23" fmla="*/ 209782 w 578082"/>
                  <a:gd name="csY23" fmla="*/ 273050 h 514350"/>
                  <a:gd name="csX24" fmla="*/ 200257 w 578082"/>
                  <a:gd name="csY24" fmla="*/ 254000 h 514350"/>
                  <a:gd name="csX25" fmla="*/ 184382 w 578082"/>
                  <a:gd name="csY25" fmla="*/ 238125 h 514350"/>
                  <a:gd name="csX26" fmla="*/ 171682 w 578082"/>
                  <a:gd name="csY26" fmla="*/ 215900 h 514350"/>
                  <a:gd name="csX27" fmla="*/ 165332 w 578082"/>
                  <a:gd name="csY27" fmla="*/ 184150 h 514350"/>
                  <a:gd name="csX28" fmla="*/ 162157 w 578082"/>
                  <a:gd name="csY28" fmla="*/ 174625 h 514350"/>
                  <a:gd name="csX29" fmla="*/ 152632 w 578082"/>
                  <a:gd name="csY29" fmla="*/ 161925 h 514350"/>
                  <a:gd name="csX30" fmla="*/ 149457 w 578082"/>
                  <a:gd name="csY30" fmla="*/ 149225 h 514350"/>
                  <a:gd name="csX31" fmla="*/ 139932 w 578082"/>
                  <a:gd name="csY31" fmla="*/ 139700 h 514350"/>
                  <a:gd name="csX32" fmla="*/ 133582 w 578082"/>
                  <a:gd name="csY32" fmla="*/ 130175 h 514350"/>
                  <a:gd name="csX33" fmla="*/ 124057 w 578082"/>
                  <a:gd name="csY33" fmla="*/ 117475 h 514350"/>
                  <a:gd name="csX34" fmla="*/ 117707 w 578082"/>
                  <a:gd name="csY34" fmla="*/ 107950 h 514350"/>
                  <a:gd name="csX35" fmla="*/ 95482 w 578082"/>
                  <a:gd name="csY35" fmla="*/ 85725 h 514350"/>
                  <a:gd name="csX36" fmla="*/ 79607 w 578082"/>
                  <a:gd name="csY36" fmla="*/ 69850 h 514350"/>
                  <a:gd name="csX37" fmla="*/ 73257 w 578082"/>
                  <a:gd name="csY37" fmla="*/ 60325 h 514350"/>
                  <a:gd name="csX38" fmla="*/ 44682 w 578082"/>
                  <a:gd name="csY38" fmla="*/ 44450 h 514350"/>
                  <a:gd name="csX39" fmla="*/ 9757 w 578082"/>
                  <a:gd name="csY39" fmla="*/ 28575 h 514350"/>
                  <a:gd name="csX40" fmla="*/ 232 w 578082"/>
                  <a:gd name="csY40" fmla="*/ 9525 h 514350"/>
                  <a:gd name="csX41" fmla="*/ 232 w 578082"/>
                  <a:gd name="csY41" fmla="*/ 0 h 514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8082" h="514350">
                    <a:moveTo>
                      <a:pt x="578082" y="511175"/>
                    </a:moveTo>
                    <a:cubicBezTo>
                      <a:pt x="570674" y="512233"/>
                      <a:pt x="563341" y="514350"/>
                      <a:pt x="555857" y="514350"/>
                    </a:cubicBezTo>
                    <a:cubicBezTo>
                      <a:pt x="548373" y="514350"/>
                      <a:pt x="541024" y="512342"/>
                      <a:pt x="533632" y="511175"/>
                    </a:cubicBezTo>
                    <a:lnTo>
                      <a:pt x="495532" y="504825"/>
                    </a:lnTo>
                    <a:cubicBezTo>
                      <a:pt x="443112" y="496088"/>
                      <a:pt x="498221" y="506291"/>
                      <a:pt x="466957" y="498475"/>
                    </a:cubicBezTo>
                    <a:cubicBezTo>
                      <a:pt x="456368" y="495828"/>
                      <a:pt x="450888" y="496272"/>
                      <a:pt x="441557" y="492125"/>
                    </a:cubicBezTo>
                    <a:cubicBezTo>
                      <a:pt x="435069" y="489242"/>
                      <a:pt x="429099" y="485237"/>
                      <a:pt x="422507" y="482600"/>
                    </a:cubicBezTo>
                    <a:cubicBezTo>
                      <a:pt x="418455" y="480979"/>
                      <a:pt x="413893" y="480957"/>
                      <a:pt x="409807" y="479425"/>
                    </a:cubicBezTo>
                    <a:cubicBezTo>
                      <a:pt x="405375" y="477763"/>
                      <a:pt x="401432" y="474997"/>
                      <a:pt x="397107" y="473075"/>
                    </a:cubicBezTo>
                    <a:cubicBezTo>
                      <a:pt x="391899" y="470760"/>
                      <a:pt x="386568" y="468726"/>
                      <a:pt x="381232" y="466725"/>
                    </a:cubicBezTo>
                    <a:cubicBezTo>
                      <a:pt x="378098" y="465550"/>
                      <a:pt x="374700" y="465047"/>
                      <a:pt x="371707" y="463550"/>
                    </a:cubicBezTo>
                    <a:cubicBezTo>
                      <a:pt x="367687" y="461540"/>
                      <a:pt x="351495" y="449401"/>
                      <a:pt x="349482" y="447675"/>
                    </a:cubicBezTo>
                    <a:cubicBezTo>
                      <a:pt x="346073" y="444753"/>
                      <a:pt x="343366" y="441072"/>
                      <a:pt x="339957" y="438150"/>
                    </a:cubicBezTo>
                    <a:cubicBezTo>
                      <a:pt x="335939" y="434706"/>
                      <a:pt x="331563" y="431701"/>
                      <a:pt x="327257" y="428625"/>
                    </a:cubicBezTo>
                    <a:cubicBezTo>
                      <a:pt x="324152" y="426407"/>
                      <a:pt x="320629" y="424758"/>
                      <a:pt x="317732" y="422275"/>
                    </a:cubicBezTo>
                    <a:cubicBezTo>
                      <a:pt x="313186" y="418379"/>
                      <a:pt x="309707" y="413315"/>
                      <a:pt x="305032" y="409575"/>
                    </a:cubicBezTo>
                    <a:cubicBezTo>
                      <a:pt x="299073" y="404807"/>
                      <a:pt x="285982" y="396875"/>
                      <a:pt x="285982" y="396875"/>
                    </a:cubicBezTo>
                    <a:cubicBezTo>
                      <a:pt x="271017" y="374427"/>
                      <a:pt x="289798" y="402217"/>
                      <a:pt x="270107" y="374650"/>
                    </a:cubicBezTo>
                    <a:cubicBezTo>
                      <a:pt x="267889" y="371545"/>
                      <a:pt x="265975" y="368230"/>
                      <a:pt x="263757" y="365125"/>
                    </a:cubicBezTo>
                    <a:cubicBezTo>
                      <a:pt x="260681" y="360819"/>
                      <a:pt x="257267" y="356760"/>
                      <a:pt x="254232" y="352425"/>
                    </a:cubicBezTo>
                    <a:cubicBezTo>
                      <a:pt x="249855" y="346173"/>
                      <a:pt x="243945" y="340615"/>
                      <a:pt x="241532" y="333375"/>
                    </a:cubicBezTo>
                    <a:cubicBezTo>
                      <a:pt x="240474" y="330200"/>
                      <a:pt x="239982" y="326776"/>
                      <a:pt x="238357" y="323850"/>
                    </a:cubicBezTo>
                    <a:cubicBezTo>
                      <a:pt x="232773" y="313799"/>
                      <a:pt x="223267" y="301613"/>
                      <a:pt x="216132" y="292100"/>
                    </a:cubicBezTo>
                    <a:lnTo>
                      <a:pt x="209782" y="273050"/>
                    </a:lnTo>
                    <a:cubicBezTo>
                      <a:pt x="206784" y="264057"/>
                      <a:pt x="206885" y="261575"/>
                      <a:pt x="200257" y="254000"/>
                    </a:cubicBezTo>
                    <a:cubicBezTo>
                      <a:pt x="195329" y="248368"/>
                      <a:pt x="189310" y="243757"/>
                      <a:pt x="184382" y="238125"/>
                    </a:cubicBezTo>
                    <a:cubicBezTo>
                      <a:pt x="180352" y="233519"/>
                      <a:pt x="173605" y="221027"/>
                      <a:pt x="171682" y="215900"/>
                    </a:cubicBezTo>
                    <a:cubicBezTo>
                      <a:pt x="168232" y="206699"/>
                      <a:pt x="167327" y="193129"/>
                      <a:pt x="165332" y="184150"/>
                    </a:cubicBezTo>
                    <a:cubicBezTo>
                      <a:pt x="164606" y="180883"/>
                      <a:pt x="163817" y="177531"/>
                      <a:pt x="162157" y="174625"/>
                    </a:cubicBezTo>
                    <a:cubicBezTo>
                      <a:pt x="159532" y="170031"/>
                      <a:pt x="155807" y="166158"/>
                      <a:pt x="152632" y="161925"/>
                    </a:cubicBezTo>
                    <a:cubicBezTo>
                      <a:pt x="151574" y="157692"/>
                      <a:pt x="151622" y="153014"/>
                      <a:pt x="149457" y="149225"/>
                    </a:cubicBezTo>
                    <a:cubicBezTo>
                      <a:pt x="147229" y="145326"/>
                      <a:pt x="142807" y="143149"/>
                      <a:pt x="139932" y="139700"/>
                    </a:cubicBezTo>
                    <a:cubicBezTo>
                      <a:pt x="137489" y="136769"/>
                      <a:pt x="135800" y="133280"/>
                      <a:pt x="133582" y="130175"/>
                    </a:cubicBezTo>
                    <a:cubicBezTo>
                      <a:pt x="130506" y="125869"/>
                      <a:pt x="127133" y="121781"/>
                      <a:pt x="124057" y="117475"/>
                    </a:cubicBezTo>
                    <a:cubicBezTo>
                      <a:pt x="121839" y="114370"/>
                      <a:pt x="120260" y="110786"/>
                      <a:pt x="117707" y="107950"/>
                    </a:cubicBezTo>
                    <a:cubicBezTo>
                      <a:pt x="110698" y="100163"/>
                      <a:pt x="101294" y="94442"/>
                      <a:pt x="95482" y="85725"/>
                    </a:cubicBezTo>
                    <a:cubicBezTo>
                      <a:pt x="87015" y="73025"/>
                      <a:pt x="92307" y="78317"/>
                      <a:pt x="79607" y="69850"/>
                    </a:cubicBezTo>
                    <a:cubicBezTo>
                      <a:pt x="77490" y="66675"/>
                      <a:pt x="76129" y="62838"/>
                      <a:pt x="73257" y="60325"/>
                    </a:cubicBezTo>
                    <a:cubicBezTo>
                      <a:pt x="51220" y="41043"/>
                      <a:pt x="61536" y="52111"/>
                      <a:pt x="44682" y="44450"/>
                    </a:cubicBezTo>
                    <a:cubicBezTo>
                      <a:pt x="5641" y="26704"/>
                      <a:pt x="32027" y="35998"/>
                      <a:pt x="9757" y="28575"/>
                    </a:cubicBezTo>
                    <a:cubicBezTo>
                      <a:pt x="4881" y="21261"/>
                      <a:pt x="1693" y="18288"/>
                      <a:pt x="232" y="9525"/>
                    </a:cubicBezTo>
                    <a:cubicBezTo>
                      <a:pt x="-290" y="6393"/>
                      <a:pt x="232" y="3175"/>
                      <a:pt x="232"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1543AF0E-893C-71DB-6F0E-469D6E4C1D41}"/>
                  </a:ext>
                </a:extLst>
              </p:cNvPr>
              <p:cNvSpPr/>
              <p:nvPr/>
            </p:nvSpPr>
            <p:spPr>
              <a:xfrm>
                <a:off x="6626225" y="1803400"/>
                <a:ext cx="377825" cy="844550"/>
              </a:xfrm>
              <a:custGeom>
                <a:avLst/>
                <a:gdLst>
                  <a:gd name="csX0" fmla="*/ 358775 w 377825"/>
                  <a:gd name="csY0" fmla="*/ 844550 h 844550"/>
                  <a:gd name="csX1" fmla="*/ 368300 w 377825"/>
                  <a:gd name="csY1" fmla="*/ 752475 h 844550"/>
                  <a:gd name="csX2" fmla="*/ 374650 w 377825"/>
                  <a:gd name="csY2" fmla="*/ 727075 h 844550"/>
                  <a:gd name="csX3" fmla="*/ 377825 w 377825"/>
                  <a:gd name="csY3" fmla="*/ 708025 h 844550"/>
                  <a:gd name="csX4" fmla="*/ 371475 w 377825"/>
                  <a:gd name="csY4" fmla="*/ 593725 h 844550"/>
                  <a:gd name="csX5" fmla="*/ 365125 w 377825"/>
                  <a:gd name="csY5" fmla="*/ 574675 h 844550"/>
                  <a:gd name="csX6" fmla="*/ 361950 w 377825"/>
                  <a:gd name="csY6" fmla="*/ 565150 h 844550"/>
                  <a:gd name="csX7" fmla="*/ 355600 w 377825"/>
                  <a:gd name="csY7" fmla="*/ 552450 h 844550"/>
                  <a:gd name="csX8" fmla="*/ 352425 w 377825"/>
                  <a:gd name="csY8" fmla="*/ 539750 h 844550"/>
                  <a:gd name="csX9" fmla="*/ 346075 w 377825"/>
                  <a:gd name="csY9" fmla="*/ 527050 h 844550"/>
                  <a:gd name="csX10" fmla="*/ 342900 w 377825"/>
                  <a:gd name="csY10" fmla="*/ 517525 h 844550"/>
                  <a:gd name="csX11" fmla="*/ 330200 w 377825"/>
                  <a:gd name="csY11" fmla="*/ 498475 h 844550"/>
                  <a:gd name="csX12" fmla="*/ 323850 w 377825"/>
                  <a:gd name="csY12" fmla="*/ 488950 h 844550"/>
                  <a:gd name="csX13" fmla="*/ 317500 w 377825"/>
                  <a:gd name="csY13" fmla="*/ 476250 h 844550"/>
                  <a:gd name="csX14" fmla="*/ 314325 w 377825"/>
                  <a:gd name="csY14" fmla="*/ 466725 h 844550"/>
                  <a:gd name="csX15" fmla="*/ 307975 w 377825"/>
                  <a:gd name="csY15" fmla="*/ 457200 h 844550"/>
                  <a:gd name="csX16" fmla="*/ 285750 w 377825"/>
                  <a:gd name="csY16" fmla="*/ 428625 h 844550"/>
                  <a:gd name="csX17" fmla="*/ 269875 w 377825"/>
                  <a:gd name="csY17" fmla="*/ 406400 h 844550"/>
                  <a:gd name="csX18" fmla="*/ 266700 w 377825"/>
                  <a:gd name="csY18" fmla="*/ 387350 h 844550"/>
                  <a:gd name="csX19" fmla="*/ 238125 w 377825"/>
                  <a:gd name="csY19" fmla="*/ 346075 h 844550"/>
                  <a:gd name="csX20" fmla="*/ 231775 w 377825"/>
                  <a:gd name="csY20" fmla="*/ 333375 h 844550"/>
                  <a:gd name="csX21" fmla="*/ 215900 w 377825"/>
                  <a:gd name="csY21" fmla="*/ 311150 h 844550"/>
                  <a:gd name="csX22" fmla="*/ 203200 w 377825"/>
                  <a:gd name="csY22" fmla="*/ 282575 h 844550"/>
                  <a:gd name="csX23" fmla="*/ 196850 w 377825"/>
                  <a:gd name="csY23" fmla="*/ 231775 h 844550"/>
                  <a:gd name="csX24" fmla="*/ 193675 w 377825"/>
                  <a:gd name="csY24" fmla="*/ 215900 h 844550"/>
                  <a:gd name="csX25" fmla="*/ 190500 w 377825"/>
                  <a:gd name="csY25" fmla="*/ 190500 h 844550"/>
                  <a:gd name="csX26" fmla="*/ 155575 w 377825"/>
                  <a:gd name="csY26" fmla="*/ 136525 h 844550"/>
                  <a:gd name="csX27" fmla="*/ 136525 w 377825"/>
                  <a:gd name="csY27" fmla="*/ 111125 h 844550"/>
                  <a:gd name="csX28" fmla="*/ 130175 w 377825"/>
                  <a:gd name="csY28" fmla="*/ 101600 h 844550"/>
                  <a:gd name="csX29" fmla="*/ 104775 w 377825"/>
                  <a:gd name="csY29" fmla="*/ 82550 h 844550"/>
                  <a:gd name="csX30" fmla="*/ 95250 w 377825"/>
                  <a:gd name="csY30" fmla="*/ 73025 h 844550"/>
                  <a:gd name="csX31" fmla="*/ 73025 w 377825"/>
                  <a:gd name="csY31" fmla="*/ 44450 h 844550"/>
                  <a:gd name="csX32" fmla="*/ 53975 w 377825"/>
                  <a:gd name="csY32" fmla="*/ 31750 h 844550"/>
                  <a:gd name="csX33" fmla="*/ 44450 w 377825"/>
                  <a:gd name="csY33" fmla="*/ 25400 h 844550"/>
                  <a:gd name="csX34" fmla="*/ 31750 w 377825"/>
                  <a:gd name="csY34" fmla="*/ 19050 h 844550"/>
                  <a:gd name="csX35" fmla="*/ 22225 w 377825"/>
                  <a:gd name="csY35" fmla="*/ 12700 h 844550"/>
                  <a:gd name="csX36" fmla="*/ 12700 w 377825"/>
                  <a:gd name="csY36" fmla="*/ 9525 h 844550"/>
                  <a:gd name="csX37" fmla="*/ 0 w 377825"/>
                  <a:gd name="csY37" fmla="*/ 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7825" h="844550">
                    <a:moveTo>
                      <a:pt x="358775" y="844550"/>
                    </a:moveTo>
                    <a:cubicBezTo>
                      <a:pt x="361950" y="813858"/>
                      <a:pt x="364168" y="783053"/>
                      <a:pt x="368300" y="752475"/>
                    </a:cubicBezTo>
                    <a:cubicBezTo>
                      <a:pt x="369469" y="743826"/>
                      <a:pt x="372821" y="735609"/>
                      <a:pt x="374650" y="727075"/>
                    </a:cubicBezTo>
                    <a:cubicBezTo>
                      <a:pt x="375999" y="720780"/>
                      <a:pt x="376767" y="714375"/>
                      <a:pt x="377825" y="708025"/>
                    </a:cubicBezTo>
                    <a:cubicBezTo>
                      <a:pt x="377613" y="703578"/>
                      <a:pt x="373470" y="607690"/>
                      <a:pt x="371475" y="593725"/>
                    </a:cubicBezTo>
                    <a:cubicBezTo>
                      <a:pt x="370528" y="587099"/>
                      <a:pt x="367242" y="581025"/>
                      <a:pt x="365125" y="574675"/>
                    </a:cubicBezTo>
                    <a:cubicBezTo>
                      <a:pt x="364067" y="571500"/>
                      <a:pt x="363447" y="568143"/>
                      <a:pt x="361950" y="565150"/>
                    </a:cubicBezTo>
                    <a:cubicBezTo>
                      <a:pt x="359833" y="560917"/>
                      <a:pt x="357262" y="556882"/>
                      <a:pt x="355600" y="552450"/>
                    </a:cubicBezTo>
                    <a:cubicBezTo>
                      <a:pt x="354068" y="548364"/>
                      <a:pt x="353957" y="543836"/>
                      <a:pt x="352425" y="539750"/>
                    </a:cubicBezTo>
                    <a:cubicBezTo>
                      <a:pt x="350763" y="535318"/>
                      <a:pt x="347939" y="531400"/>
                      <a:pt x="346075" y="527050"/>
                    </a:cubicBezTo>
                    <a:cubicBezTo>
                      <a:pt x="344757" y="523974"/>
                      <a:pt x="344525" y="520451"/>
                      <a:pt x="342900" y="517525"/>
                    </a:cubicBezTo>
                    <a:cubicBezTo>
                      <a:pt x="339194" y="510854"/>
                      <a:pt x="334433" y="504825"/>
                      <a:pt x="330200" y="498475"/>
                    </a:cubicBezTo>
                    <a:cubicBezTo>
                      <a:pt x="328083" y="495300"/>
                      <a:pt x="325557" y="492363"/>
                      <a:pt x="323850" y="488950"/>
                    </a:cubicBezTo>
                    <a:cubicBezTo>
                      <a:pt x="321733" y="484717"/>
                      <a:pt x="319364" y="480600"/>
                      <a:pt x="317500" y="476250"/>
                    </a:cubicBezTo>
                    <a:cubicBezTo>
                      <a:pt x="316182" y="473174"/>
                      <a:pt x="315822" y="469718"/>
                      <a:pt x="314325" y="466725"/>
                    </a:cubicBezTo>
                    <a:cubicBezTo>
                      <a:pt x="312618" y="463312"/>
                      <a:pt x="310265" y="460253"/>
                      <a:pt x="307975" y="457200"/>
                    </a:cubicBezTo>
                    <a:cubicBezTo>
                      <a:pt x="300735" y="447547"/>
                      <a:pt x="293107" y="438189"/>
                      <a:pt x="285750" y="428625"/>
                    </a:cubicBezTo>
                    <a:cubicBezTo>
                      <a:pt x="275905" y="415826"/>
                      <a:pt x="277740" y="418198"/>
                      <a:pt x="269875" y="406400"/>
                    </a:cubicBezTo>
                    <a:cubicBezTo>
                      <a:pt x="268817" y="400050"/>
                      <a:pt x="268900" y="393400"/>
                      <a:pt x="266700" y="387350"/>
                    </a:cubicBezTo>
                    <a:cubicBezTo>
                      <a:pt x="261561" y="373216"/>
                      <a:pt x="244018" y="357862"/>
                      <a:pt x="238125" y="346075"/>
                    </a:cubicBezTo>
                    <a:cubicBezTo>
                      <a:pt x="236008" y="341842"/>
                      <a:pt x="234283" y="337389"/>
                      <a:pt x="231775" y="333375"/>
                    </a:cubicBezTo>
                    <a:cubicBezTo>
                      <a:pt x="229971" y="330488"/>
                      <a:pt x="217967" y="315800"/>
                      <a:pt x="215900" y="311150"/>
                    </a:cubicBezTo>
                    <a:cubicBezTo>
                      <a:pt x="200787" y="277145"/>
                      <a:pt x="217571" y="304131"/>
                      <a:pt x="203200" y="282575"/>
                    </a:cubicBezTo>
                    <a:cubicBezTo>
                      <a:pt x="201083" y="265642"/>
                      <a:pt x="200197" y="248509"/>
                      <a:pt x="196850" y="231775"/>
                    </a:cubicBezTo>
                    <a:cubicBezTo>
                      <a:pt x="195792" y="226483"/>
                      <a:pt x="194496" y="221234"/>
                      <a:pt x="193675" y="215900"/>
                    </a:cubicBezTo>
                    <a:cubicBezTo>
                      <a:pt x="192378" y="207467"/>
                      <a:pt x="193045" y="198644"/>
                      <a:pt x="190500" y="190500"/>
                    </a:cubicBezTo>
                    <a:cubicBezTo>
                      <a:pt x="177409" y="148607"/>
                      <a:pt x="177231" y="179838"/>
                      <a:pt x="155575" y="136525"/>
                    </a:cubicBezTo>
                    <a:cubicBezTo>
                      <a:pt x="144010" y="113396"/>
                      <a:pt x="155781" y="133590"/>
                      <a:pt x="136525" y="111125"/>
                    </a:cubicBezTo>
                    <a:cubicBezTo>
                      <a:pt x="134042" y="108228"/>
                      <a:pt x="132873" y="104298"/>
                      <a:pt x="130175" y="101600"/>
                    </a:cubicBezTo>
                    <a:cubicBezTo>
                      <a:pt x="107017" y="78442"/>
                      <a:pt x="122362" y="97206"/>
                      <a:pt x="104775" y="82550"/>
                    </a:cubicBezTo>
                    <a:cubicBezTo>
                      <a:pt x="101326" y="79675"/>
                      <a:pt x="98007" y="76569"/>
                      <a:pt x="95250" y="73025"/>
                    </a:cubicBezTo>
                    <a:cubicBezTo>
                      <a:pt x="84746" y="59520"/>
                      <a:pt x="85189" y="53911"/>
                      <a:pt x="73025" y="44450"/>
                    </a:cubicBezTo>
                    <a:cubicBezTo>
                      <a:pt x="67001" y="39765"/>
                      <a:pt x="60325" y="35983"/>
                      <a:pt x="53975" y="31750"/>
                    </a:cubicBezTo>
                    <a:cubicBezTo>
                      <a:pt x="50800" y="29633"/>
                      <a:pt x="47863" y="27107"/>
                      <a:pt x="44450" y="25400"/>
                    </a:cubicBezTo>
                    <a:cubicBezTo>
                      <a:pt x="40217" y="23283"/>
                      <a:pt x="35859" y="21398"/>
                      <a:pt x="31750" y="19050"/>
                    </a:cubicBezTo>
                    <a:cubicBezTo>
                      <a:pt x="28437" y="17157"/>
                      <a:pt x="25638" y="14407"/>
                      <a:pt x="22225" y="12700"/>
                    </a:cubicBezTo>
                    <a:cubicBezTo>
                      <a:pt x="19232" y="11203"/>
                      <a:pt x="15693" y="11022"/>
                      <a:pt x="12700" y="9525"/>
                    </a:cubicBezTo>
                    <a:cubicBezTo>
                      <a:pt x="5520" y="5935"/>
                      <a:pt x="4465" y="4465"/>
                      <a:pt x="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a:extLst>
                  <a:ext uri="{FF2B5EF4-FFF2-40B4-BE49-F238E27FC236}">
                    <a16:creationId xmlns:a16="http://schemas.microsoft.com/office/drawing/2014/main" id="{73BF88AE-5C5F-C134-D99D-0F61081E182C}"/>
                  </a:ext>
                </a:extLst>
              </p:cNvPr>
              <p:cNvSpPr/>
              <p:nvPr/>
            </p:nvSpPr>
            <p:spPr>
              <a:xfrm>
                <a:off x="7038975" y="1927225"/>
                <a:ext cx="793957" cy="746125"/>
              </a:xfrm>
              <a:custGeom>
                <a:avLst/>
                <a:gdLst>
                  <a:gd name="csX0" fmla="*/ 0 w 793957"/>
                  <a:gd name="csY0" fmla="*/ 746125 h 746125"/>
                  <a:gd name="csX1" fmla="*/ 88900 w 793957"/>
                  <a:gd name="csY1" fmla="*/ 679450 h 746125"/>
                  <a:gd name="csX2" fmla="*/ 114300 w 793957"/>
                  <a:gd name="csY2" fmla="*/ 657225 h 746125"/>
                  <a:gd name="csX3" fmla="*/ 120650 w 793957"/>
                  <a:gd name="csY3" fmla="*/ 647700 h 746125"/>
                  <a:gd name="csX4" fmla="*/ 161925 w 793957"/>
                  <a:gd name="csY4" fmla="*/ 619125 h 746125"/>
                  <a:gd name="csX5" fmla="*/ 171450 w 793957"/>
                  <a:gd name="csY5" fmla="*/ 612775 h 746125"/>
                  <a:gd name="csX6" fmla="*/ 184150 w 793957"/>
                  <a:gd name="csY6" fmla="*/ 603250 h 746125"/>
                  <a:gd name="csX7" fmla="*/ 193675 w 793957"/>
                  <a:gd name="csY7" fmla="*/ 600075 h 746125"/>
                  <a:gd name="csX8" fmla="*/ 219075 w 793957"/>
                  <a:gd name="csY8" fmla="*/ 584200 h 746125"/>
                  <a:gd name="csX9" fmla="*/ 247650 w 793957"/>
                  <a:gd name="csY9" fmla="*/ 568325 h 746125"/>
                  <a:gd name="csX10" fmla="*/ 257175 w 793957"/>
                  <a:gd name="csY10" fmla="*/ 561975 h 746125"/>
                  <a:gd name="csX11" fmla="*/ 269875 w 793957"/>
                  <a:gd name="csY11" fmla="*/ 552450 h 746125"/>
                  <a:gd name="csX12" fmla="*/ 279400 w 793957"/>
                  <a:gd name="csY12" fmla="*/ 549275 h 746125"/>
                  <a:gd name="csX13" fmla="*/ 301625 w 793957"/>
                  <a:gd name="csY13" fmla="*/ 536575 h 746125"/>
                  <a:gd name="csX14" fmla="*/ 311150 w 793957"/>
                  <a:gd name="csY14" fmla="*/ 533400 h 746125"/>
                  <a:gd name="csX15" fmla="*/ 323850 w 793957"/>
                  <a:gd name="csY15" fmla="*/ 527050 h 746125"/>
                  <a:gd name="csX16" fmla="*/ 365125 w 793957"/>
                  <a:gd name="csY16" fmla="*/ 508000 h 746125"/>
                  <a:gd name="csX17" fmla="*/ 390525 w 793957"/>
                  <a:gd name="csY17" fmla="*/ 485775 h 746125"/>
                  <a:gd name="csX18" fmla="*/ 403225 w 793957"/>
                  <a:gd name="csY18" fmla="*/ 476250 h 746125"/>
                  <a:gd name="csX19" fmla="*/ 434975 w 793957"/>
                  <a:gd name="csY19" fmla="*/ 444500 h 746125"/>
                  <a:gd name="csX20" fmla="*/ 447675 w 793957"/>
                  <a:gd name="csY20" fmla="*/ 431800 h 746125"/>
                  <a:gd name="csX21" fmla="*/ 466725 w 793957"/>
                  <a:gd name="csY21" fmla="*/ 409575 h 746125"/>
                  <a:gd name="csX22" fmla="*/ 476250 w 793957"/>
                  <a:gd name="csY22" fmla="*/ 403225 h 746125"/>
                  <a:gd name="csX23" fmla="*/ 482600 w 793957"/>
                  <a:gd name="csY23" fmla="*/ 390525 h 746125"/>
                  <a:gd name="csX24" fmla="*/ 498475 w 793957"/>
                  <a:gd name="csY24" fmla="*/ 361950 h 746125"/>
                  <a:gd name="csX25" fmla="*/ 536575 w 793957"/>
                  <a:gd name="csY25" fmla="*/ 323850 h 746125"/>
                  <a:gd name="csX26" fmla="*/ 565150 w 793957"/>
                  <a:gd name="csY26" fmla="*/ 288925 h 746125"/>
                  <a:gd name="csX27" fmla="*/ 574675 w 793957"/>
                  <a:gd name="csY27" fmla="*/ 276225 h 746125"/>
                  <a:gd name="csX28" fmla="*/ 584200 w 793957"/>
                  <a:gd name="csY28" fmla="*/ 266700 h 746125"/>
                  <a:gd name="csX29" fmla="*/ 600075 w 793957"/>
                  <a:gd name="csY29" fmla="*/ 244475 h 746125"/>
                  <a:gd name="csX30" fmla="*/ 612775 w 793957"/>
                  <a:gd name="csY30" fmla="*/ 234950 h 746125"/>
                  <a:gd name="csX31" fmla="*/ 622300 w 793957"/>
                  <a:gd name="csY31" fmla="*/ 225425 h 746125"/>
                  <a:gd name="csX32" fmla="*/ 644525 w 793957"/>
                  <a:gd name="csY32" fmla="*/ 209550 h 746125"/>
                  <a:gd name="csX33" fmla="*/ 660400 w 793957"/>
                  <a:gd name="csY33" fmla="*/ 196850 h 746125"/>
                  <a:gd name="csX34" fmla="*/ 682625 w 793957"/>
                  <a:gd name="csY34" fmla="*/ 187325 h 746125"/>
                  <a:gd name="csX35" fmla="*/ 720725 w 793957"/>
                  <a:gd name="csY35" fmla="*/ 158750 h 746125"/>
                  <a:gd name="csX36" fmla="*/ 733425 w 793957"/>
                  <a:gd name="csY36" fmla="*/ 149225 h 746125"/>
                  <a:gd name="csX37" fmla="*/ 746125 w 793957"/>
                  <a:gd name="csY37" fmla="*/ 130175 h 746125"/>
                  <a:gd name="csX38" fmla="*/ 758825 w 793957"/>
                  <a:gd name="csY38" fmla="*/ 120650 h 746125"/>
                  <a:gd name="csX39" fmla="*/ 771525 w 793957"/>
                  <a:gd name="csY39" fmla="*/ 101600 h 746125"/>
                  <a:gd name="csX40" fmla="*/ 774700 w 793957"/>
                  <a:gd name="csY40" fmla="*/ 69850 h 746125"/>
                  <a:gd name="csX41" fmla="*/ 784225 w 793957"/>
                  <a:gd name="csY41" fmla="*/ 47625 h 746125"/>
                  <a:gd name="csX42" fmla="*/ 793750 w 793957"/>
                  <a:gd name="csY42" fmla="*/ 12700 h 746125"/>
                  <a:gd name="csX43" fmla="*/ 793750 w 793957"/>
                  <a:gd name="csY43" fmla="*/ 0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93957" h="746125">
                    <a:moveTo>
                      <a:pt x="0" y="746125"/>
                    </a:moveTo>
                    <a:cubicBezTo>
                      <a:pt x="29633" y="723900"/>
                      <a:pt x="59661" y="702191"/>
                      <a:pt x="88900" y="679450"/>
                    </a:cubicBezTo>
                    <a:cubicBezTo>
                      <a:pt x="97780" y="672543"/>
                      <a:pt x="106345" y="665180"/>
                      <a:pt x="114300" y="657225"/>
                    </a:cubicBezTo>
                    <a:cubicBezTo>
                      <a:pt x="116998" y="654527"/>
                      <a:pt x="117826" y="650267"/>
                      <a:pt x="120650" y="647700"/>
                    </a:cubicBezTo>
                    <a:cubicBezTo>
                      <a:pt x="153066" y="618231"/>
                      <a:pt x="138391" y="632573"/>
                      <a:pt x="161925" y="619125"/>
                    </a:cubicBezTo>
                    <a:cubicBezTo>
                      <a:pt x="165238" y="617232"/>
                      <a:pt x="168345" y="614993"/>
                      <a:pt x="171450" y="612775"/>
                    </a:cubicBezTo>
                    <a:cubicBezTo>
                      <a:pt x="175756" y="609699"/>
                      <a:pt x="179556" y="605875"/>
                      <a:pt x="184150" y="603250"/>
                    </a:cubicBezTo>
                    <a:cubicBezTo>
                      <a:pt x="187056" y="601590"/>
                      <a:pt x="190737" y="601678"/>
                      <a:pt x="193675" y="600075"/>
                    </a:cubicBezTo>
                    <a:cubicBezTo>
                      <a:pt x="202440" y="595294"/>
                      <a:pt x="210572" y="589433"/>
                      <a:pt x="219075" y="584200"/>
                    </a:cubicBezTo>
                    <a:cubicBezTo>
                      <a:pt x="270634" y="552471"/>
                      <a:pt x="205174" y="592597"/>
                      <a:pt x="247650" y="568325"/>
                    </a:cubicBezTo>
                    <a:cubicBezTo>
                      <a:pt x="250963" y="566432"/>
                      <a:pt x="254070" y="564193"/>
                      <a:pt x="257175" y="561975"/>
                    </a:cubicBezTo>
                    <a:cubicBezTo>
                      <a:pt x="261481" y="558899"/>
                      <a:pt x="265281" y="555075"/>
                      <a:pt x="269875" y="552450"/>
                    </a:cubicBezTo>
                    <a:cubicBezTo>
                      <a:pt x="272781" y="550790"/>
                      <a:pt x="276324" y="550593"/>
                      <a:pt x="279400" y="549275"/>
                    </a:cubicBezTo>
                    <a:cubicBezTo>
                      <a:pt x="318364" y="532576"/>
                      <a:pt x="269739" y="552518"/>
                      <a:pt x="301625" y="536575"/>
                    </a:cubicBezTo>
                    <a:cubicBezTo>
                      <a:pt x="304618" y="535078"/>
                      <a:pt x="308074" y="534718"/>
                      <a:pt x="311150" y="533400"/>
                    </a:cubicBezTo>
                    <a:cubicBezTo>
                      <a:pt x="315500" y="531536"/>
                      <a:pt x="319500" y="528914"/>
                      <a:pt x="323850" y="527050"/>
                    </a:cubicBezTo>
                    <a:cubicBezTo>
                      <a:pt x="353208" y="514468"/>
                      <a:pt x="348103" y="520159"/>
                      <a:pt x="365125" y="508000"/>
                    </a:cubicBezTo>
                    <a:cubicBezTo>
                      <a:pt x="390031" y="490210"/>
                      <a:pt x="365692" y="507504"/>
                      <a:pt x="390525" y="485775"/>
                    </a:cubicBezTo>
                    <a:cubicBezTo>
                      <a:pt x="394507" y="482290"/>
                      <a:pt x="399347" y="479851"/>
                      <a:pt x="403225" y="476250"/>
                    </a:cubicBezTo>
                    <a:cubicBezTo>
                      <a:pt x="414193" y="466066"/>
                      <a:pt x="424392" y="455083"/>
                      <a:pt x="434975" y="444500"/>
                    </a:cubicBezTo>
                    <a:cubicBezTo>
                      <a:pt x="439208" y="440267"/>
                      <a:pt x="444083" y="436589"/>
                      <a:pt x="447675" y="431800"/>
                    </a:cubicBezTo>
                    <a:cubicBezTo>
                      <a:pt x="454682" y="422457"/>
                      <a:pt x="457880" y="416945"/>
                      <a:pt x="466725" y="409575"/>
                    </a:cubicBezTo>
                    <a:cubicBezTo>
                      <a:pt x="469656" y="407132"/>
                      <a:pt x="473075" y="405342"/>
                      <a:pt x="476250" y="403225"/>
                    </a:cubicBezTo>
                    <a:cubicBezTo>
                      <a:pt x="478367" y="398992"/>
                      <a:pt x="480736" y="394875"/>
                      <a:pt x="482600" y="390525"/>
                    </a:cubicBezTo>
                    <a:cubicBezTo>
                      <a:pt x="488589" y="376551"/>
                      <a:pt x="483006" y="377419"/>
                      <a:pt x="498475" y="361950"/>
                    </a:cubicBezTo>
                    <a:cubicBezTo>
                      <a:pt x="511175" y="349250"/>
                      <a:pt x="525202" y="337751"/>
                      <a:pt x="536575" y="323850"/>
                    </a:cubicBezTo>
                    <a:cubicBezTo>
                      <a:pt x="546100" y="312208"/>
                      <a:pt x="555753" y="300671"/>
                      <a:pt x="565150" y="288925"/>
                    </a:cubicBezTo>
                    <a:cubicBezTo>
                      <a:pt x="568456" y="284793"/>
                      <a:pt x="570933" y="279967"/>
                      <a:pt x="574675" y="276225"/>
                    </a:cubicBezTo>
                    <a:cubicBezTo>
                      <a:pt x="577850" y="273050"/>
                      <a:pt x="581325" y="270149"/>
                      <a:pt x="584200" y="266700"/>
                    </a:cubicBezTo>
                    <a:cubicBezTo>
                      <a:pt x="593214" y="255883"/>
                      <a:pt x="588637" y="255913"/>
                      <a:pt x="600075" y="244475"/>
                    </a:cubicBezTo>
                    <a:cubicBezTo>
                      <a:pt x="603817" y="240733"/>
                      <a:pt x="608757" y="238394"/>
                      <a:pt x="612775" y="234950"/>
                    </a:cubicBezTo>
                    <a:cubicBezTo>
                      <a:pt x="616184" y="232028"/>
                      <a:pt x="618891" y="228347"/>
                      <a:pt x="622300" y="225425"/>
                    </a:cubicBezTo>
                    <a:cubicBezTo>
                      <a:pt x="637322" y="212549"/>
                      <a:pt x="631124" y="219601"/>
                      <a:pt x="644525" y="209550"/>
                    </a:cubicBezTo>
                    <a:cubicBezTo>
                      <a:pt x="649946" y="205484"/>
                      <a:pt x="654761" y="200609"/>
                      <a:pt x="660400" y="196850"/>
                    </a:cubicBezTo>
                    <a:cubicBezTo>
                      <a:pt x="689201" y="177650"/>
                      <a:pt x="659342" y="200025"/>
                      <a:pt x="682625" y="187325"/>
                    </a:cubicBezTo>
                    <a:cubicBezTo>
                      <a:pt x="718245" y="167896"/>
                      <a:pt x="697881" y="178738"/>
                      <a:pt x="720725" y="158750"/>
                    </a:cubicBezTo>
                    <a:cubicBezTo>
                      <a:pt x="724707" y="155265"/>
                      <a:pt x="729909" y="153180"/>
                      <a:pt x="733425" y="149225"/>
                    </a:cubicBezTo>
                    <a:cubicBezTo>
                      <a:pt x="738495" y="143521"/>
                      <a:pt x="740020" y="134754"/>
                      <a:pt x="746125" y="130175"/>
                    </a:cubicBezTo>
                    <a:cubicBezTo>
                      <a:pt x="750358" y="127000"/>
                      <a:pt x="755309" y="124605"/>
                      <a:pt x="758825" y="120650"/>
                    </a:cubicBezTo>
                    <a:cubicBezTo>
                      <a:pt x="763895" y="114946"/>
                      <a:pt x="771525" y="101600"/>
                      <a:pt x="771525" y="101600"/>
                    </a:cubicBezTo>
                    <a:cubicBezTo>
                      <a:pt x="772583" y="91017"/>
                      <a:pt x="773083" y="80362"/>
                      <a:pt x="774700" y="69850"/>
                    </a:cubicBezTo>
                    <a:cubicBezTo>
                      <a:pt x="775978" y="61546"/>
                      <a:pt x="781178" y="55242"/>
                      <a:pt x="784225" y="47625"/>
                    </a:cubicBezTo>
                    <a:cubicBezTo>
                      <a:pt x="788236" y="37597"/>
                      <a:pt x="792524" y="23738"/>
                      <a:pt x="793750" y="12700"/>
                    </a:cubicBezTo>
                    <a:cubicBezTo>
                      <a:pt x="794217" y="8493"/>
                      <a:pt x="793750" y="4233"/>
                      <a:pt x="79375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a:extLst>
                  <a:ext uri="{FF2B5EF4-FFF2-40B4-BE49-F238E27FC236}">
                    <a16:creationId xmlns:a16="http://schemas.microsoft.com/office/drawing/2014/main" id="{8231A13E-1508-2738-0A27-ACBF46E36E6A}"/>
                  </a:ext>
                </a:extLst>
              </p:cNvPr>
              <p:cNvSpPr/>
              <p:nvPr/>
            </p:nvSpPr>
            <p:spPr>
              <a:xfrm>
                <a:off x="7038975" y="2301665"/>
                <a:ext cx="1016000" cy="489649"/>
              </a:xfrm>
              <a:custGeom>
                <a:avLst/>
                <a:gdLst>
                  <a:gd name="csX0" fmla="*/ 0 w 1016000"/>
                  <a:gd name="csY0" fmla="*/ 457410 h 489649"/>
                  <a:gd name="csX1" fmla="*/ 412750 w 1016000"/>
                  <a:gd name="csY1" fmla="*/ 489160 h 489649"/>
                  <a:gd name="csX2" fmla="*/ 488950 w 1016000"/>
                  <a:gd name="csY2" fmla="*/ 485985 h 489649"/>
                  <a:gd name="csX3" fmla="*/ 523875 w 1016000"/>
                  <a:gd name="csY3" fmla="*/ 470110 h 489649"/>
                  <a:gd name="csX4" fmla="*/ 536575 w 1016000"/>
                  <a:gd name="csY4" fmla="*/ 463760 h 489649"/>
                  <a:gd name="csX5" fmla="*/ 549275 w 1016000"/>
                  <a:gd name="csY5" fmla="*/ 454235 h 489649"/>
                  <a:gd name="csX6" fmla="*/ 571500 w 1016000"/>
                  <a:gd name="csY6" fmla="*/ 438360 h 489649"/>
                  <a:gd name="csX7" fmla="*/ 581025 w 1016000"/>
                  <a:gd name="csY7" fmla="*/ 428835 h 489649"/>
                  <a:gd name="csX8" fmla="*/ 593725 w 1016000"/>
                  <a:gd name="csY8" fmla="*/ 403435 h 489649"/>
                  <a:gd name="csX9" fmla="*/ 606425 w 1016000"/>
                  <a:gd name="csY9" fmla="*/ 384385 h 489649"/>
                  <a:gd name="csX10" fmla="*/ 612775 w 1016000"/>
                  <a:gd name="csY10" fmla="*/ 374860 h 489649"/>
                  <a:gd name="csX11" fmla="*/ 622300 w 1016000"/>
                  <a:gd name="csY11" fmla="*/ 362160 h 489649"/>
                  <a:gd name="csX12" fmla="*/ 641350 w 1016000"/>
                  <a:gd name="csY12" fmla="*/ 339935 h 489649"/>
                  <a:gd name="csX13" fmla="*/ 635000 w 1016000"/>
                  <a:gd name="csY13" fmla="*/ 311360 h 489649"/>
                  <a:gd name="csX14" fmla="*/ 622300 w 1016000"/>
                  <a:gd name="csY14" fmla="*/ 301835 h 489649"/>
                  <a:gd name="csX15" fmla="*/ 631825 w 1016000"/>
                  <a:gd name="csY15" fmla="*/ 289135 h 489649"/>
                  <a:gd name="csX16" fmla="*/ 679450 w 1016000"/>
                  <a:gd name="csY16" fmla="*/ 235160 h 489649"/>
                  <a:gd name="csX17" fmla="*/ 698500 w 1016000"/>
                  <a:gd name="csY17" fmla="*/ 212935 h 489649"/>
                  <a:gd name="csX18" fmla="*/ 714375 w 1016000"/>
                  <a:gd name="csY18" fmla="*/ 193885 h 489649"/>
                  <a:gd name="csX19" fmla="*/ 723900 w 1016000"/>
                  <a:gd name="csY19" fmla="*/ 187535 h 489649"/>
                  <a:gd name="csX20" fmla="*/ 730250 w 1016000"/>
                  <a:gd name="csY20" fmla="*/ 178010 h 489649"/>
                  <a:gd name="csX21" fmla="*/ 762000 w 1016000"/>
                  <a:gd name="csY21" fmla="*/ 162135 h 489649"/>
                  <a:gd name="csX22" fmla="*/ 771525 w 1016000"/>
                  <a:gd name="csY22" fmla="*/ 155785 h 489649"/>
                  <a:gd name="csX23" fmla="*/ 781050 w 1016000"/>
                  <a:gd name="csY23" fmla="*/ 152610 h 489649"/>
                  <a:gd name="csX24" fmla="*/ 812800 w 1016000"/>
                  <a:gd name="csY24" fmla="*/ 139910 h 489649"/>
                  <a:gd name="csX25" fmla="*/ 828675 w 1016000"/>
                  <a:gd name="csY25" fmla="*/ 133560 h 489649"/>
                  <a:gd name="csX26" fmla="*/ 841375 w 1016000"/>
                  <a:gd name="csY26" fmla="*/ 127210 h 489649"/>
                  <a:gd name="csX27" fmla="*/ 854075 w 1016000"/>
                  <a:gd name="csY27" fmla="*/ 124035 h 489649"/>
                  <a:gd name="csX28" fmla="*/ 866775 w 1016000"/>
                  <a:gd name="csY28" fmla="*/ 117685 h 489649"/>
                  <a:gd name="csX29" fmla="*/ 876300 w 1016000"/>
                  <a:gd name="csY29" fmla="*/ 114510 h 489649"/>
                  <a:gd name="csX30" fmla="*/ 908050 w 1016000"/>
                  <a:gd name="csY30" fmla="*/ 95460 h 489649"/>
                  <a:gd name="csX31" fmla="*/ 927100 w 1016000"/>
                  <a:gd name="csY31" fmla="*/ 82760 h 489649"/>
                  <a:gd name="csX32" fmla="*/ 946150 w 1016000"/>
                  <a:gd name="csY32" fmla="*/ 63710 h 489649"/>
                  <a:gd name="csX33" fmla="*/ 971550 w 1016000"/>
                  <a:gd name="csY33" fmla="*/ 47835 h 489649"/>
                  <a:gd name="csX34" fmla="*/ 996950 w 1016000"/>
                  <a:gd name="csY34" fmla="*/ 16085 h 489649"/>
                  <a:gd name="csX35" fmla="*/ 1012825 w 1016000"/>
                  <a:gd name="csY35" fmla="*/ 210 h 489649"/>
                  <a:gd name="csX36" fmla="*/ 1016000 w 1016000"/>
                  <a:gd name="csY36" fmla="*/ 210 h 489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16000" h="489649">
                    <a:moveTo>
                      <a:pt x="0" y="457410"/>
                    </a:moveTo>
                    <a:lnTo>
                      <a:pt x="412750" y="489160"/>
                    </a:lnTo>
                    <a:cubicBezTo>
                      <a:pt x="438129" y="490643"/>
                      <a:pt x="463654" y="488515"/>
                      <a:pt x="488950" y="485985"/>
                    </a:cubicBezTo>
                    <a:cubicBezTo>
                      <a:pt x="503386" y="484541"/>
                      <a:pt x="511912" y="476756"/>
                      <a:pt x="523875" y="470110"/>
                    </a:cubicBezTo>
                    <a:cubicBezTo>
                      <a:pt x="528012" y="467811"/>
                      <a:pt x="532561" y="466268"/>
                      <a:pt x="536575" y="463760"/>
                    </a:cubicBezTo>
                    <a:cubicBezTo>
                      <a:pt x="541062" y="460955"/>
                      <a:pt x="544969" y="457311"/>
                      <a:pt x="549275" y="454235"/>
                    </a:cubicBezTo>
                    <a:cubicBezTo>
                      <a:pt x="559326" y="447056"/>
                      <a:pt x="561124" y="447254"/>
                      <a:pt x="571500" y="438360"/>
                    </a:cubicBezTo>
                    <a:cubicBezTo>
                      <a:pt x="574909" y="435438"/>
                      <a:pt x="577850" y="432010"/>
                      <a:pt x="581025" y="428835"/>
                    </a:cubicBezTo>
                    <a:cubicBezTo>
                      <a:pt x="585854" y="409518"/>
                      <a:pt x="581132" y="421425"/>
                      <a:pt x="593725" y="403435"/>
                    </a:cubicBezTo>
                    <a:cubicBezTo>
                      <a:pt x="598102" y="397183"/>
                      <a:pt x="602192" y="390735"/>
                      <a:pt x="606425" y="384385"/>
                    </a:cubicBezTo>
                    <a:cubicBezTo>
                      <a:pt x="608542" y="381210"/>
                      <a:pt x="610485" y="377913"/>
                      <a:pt x="612775" y="374860"/>
                    </a:cubicBezTo>
                    <a:cubicBezTo>
                      <a:pt x="615950" y="370627"/>
                      <a:pt x="618815" y="366142"/>
                      <a:pt x="622300" y="362160"/>
                    </a:cubicBezTo>
                    <a:cubicBezTo>
                      <a:pt x="643858" y="337523"/>
                      <a:pt x="627753" y="360330"/>
                      <a:pt x="641350" y="339935"/>
                    </a:cubicBezTo>
                    <a:cubicBezTo>
                      <a:pt x="639233" y="330410"/>
                      <a:pt x="639364" y="320087"/>
                      <a:pt x="635000" y="311360"/>
                    </a:cubicBezTo>
                    <a:cubicBezTo>
                      <a:pt x="632633" y="306627"/>
                      <a:pt x="623048" y="307073"/>
                      <a:pt x="622300" y="301835"/>
                    </a:cubicBezTo>
                    <a:cubicBezTo>
                      <a:pt x="621552" y="296597"/>
                      <a:pt x="628381" y="293153"/>
                      <a:pt x="631825" y="289135"/>
                    </a:cubicBezTo>
                    <a:cubicBezTo>
                      <a:pt x="647440" y="270917"/>
                      <a:pt x="663650" y="253217"/>
                      <a:pt x="679450" y="235160"/>
                    </a:cubicBezTo>
                    <a:cubicBezTo>
                      <a:pt x="685875" y="227817"/>
                      <a:pt x="693088" y="221054"/>
                      <a:pt x="698500" y="212935"/>
                    </a:cubicBezTo>
                    <a:cubicBezTo>
                      <a:pt x="704744" y="203569"/>
                      <a:pt x="705208" y="201525"/>
                      <a:pt x="714375" y="193885"/>
                    </a:cubicBezTo>
                    <a:cubicBezTo>
                      <a:pt x="717306" y="191442"/>
                      <a:pt x="720725" y="189652"/>
                      <a:pt x="723900" y="187535"/>
                    </a:cubicBezTo>
                    <a:cubicBezTo>
                      <a:pt x="726017" y="184360"/>
                      <a:pt x="727378" y="180523"/>
                      <a:pt x="730250" y="178010"/>
                    </a:cubicBezTo>
                    <a:cubicBezTo>
                      <a:pt x="745371" y="164780"/>
                      <a:pt x="746219" y="166080"/>
                      <a:pt x="762000" y="162135"/>
                    </a:cubicBezTo>
                    <a:cubicBezTo>
                      <a:pt x="765175" y="160018"/>
                      <a:pt x="768112" y="157492"/>
                      <a:pt x="771525" y="155785"/>
                    </a:cubicBezTo>
                    <a:cubicBezTo>
                      <a:pt x="774518" y="154288"/>
                      <a:pt x="777926" y="153811"/>
                      <a:pt x="781050" y="152610"/>
                    </a:cubicBezTo>
                    <a:cubicBezTo>
                      <a:pt x="791689" y="148518"/>
                      <a:pt x="802217" y="144143"/>
                      <a:pt x="812800" y="139910"/>
                    </a:cubicBezTo>
                    <a:cubicBezTo>
                      <a:pt x="818092" y="137793"/>
                      <a:pt x="823577" y="136109"/>
                      <a:pt x="828675" y="133560"/>
                    </a:cubicBezTo>
                    <a:cubicBezTo>
                      <a:pt x="832908" y="131443"/>
                      <a:pt x="836943" y="128872"/>
                      <a:pt x="841375" y="127210"/>
                    </a:cubicBezTo>
                    <a:cubicBezTo>
                      <a:pt x="845461" y="125678"/>
                      <a:pt x="849989" y="125567"/>
                      <a:pt x="854075" y="124035"/>
                    </a:cubicBezTo>
                    <a:cubicBezTo>
                      <a:pt x="858507" y="122373"/>
                      <a:pt x="862425" y="119549"/>
                      <a:pt x="866775" y="117685"/>
                    </a:cubicBezTo>
                    <a:cubicBezTo>
                      <a:pt x="869851" y="116367"/>
                      <a:pt x="873224" y="115828"/>
                      <a:pt x="876300" y="114510"/>
                    </a:cubicBezTo>
                    <a:cubicBezTo>
                      <a:pt x="889968" y="108652"/>
                      <a:pt x="894507" y="104488"/>
                      <a:pt x="908050" y="95460"/>
                    </a:cubicBezTo>
                    <a:cubicBezTo>
                      <a:pt x="914400" y="91227"/>
                      <a:pt x="921704" y="88156"/>
                      <a:pt x="927100" y="82760"/>
                    </a:cubicBezTo>
                    <a:cubicBezTo>
                      <a:pt x="933450" y="76410"/>
                      <a:pt x="939475" y="69717"/>
                      <a:pt x="946150" y="63710"/>
                    </a:cubicBezTo>
                    <a:cubicBezTo>
                      <a:pt x="978634" y="34474"/>
                      <a:pt x="939808" y="71642"/>
                      <a:pt x="971550" y="47835"/>
                    </a:cubicBezTo>
                    <a:cubicBezTo>
                      <a:pt x="983614" y="38787"/>
                      <a:pt x="988619" y="28582"/>
                      <a:pt x="996950" y="16085"/>
                    </a:cubicBezTo>
                    <a:cubicBezTo>
                      <a:pt x="1003300" y="6560"/>
                      <a:pt x="1002242" y="5502"/>
                      <a:pt x="1012825" y="210"/>
                    </a:cubicBezTo>
                    <a:cubicBezTo>
                      <a:pt x="1013772" y="-263"/>
                      <a:pt x="1014942" y="210"/>
                      <a:pt x="1016000" y="21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2318" name="Picture 12317" descr="A black rat with a tail&#10;&#10;AI-generated content may be incorrect.">
            <a:extLst>
              <a:ext uri="{FF2B5EF4-FFF2-40B4-BE49-F238E27FC236}">
                <a16:creationId xmlns:a16="http://schemas.microsoft.com/office/drawing/2014/main" id="{31D3FEDA-A204-7353-76AC-CA86D446751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28188" y="3244542"/>
            <a:ext cx="1104151" cy="677213"/>
          </a:xfrm>
          <a:prstGeom prst="rect">
            <a:avLst/>
          </a:prstGeom>
        </p:spPr>
      </p:pic>
      <p:grpSp>
        <p:nvGrpSpPr>
          <p:cNvPr id="12362" name="Group 12361">
            <a:extLst>
              <a:ext uri="{FF2B5EF4-FFF2-40B4-BE49-F238E27FC236}">
                <a16:creationId xmlns:a16="http://schemas.microsoft.com/office/drawing/2014/main" id="{80FDFE58-F79C-2990-E528-3F0443D22C0D}"/>
              </a:ext>
            </a:extLst>
          </p:cNvPr>
          <p:cNvGrpSpPr/>
          <p:nvPr/>
        </p:nvGrpSpPr>
        <p:grpSpPr>
          <a:xfrm>
            <a:off x="8937933" y="2958721"/>
            <a:ext cx="1276275" cy="972801"/>
            <a:chOff x="8937933" y="2958721"/>
            <a:chExt cx="1276275" cy="972801"/>
          </a:xfrm>
        </p:grpSpPr>
        <p:pic>
          <p:nvPicPr>
            <p:cNvPr id="12319" name="Picture 12318" descr="A black rat with a tail&#10;&#10;AI-generated content may be incorrect.">
              <a:extLst>
                <a:ext uri="{FF2B5EF4-FFF2-40B4-BE49-F238E27FC236}">
                  <a16:creationId xmlns:a16="http://schemas.microsoft.com/office/drawing/2014/main" id="{2FD5D34E-E235-24B7-0036-52D3911CAA5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10057" y="3254309"/>
              <a:ext cx="1104151" cy="677213"/>
            </a:xfrm>
            <a:prstGeom prst="rect">
              <a:avLst/>
            </a:prstGeom>
          </p:spPr>
        </p:pic>
        <p:sp>
          <p:nvSpPr>
            <p:cNvPr id="12320" name="Oval 12319">
              <a:extLst>
                <a:ext uri="{FF2B5EF4-FFF2-40B4-BE49-F238E27FC236}">
                  <a16:creationId xmlns:a16="http://schemas.microsoft.com/office/drawing/2014/main" id="{9D22978F-2EBB-46D5-5A70-4C4F7A93F158}"/>
                </a:ext>
              </a:extLst>
            </p:cNvPr>
            <p:cNvSpPr/>
            <p:nvPr/>
          </p:nvSpPr>
          <p:spPr>
            <a:xfrm>
              <a:off x="9251950" y="3522799"/>
              <a:ext cx="50800" cy="9105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24" name="Group 12323">
              <a:extLst>
                <a:ext uri="{FF2B5EF4-FFF2-40B4-BE49-F238E27FC236}">
                  <a16:creationId xmlns:a16="http://schemas.microsoft.com/office/drawing/2014/main" id="{EDC0CFCF-6DCC-9F40-06A2-8781A57FA253}"/>
                </a:ext>
              </a:extLst>
            </p:cNvPr>
            <p:cNvGrpSpPr/>
            <p:nvPr/>
          </p:nvGrpSpPr>
          <p:grpSpPr>
            <a:xfrm>
              <a:off x="8937933" y="2958721"/>
              <a:ext cx="445088" cy="609918"/>
              <a:chOff x="8841955" y="2810363"/>
              <a:chExt cx="445088" cy="609918"/>
            </a:xfrm>
          </p:grpSpPr>
          <p:sp>
            <p:nvSpPr>
              <p:cNvPr id="12321" name="TextBox 12320">
                <a:extLst>
                  <a:ext uri="{FF2B5EF4-FFF2-40B4-BE49-F238E27FC236}">
                    <a16:creationId xmlns:a16="http://schemas.microsoft.com/office/drawing/2014/main" id="{5405B79A-DA54-0A66-5CF3-FB9CB90C8700}"/>
                  </a:ext>
                </a:extLst>
              </p:cNvPr>
              <p:cNvSpPr txBox="1"/>
              <p:nvPr/>
            </p:nvSpPr>
            <p:spPr>
              <a:xfrm>
                <a:off x="8954275" y="3050949"/>
                <a:ext cx="292068" cy="369332"/>
              </a:xfrm>
              <a:prstGeom prst="rect">
                <a:avLst/>
              </a:prstGeom>
              <a:noFill/>
            </p:spPr>
            <p:txBody>
              <a:bodyPr wrap="none" rtlCol="0">
                <a:spAutoFit/>
              </a:bodyPr>
              <a:lstStyle/>
              <a:p>
                <a:r>
                  <a:rPr lang="en-US" b="1"/>
                  <a:t>z</a:t>
                </a:r>
              </a:p>
            </p:txBody>
          </p:sp>
          <p:sp>
            <p:nvSpPr>
              <p:cNvPr id="12322" name="TextBox 12321">
                <a:extLst>
                  <a:ext uri="{FF2B5EF4-FFF2-40B4-BE49-F238E27FC236}">
                    <a16:creationId xmlns:a16="http://schemas.microsoft.com/office/drawing/2014/main" id="{28E7B4B8-1B75-4AD5-B9F8-4E6AD6C1EFC2}"/>
                  </a:ext>
                </a:extLst>
              </p:cNvPr>
              <p:cNvSpPr txBox="1"/>
              <p:nvPr/>
            </p:nvSpPr>
            <p:spPr>
              <a:xfrm>
                <a:off x="8841955" y="2979388"/>
                <a:ext cx="292068" cy="369332"/>
              </a:xfrm>
              <a:prstGeom prst="rect">
                <a:avLst/>
              </a:prstGeom>
              <a:noFill/>
            </p:spPr>
            <p:txBody>
              <a:bodyPr wrap="none" rtlCol="0">
                <a:spAutoFit/>
              </a:bodyPr>
              <a:lstStyle/>
              <a:p>
                <a:r>
                  <a:rPr lang="en-US" b="1"/>
                  <a:t>z</a:t>
                </a:r>
              </a:p>
            </p:txBody>
          </p:sp>
          <p:sp>
            <p:nvSpPr>
              <p:cNvPr id="12323" name="TextBox 12322">
                <a:extLst>
                  <a:ext uri="{FF2B5EF4-FFF2-40B4-BE49-F238E27FC236}">
                    <a16:creationId xmlns:a16="http://schemas.microsoft.com/office/drawing/2014/main" id="{CA645103-BB01-850A-4C6B-157AD2F0DD41}"/>
                  </a:ext>
                </a:extLst>
              </p:cNvPr>
              <p:cNvSpPr txBox="1"/>
              <p:nvPr/>
            </p:nvSpPr>
            <p:spPr>
              <a:xfrm>
                <a:off x="8959709" y="2810363"/>
                <a:ext cx="327334" cy="461665"/>
              </a:xfrm>
              <a:prstGeom prst="rect">
                <a:avLst/>
              </a:prstGeom>
              <a:noFill/>
            </p:spPr>
            <p:txBody>
              <a:bodyPr wrap="none" rtlCol="0">
                <a:spAutoFit/>
              </a:bodyPr>
              <a:lstStyle/>
              <a:p>
                <a:r>
                  <a:rPr lang="en-US" sz="2400" b="1"/>
                  <a:t>z</a:t>
                </a:r>
              </a:p>
            </p:txBody>
          </p:sp>
        </p:grpSp>
      </p:grpSp>
      <p:grpSp>
        <p:nvGrpSpPr>
          <p:cNvPr id="12334" name="Group 12333">
            <a:extLst>
              <a:ext uri="{FF2B5EF4-FFF2-40B4-BE49-F238E27FC236}">
                <a16:creationId xmlns:a16="http://schemas.microsoft.com/office/drawing/2014/main" id="{60F83581-67A0-DC83-D6D5-701C69966220}"/>
              </a:ext>
            </a:extLst>
          </p:cNvPr>
          <p:cNvGrpSpPr/>
          <p:nvPr/>
        </p:nvGrpSpPr>
        <p:grpSpPr>
          <a:xfrm>
            <a:off x="9396691" y="1266949"/>
            <a:ext cx="2470575" cy="2672788"/>
            <a:chOff x="6043861" y="1288111"/>
            <a:chExt cx="2470575" cy="2672788"/>
          </a:xfrm>
        </p:grpSpPr>
        <p:grpSp>
          <p:nvGrpSpPr>
            <p:cNvPr id="12335" name="Group 12334">
              <a:extLst>
                <a:ext uri="{FF2B5EF4-FFF2-40B4-BE49-F238E27FC236}">
                  <a16:creationId xmlns:a16="http://schemas.microsoft.com/office/drawing/2014/main" id="{EC01B6F5-C6C6-F125-0B4E-B3671A43D1B8}"/>
                </a:ext>
              </a:extLst>
            </p:cNvPr>
            <p:cNvGrpSpPr/>
            <p:nvPr/>
          </p:nvGrpSpPr>
          <p:grpSpPr>
            <a:xfrm>
              <a:off x="6043861" y="1288111"/>
              <a:ext cx="2470575" cy="2672788"/>
              <a:chOff x="4933443" y="2209737"/>
              <a:chExt cx="3733800" cy="3810000"/>
            </a:xfrm>
          </p:grpSpPr>
          <p:pic>
            <p:nvPicPr>
              <p:cNvPr id="12351" name="Picture 6" descr="Related image">
                <a:extLst>
                  <a:ext uri="{FF2B5EF4-FFF2-40B4-BE49-F238E27FC236}">
                    <a16:creationId xmlns:a16="http://schemas.microsoft.com/office/drawing/2014/main" id="{3B35DCF4-8991-91A4-DFA6-C0EB25D9ABD8}"/>
                  </a:ext>
                </a:extLst>
              </p:cNvPr>
              <p:cNvPicPr>
                <a:picLocks noChangeAspect="1" noChangeArrowheads="1"/>
              </p:cNvPicPr>
              <p:nvPr/>
            </p:nvPicPr>
            <p:blipFill>
              <a:blip r:embed="rId7">
                <a:extLst>
                  <a:ext uri="{BEBA8EAE-BF5A-486C-A8C5-ECC9F3942E4B}">
                    <a14:imgProps xmlns:a14="http://schemas.microsoft.com/office/drawing/2010/main">
                      <a14:imgLayer>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4933443" y="2209737"/>
                <a:ext cx="3733800" cy="3810000"/>
              </a:xfrm>
              <a:prstGeom prst="rect">
                <a:avLst/>
              </a:prstGeom>
              <a:noFill/>
              <a:extLst>
                <a:ext uri="{909E8E84-426E-40DD-AFC4-6F175D3DCCD1}">
                  <a14:hiddenFill xmlns:a14="http://schemas.microsoft.com/office/drawing/2010/main">
                    <a:solidFill>
                      <a:srgbClr val="FFFFFF"/>
                    </a:solidFill>
                  </a14:hiddenFill>
                </a:ext>
              </a:extLst>
            </p:spPr>
          </p:pic>
          <p:sp>
            <p:nvSpPr>
              <p:cNvPr id="12352" name="Freeform 12351">
                <a:extLst>
                  <a:ext uri="{FF2B5EF4-FFF2-40B4-BE49-F238E27FC236}">
                    <a16:creationId xmlns:a16="http://schemas.microsoft.com/office/drawing/2014/main" id="{71DEBA7F-520C-51E5-4077-4149EDD6A1BB}"/>
                  </a:ext>
                </a:extLst>
              </p:cNvPr>
              <p:cNvSpPr/>
              <p:nvPr/>
            </p:nvSpPr>
            <p:spPr>
              <a:xfrm flipH="1">
                <a:off x="6077003" y="3794699"/>
                <a:ext cx="1253050" cy="714217"/>
              </a:xfrm>
              <a:custGeom>
                <a:avLst/>
                <a:gdLst>
                  <a:gd name="connsiteX0" fmla="*/ 0 w 975858"/>
                  <a:gd name="connsiteY0" fmla="*/ 11484 h 714217"/>
                  <a:gd name="connsiteX1" fmla="*/ 0 w 975858"/>
                  <a:gd name="connsiteY1" fmla="*/ 11484 h 714217"/>
                  <a:gd name="connsiteX2" fmla="*/ 4234 w 975858"/>
                  <a:gd name="connsiteY2" fmla="*/ 117317 h 714217"/>
                  <a:gd name="connsiteX3" fmla="*/ 21167 w 975858"/>
                  <a:gd name="connsiteY3" fmla="*/ 142717 h 714217"/>
                  <a:gd name="connsiteX4" fmla="*/ 42334 w 975858"/>
                  <a:gd name="connsiteY4" fmla="*/ 163884 h 714217"/>
                  <a:gd name="connsiteX5" fmla="*/ 63500 w 975858"/>
                  <a:gd name="connsiteY5" fmla="*/ 201984 h 714217"/>
                  <a:gd name="connsiteX6" fmla="*/ 71967 w 975858"/>
                  <a:gd name="connsiteY6" fmla="*/ 214684 h 714217"/>
                  <a:gd name="connsiteX7" fmla="*/ 80434 w 975858"/>
                  <a:gd name="connsiteY7" fmla="*/ 227384 h 714217"/>
                  <a:gd name="connsiteX8" fmla="*/ 93134 w 975858"/>
                  <a:gd name="connsiteY8" fmla="*/ 252784 h 714217"/>
                  <a:gd name="connsiteX9" fmla="*/ 101600 w 975858"/>
                  <a:gd name="connsiteY9" fmla="*/ 278184 h 714217"/>
                  <a:gd name="connsiteX10" fmla="*/ 105834 w 975858"/>
                  <a:gd name="connsiteY10" fmla="*/ 290884 h 714217"/>
                  <a:gd name="connsiteX11" fmla="*/ 114300 w 975858"/>
                  <a:gd name="connsiteY11" fmla="*/ 303584 h 714217"/>
                  <a:gd name="connsiteX12" fmla="*/ 118534 w 975858"/>
                  <a:gd name="connsiteY12" fmla="*/ 316284 h 714217"/>
                  <a:gd name="connsiteX13" fmla="*/ 131234 w 975858"/>
                  <a:gd name="connsiteY13" fmla="*/ 328984 h 714217"/>
                  <a:gd name="connsiteX14" fmla="*/ 152400 w 975858"/>
                  <a:gd name="connsiteY14" fmla="*/ 350151 h 714217"/>
                  <a:gd name="connsiteX15" fmla="*/ 182034 w 975858"/>
                  <a:gd name="connsiteY15" fmla="*/ 384017 h 714217"/>
                  <a:gd name="connsiteX16" fmla="*/ 190500 w 975858"/>
                  <a:gd name="connsiteY16" fmla="*/ 396717 h 714217"/>
                  <a:gd name="connsiteX17" fmla="*/ 215900 w 975858"/>
                  <a:gd name="connsiteY17" fmla="*/ 417884 h 714217"/>
                  <a:gd name="connsiteX18" fmla="*/ 228600 w 975858"/>
                  <a:gd name="connsiteY18" fmla="*/ 422117 h 714217"/>
                  <a:gd name="connsiteX19" fmla="*/ 254000 w 975858"/>
                  <a:gd name="connsiteY19" fmla="*/ 439051 h 714217"/>
                  <a:gd name="connsiteX20" fmla="*/ 266700 w 975858"/>
                  <a:gd name="connsiteY20" fmla="*/ 447517 h 714217"/>
                  <a:gd name="connsiteX21" fmla="*/ 292100 w 975858"/>
                  <a:gd name="connsiteY21" fmla="*/ 455984 h 714217"/>
                  <a:gd name="connsiteX22" fmla="*/ 317500 w 975858"/>
                  <a:gd name="connsiteY22" fmla="*/ 451751 h 714217"/>
                  <a:gd name="connsiteX23" fmla="*/ 313267 w 975858"/>
                  <a:gd name="connsiteY23" fmla="*/ 464451 h 714217"/>
                  <a:gd name="connsiteX24" fmla="*/ 342900 w 975858"/>
                  <a:gd name="connsiteY24" fmla="*/ 498317 h 714217"/>
                  <a:gd name="connsiteX25" fmla="*/ 376767 w 975858"/>
                  <a:gd name="connsiteY25" fmla="*/ 527951 h 714217"/>
                  <a:gd name="connsiteX26" fmla="*/ 402167 w 975858"/>
                  <a:gd name="connsiteY26" fmla="*/ 544884 h 714217"/>
                  <a:gd name="connsiteX27" fmla="*/ 427567 w 975858"/>
                  <a:gd name="connsiteY27" fmla="*/ 561817 h 714217"/>
                  <a:gd name="connsiteX28" fmla="*/ 452967 w 975858"/>
                  <a:gd name="connsiteY28" fmla="*/ 570284 h 714217"/>
                  <a:gd name="connsiteX29" fmla="*/ 474134 w 975858"/>
                  <a:gd name="connsiteY29" fmla="*/ 574517 h 714217"/>
                  <a:gd name="connsiteX30" fmla="*/ 508000 w 975858"/>
                  <a:gd name="connsiteY30" fmla="*/ 582984 h 714217"/>
                  <a:gd name="connsiteX31" fmla="*/ 520700 w 975858"/>
                  <a:gd name="connsiteY31" fmla="*/ 612617 h 714217"/>
                  <a:gd name="connsiteX32" fmla="*/ 533400 w 975858"/>
                  <a:gd name="connsiteY32" fmla="*/ 616851 h 714217"/>
                  <a:gd name="connsiteX33" fmla="*/ 563034 w 975858"/>
                  <a:gd name="connsiteY33" fmla="*/ 654951 h 714217"/>
                  <a:gd name="connsiteX34" fmla="*/ 571500 w 975858"/>
                  <a:gd name="connsiteY34" fmla="*/ 667651 h 714217"/>
                  <a:gd name="connsiteX35" fmla="*/ 584200 w 975858"/>
                  <a:gd name="connsiteY35" fmla="*/ 671884 h 714217"/>
                  <a:gd name="connsiteX36" fmla="*/ 651934 w 975858"/>
                  <a:gd name="connsiteY36" fmla="*/ 680351 h 714217"/>
                  <a:gd name="connsiteX37" fmla="*/ 677334 w 975858"/>
                  <a:gd name="connsiteY37" fmla="*/ 688817 h 714217"/>
                  <a:gd name="connsiteX38" fmla="*/ 690034 w 975858"/>
                  <a:gd name="connsiteY38" fmla="*/ 693051 h 714217"/>
                  <a:gd name="connsiteX39" fmla="*/ 740834 w 975858"/>
                  <a:gd name="connsiteY39" fmla="*/ 701517 h 714217"/>
                  <a:gd name="connsiteX40" fmla="*/ 778934 w 975858"/>
                  <a:gd name="connsiteY40" fmla="*/ 705751 h 714217"/>
                  <a:gd name="connsiteX41" fmla="*/ 804334 w 975858"/>
                  <a:gd name="connsiteY41" fmla="*/ 709984 h 714217"/>
                  <a:gd name="connsiteX42" fmla="*/ 833967 w 975858"/>
                  <a:gd name="connsiteY42" fmla="*/ 714217 h 714217"/>
                  <a:gd name="connsiteX43" fmla="*/ 884767 w 975858"/>
                  <a:gd name="connsiteY43" fmla="*/ 709984 h 714217"/>
                  <a:gd name="connsiteX44" fmla="*/ 897467 w 975858"/>
                  <a:gd name="connsiteY44" fmla="*/ 697284 h 714217"/>
                  <a:gd name="connsiteX45" fmla="*/ 922867 w 975858"/>
                  <a:gd name="connsiteY45" fmla="*/ 676117 h 714217"/>
                  <a:gd name="connsiteX46" fmla="*/ 948267 w 975858"/>
                  <a:gd name="connsiteY46" fmla="*/ 633784 h 714217"/>
                  <a:gd name="connsiteX47" fmla="*/ 969434 w 975858"/>
                  <a:gd name="connsiteY47" fmla="*/ 595684 h 714217"/>
                  <a:gd name="connsiteX48" fmla="*/ 969434 w 975858"/>
                  <a:gd name="connsiteY48" fmla="*/ 460217 h 714217"/>
                  <a:gd name="connsiteX49" fmla="*/ 956734 w 975858"/>
                  <a:gd name="connsiteY49" fmla="*/ 451751 h 714217"/>
                  <a:gd name="connsiteX50" fmla="*/ 939800 w 975858"/>
                  <a:gd name="connsiteY50" fmla="*/ 426351 h 714217"/>
                  <a:gd name="connsiteX51" fmla="*/ 935567 w 975858"/>
                  <a:gd name="connsiteY51" fmla="*/ 413651 h 714217"/>
                  <a:gd name="connsiteX52" fmla="*/ 922867 w 975858"/>
                  <a:gd name="connsiteY52" fmla="*/ 405184 h 714217"/>
                  <a:gd name="connsiteX53" fmla="*/ 905934 w 975858"/>
                  <a:gd name="connsiteY53" fmla="*/ 379784 h 714217"/>
                  <a:gd name="connsiteX54" fmla="*/ 884767 w 975858"/>
                  <a:gd name="connsiteY54" fmla="*/ 354384 h 714217"/>
                  <a:gd name="connsiteX55" fmla="*/ 880534 w 975858"/>
                  <a:gd name="connsiteY55" fmla="*/ 341684 h 714217"/>
                  <a:gd name="connsiteX56" fmla="*/ 850900 w 975858"/>
                  <a:gd name="connsiteY56" fmla="*/ 324751 h 714217"/>
                  <a:gd name="connsiteX57" fmla="*/ 838200 w 975858"/>
                  <a:gd name="connsiteY57" fmla="*/ 316284 h 714217"/>
                  <a:gd name="connsiteX58" fmla="*/ 829734 w 975858"/>
                  <a:gd name="connsiteY58" fmla="*/ 303584 h 714217"/>
                  <a:gd name="connsiteX59" fmla="*/ 817034 w 975858"/>
                  <a:gd name="connsiteY59" fmla="*/ 299351 h 714217"/>
                  <a:gd name="connsiteX60" fmla="*/ 791634 w 975858"/>
                  <a:gd name="connsiteY60" fmla="*/ 282417 h 714217"/>
                  <a:gd name="connsiteX61" fmla="*/ 778934 w 975858"/>
                  <a:gd name="connsiteY61" fmla="*/ 273951 h 714217"/>
                  <a:gd name="connsiteX62" fmla="*/ 715434 w 975858"/>
                  <a:gd name="connsiteY62" fmla="*/ 265484 h 714217"/>
                  <a:gd name="connsiteX63" fmla="*/ 681567 w 975858"/>
                  <a:gd name="connsiteY63" fmla="*/ 252784 h 714217"/>
                  <a:gd name="connsiteX64" fmla="*/ 668867 w 975858"/>
                  <a:gd name="connsiteY64" fmla="*/ 248551 h 714217"/>
                  <a:gd name="connsiteX65" fmla="*/ 605367 w 975858"/>
                  <a:gd name="connsiteY65" fmla="*/ 252784 h 714217"/>
                  <a:gd name="connsiteX66" fmla="*/ 588434 w 975858"/>
                  <a:gd name="connsiteY66" fmla="*/ 257017 h 714217"/>
                  <a:gd name="connsiteX67" fmla="*/ 563034 w 975858"/>
                  <a:gd name="connsiteY67" fmla="*/ 282417 h 714217"/>
                  <a:gd name="connsiteX68" fmla="*/ 550334 w 975858"/>
                  <a:gd name="connsiteY68" fmla="*/ 320517 h 714217"/>
                  <a:gd name="connsiteX69" fmla="*/ 546100 w 975858"/>
                  <a:gd name="connsiteY69" fmla="*/ 333217 h 714217"/>
                  <a:gd name="connsiteX70" fmla="*/ 541867 w 975858"/>
                  <a:gd name="connsiteY70" fmla="*/ 345917 h 714217"/>
                  <a:gd name="connsiteX71" fmla="*/ 537634 w 975858"/>
                  <a:gd name="connsiteY71" fmla="*/ 400951 h 714217"/>
                  <a:gd name="connsiteX72" fmla="*/ 520700 w 975858"/>
                  <a:gd name="connsiteY72" fmla="*/ 388251 h 714217"/>
                  <a:gd name="connsiteX73" fmla="*/ 491067 w 975858"/>
                  <a:gd name="connsiteY73" fmla="*/ 358617 h 714217"/>
                  <a:gd name="connsiteX74" fmla="*/ 474134 w 975858"/>
                  <a:gd name="connsiteY74" fmla="*/ 345917 h 714217"/>
                  <a:gd name="connsiteX75" fmla="*/ 436034 w 975858"/>
                  <a:gd name="connsiteY75" fmla="*/ 337451 h 714217"/>
                  <a:gd name="connsiteX76" fmla="*/ 397934 w 975858"/>
                  <a:gd name="connsiteY76" fmla="*/ 324751 h 714217"/>
                  <a:gd name="connsiteX77" fmla="*/ 385234 w 975858"/>
                  <a:gd name="connsiteY77" fmla="*/ 320517 h 714217"/>
                  <a:gd name="connsiteX78" fmla="*/ 359834 w 975858"/>
                  <a:gd name="connsiteY78" fmla="*/ 307817 h 714217"/>
                  <a:gd name="connsiteX79" fmla="*/ 347134 w 975858"/>
                  <a:gd name="connsiteY79" fmla="*/ 312051 h 714217"/>
                  <a:gd name="connsiteX80" fmla="*/ 338667 w 975858"/>
                  <a:gd name="connsiteY80" fmla="*/ 295117 h 714217"/>
                  <a:gd name="connsiteX81" fmla="*/ 330200 w 975858"/>
                  <a:gd name="connsiteY81" fmla="*/ 282417 h 714217"/>
                  <a:gd name="connsiteX82" fmla="*/ 300567 w 975858"/>
                  <a:gd name="connsiteY82" fmla="*/ 231617 h 714217"/>
                  <a:gd name="connsiteX83" fmla="*/ 287867 w 975858"/>
                  <a:gd name="connsiteY83" fmla="*/ 201984 h 714217"/>
                  <a:gd name="connsiteX84" fmla="*/ 262467 w 975858"/>
                  <a:gd name="connsiteY84" fmla="*/ 193517 h 714217"/>
                  <a:gd name="connsiteX85" fmla="*/ 224367 w 975858"/>
                  <a:gd name="connsiteY85" fmla="*/ 172351 h 714217"/>
                  <a:gd name="connsiteX86" fmla="*/ 186267 w 975858"/>
                  <a:gd name="connsiteY86" fmla="*/ 168117 h 714217"/>
                  <a:gd name="connsiteX87" fmla="*/ 169334 w 975858"/>
                  <a:gd name="connsiteY87" fmla="*/ 163884 h 714217"/>
                  <a:gd name="connsiteX88" fmla="*/ 156634 w 975858"/>
                  <a:gd name="connsiteY88" fmla="*/ 159651 h 714217"/>
                  <a:gd name="connsiteX89" fmla="*/ 143934 w 975858"/>
                  <a:gd name="connsiteY89" fmla="*/ 121551 h 714217"/>
                  <a:gd name="connsiteX90" fmla="*/ 131234 w 975858"/>
                  <a:gd name="connsiteY90" fmla="*/ 108851 h 714217"/>
                  <a:gd name="connsiteX91" fmla="*/ 114300 w 975858"/>
                  <a:gd name="connsiteY91" fmla="*/ 83451 h 714217"/>
                  <a:gd name="connsiteX92" fmla="*/ 97367 w 975858"/>
                  <a:gd name="connsiteY92" fmla="*/ 62284 h 714217"/>
                  <a:gd name="connsiteX93" fmla="*/ 88900 w 975858"/>
                  <a:gd name="connsiteY93" fmla="*/ 45351 h 714217"/>
                  <a:gd name="connsiteX94" fmla="*/ 76200 w 975858"/>
                  <a:gd name="connsiteY94" fmla="*/ 32651 h 714217"/>
                  <a:gd name="connsiteX95" fmla="*/ 71967 w 975858"/>
                  <a:gd name="connsiteY95" fmla="*/ 19951 h 714217"/>
                  <a:gd name="connsiteX96" fmla="*/ 50800 w 975858"/>
                  <a:gd name="connsiteY96" fmla="*/ 15717 h 714217"/>
                  <a:gd name="connsiteX97" fmla="*/ 38100 w 975858"/>
                  <a:gd name="connsiteY97" fmla="*/ 11484 h 714217"/>
                  <a:gd name="connsiteX98" fmla="*/ 25400 w 975858"/>
                  <a:gd name="connsiteY98" fmla="*/ 3017 h 714217"/>
                  <a:gd name="connsiteX99" fmla="*/ 0 w 975858"/>
                  <a:gd name="connsiteY99" fmla="*/ 11484 h 71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75858" h="714217">
                    <a:moveTo>
                      <a:pt x="0" y="11484"/>
                    </a:moveTo>
                    <a:lnTo>
                      <a:pt x="0" y="11484"/>
                    </a:lnTo>
                    <a:cubicBezTo>
                      <a:pt x="1411" y="46762"/>
                      <a:pt x="-1388" y="82462"/>
                      <a:pt x="4234" y="117317"/>
                    </a:cubicBezTo>
                    <a:cubicBezTo>
                      <a:pt x="5854" y="127363"/>
                      <a:pt x="15523" y="134250"/>
                      <a:pt x="21167" y="142717"/>
                    </a:cubicBezTo>
                    <a:cubicBezTo>
                      <a:pt x="32456" y="159650"/>
                      <a:pt x="25401" y="152595"/>
                      <a:pt x="42334" y="163884"/>
                    </a:cubicBezTo>
                    <a:cubicBezTo>
                      <a:pt x="49784" y="186237"/>
                      <a:pt x="44092" y="172872"/>
                      <a:pt x="63500" y="201984"/>
                    </a:cubicBezTo>
                    <a:lnTo>
                      <a:pt x="71967" y="214684"/>
                    </a:lnTo>
                    <a:lnTo>
                      <a:pt x="80434" y="227384"/>
                    </a:lnTo>
                    <a:cubicBezTo>
                      <a:pt x="95872" y="273700"/>
                      <a:pt x="71251" y="203546"/>
                      <a:pt x="93134" y="252784"/>
                    </a:cubicBezTo>
                    <a:cubicBezTo>
                      <a:pt x="96759" y="260939"/>
                      <a:pt x="98778" y="269717"/>
                      <a:pt x="101600" y="278184"/>
                    </a:cubicBezTo>
                    <a:cubicBezTo>
                      <a:pt x="103011" y="282417"/>
                      <a:pt x="103359" y="287171"/>
                      <a:pt x="105834" y="290884"/>
                    </a:cubicBezTo>
                    <a:cubicBezTo>
                      <a:pt x="108656" y="295117"/>
                      <a:pt x="112025" y="299033"/>
                      <a:pt x="114300" y="303584"/>
                    </a:cubicBezTo>
                    <a:cubicBezTo>
                      <a:pt x="116296" y="307575"/>
                      <a:pt x="116059" y="312571"/>
                      <a:pt x="118534" y="316284"/>
                    </a:cubicBezTo>
                    <a:cubicBezTo>
                      <a:pt x="121855" y="321265"/>
                      <a:pt x="127401" y="324385"/>
                      <a:pt x="131234" y="328984"/>
                    </a:cubicBezTo>
                    <a:cubicBezTo>
                      <a:pt x="148873" y="350152"/>
                      <a:pt x="129115" y="334627"/>
                      <a:pt x="152400" y="350151"/>
                    </a:cubicBezTo>
                    <a:cubicBezTo>
                      <a:pt x="172156" y="379784"/>
                      <a:pt x="160867" y="369907"/>
                      <a:pt x="182034" y="384017"/>
                    </a:cubicBezTo>
                    <a:cubicBezTo>
                      <a:pt x="184856" y="388250"/>
                      <a:pt x="187243" y="392808"/>
                      <a:pt x="190500" y="396717"/>
                    </a:cubicBezTo>
                    <a:cubicBezTo>
                      <a:pt x="197186" y="404741"/>
                      <a:pt x="206387" y="413127"/>
                      <a:pt x="215900" y="417884"/>
                    </a:cubicBezTo>
                    <a:cubicBezTo>
                      <a:pt x="219891" y="419880"/>
                      <a:pt x="224367" y="420706"/>
                      <a:pt x="228600" y="422117"/>
                    </a:cubicBezTo>
                    <a:lnTo>
                      <a:pt x="254000" y="439051"/>
                    </a:lnTo>
                    <a:cubicBezTo>
                      <a:pt x="258233" y="441873"/>
                      <a:pt x="261873" y="445908"/>
                      <a:pt x="266700" y="447517"/>
                    </a:cubicBezTo>
                    <a:lnTo>
                      <a:pt x="292100" y="455984"/>
                    </a:lnTo>
                    <a:cubicBezTo>
                      <a:pt x="300567" y="454573"/>
                      <a:pt x="309531" y="448563"/>
                      <a:pt x="317500" y="451751"/>
                    </a:cubicBezTo>
                    <a:cubicBezTo>
                      <a:pt x="321643" y="453408"/>
                      <a:pt x="311856" y="460218"/>
                      <a:pt x="313267" y="464451"/>
                    </a:cubicBezTo>
                    <a:cubicBezTo>
                      <a:pt x="320323" y="485619"/>
                      <a:pt x="328083" y="488440"/>
                      <a:pt x="342900" y="498317"/>
                    </a:cubicBezTo>
                    <a:cubicBezTo>
                      <a:pt x="357011" y="519483"/>
                      <a:pt x="347135" y="508196"/>
                      <a:pt x="376767" y="527951"/>
                    </a:cubicBezTo>
                    <a:lnTo>
                      <a:pt x="402167" y="544884"/>
                    </a:lnTo>
                    <a:lnTo>
                      <a:pt x="427567" y="561817"/>
                    </a:lnTo>
                    <a:cubicBezTo>
                      <a:pt x="436034" y="564639"/>
                      <a:pt x="444216" y="568534"/>
                      <a:pt x="452967" y="570284"/>
                    </a:cubicBezTo>
                    <a:cubicBezTo>
                      <a:pt x="460023" y="571695"/>
                      <a:pt x="467123" y="572899"/>
                      <a:pt x="474134" y="574517"/>
                    </a:cubicBezTo>
                    <a:cubicBezTo>
                      <a:pt x="485472" y="577134"/>
                      <a:pt x="508000" y="582984"/>
                      <a:pt x="508000" y="582984"/>
                    </a:cubicBezTo>
                    <a:cubicBezTo>
                      <a:pt x="510542" y="593151"/>
                      <a:pt x="511566" y="605309"/>
                      <a:pt x="520700" y="612617"/>
                    </a:cubicBezTo>
                    <a:cubicBezTo>
                      <a:pt x="524184" y="615405"/>
                      <a:pt x="529167" y="615440"/>
                      <a:pt x="533400" y="616851"/>
                    </a:cubicBezTo>
                    <a:cubicBezTo>
                      <a:pt x="544971" y="651557"/>
                      <a:pt x="524954" y="597827"/>
                      <a:pt x="563034" y="654951"/>
                    </a:cubicBezTo>
                    <a:cubicBezTo>
                      <a:pt x="565856" y="659184"/>
                      <a:pt x="567527" y="664473"/>
                      <a:pt x="571500" y="667651"/>
                    </a:cubicBezTo>
                    <a:cubicBezTo>
                      <a:pt x="574984" y="670439"/>
                      <a:pt x="579909" y="670658"/>
                      <a:pt x="584200" y="671884"/>
                    </a:cubicBezTo>
                    <a:cubicBezTo>
                      <a:pt x="611720" y="679746"/>
                      <a:pt x="612563" y="677070"/>
                      <a:pt x="651934" y="680351"/>
                    </a:cubicBezTo>
                    <a:lnTo>
                      <a:pt x="677334" y="688817"/>
                    </a:lnTo>
                    <a:cubicBezTo>
                      <a:pt x="681567" y="690228"/>
                      <a:pt x="685658" y="692176"/>
                      <a:pt x="690034" y="693051"/>
                    </a:cubicBezTo>
                    <a:cubicBezTo>
                      <a:pt x="714679" y="697980"/>
                      <a:pt x="712821" y="698015"/>
                      <a:pt x="740834" y="701517"/>
                    </a:cubicBezTo>
                    <a:cubicBezTo>
                      <a:pt x="753513" y="703102"/>
                      <a:pt x="766268" y="704062"/>
                      <a:pt x="778934" y="705751"/>
                    </a:cubicBezTo>
                    <a:cubicBezTo>
                      <a:pt x="787442" y="706885"/>
                      <a:pt x="795850" y="708679"/>
                      <a:pt x="804334" y="709984"/>
                    </a:cubicBezTo>
                    <a:cubicBezTo>
                      <a:pt x="814196" y="711501"/>
                      <a:pt x="824089" y="712806"/>
                      <a:pt x="833967" y="714217"/>
                    </a:cubicBezTo>
                    <a:cubicBezTo>
                      <a:pt x="850900" y="712806"/>
                      <a:pt x="868349" y="714362"/>
                      <a:pt x="884767" y="709984"/>
                    </a:cubicBezTo>
                    <a:cubicBezTo>
                      <a:pt x="890552" y="708441"/>
                      <a:pt x="892868" y="701117"/>
                      <a:pt x="897467" y="697284"/>
                    </a:cubicBezTo>
                    <a:cubicBezTo>
                      <a:pt x="912914" y="684411"/>
                      <a:pt x="909199" y="693691"/>
                      <a:pt x="922867" y="676117"/>
                    </a:cubicBezTo>
                    <a:cubicBezTo>
                      <a:pt x="950167" y="641016"/>
                      <a:pt x="930990" y="662578"/>
                      <a:pt x="948267" y="633784"/>
                    </a:cubicBezTo>
                    <a:cubicBezTo>
                      <a:pt x="970102" y="597393"/>
                      <a:pt x="960918" y="621229"/>
                      <a:pt x="969434" y="595684"/>
                    </a:cubicBezTo>
                    <a:cubicBezTo>
                      <a:pt x="975964" y="543437"/>
                      <a:pt x="979821" y="527735"/>
                      <a:pt x="969434" y="460217"/>
                    </a:cubicBezTo>
                    <a:cubicBezTo>
                      <a:pt x="968660" y="455188"/>
                      <a:pt x="960967" y="454573"/>
                      <a:pt x="956734" y="451751"/>
                    </a:cubicBezTo>
                    <a:cubicBezTo>
                      <a:pt x="951089" y="443284"/>
                      <a:pt x="943018" y="436005"/>
                      <a:pt x="939800" y="426351"/>
                    </a:cubicBezTo>
                    <a:cubicBezTo>
                      <a:pt x="938389" y="422118"/>
                      <a:pt x="938355" y="417136"/>
                      <a:pt x="935567" y="413651"/>
                    </a:cubicBezTo>
                    <a:cubicBezTo>
                      <a:pt x="932389" y="409678"/>
                      <a:pt x="927100" y="408006"/>
                      <a:pt x="922867" y="405184"/>
                    </a:cubicBezTo>
                    <a:cubicBezTo>
                      <a:pt x="915428" y="382866"/>
                      <a:pt x="923551" y="400924"/>
                      <a:pt x="905934" y="379784"/>
                    </a:cubicBezTo>
                    <a:cubicBezTo>
                      <a:pt x="876465" y="344421"/>
                      <a:pt x="921870" y="391487"/>
                      <a:pt x="884767" y="354384"/>
                    </a:cubicBezTo>
                    <a:cubicBezTo>
                      <a:pt x="883356" y="350151"/>
                      <a:pt x="883391" y="345112"/>
                      <a:pt x="880534" y="341684"/>
                    </a:cubicBezTo>
                    <a:cubicBezTo>
                      <a:pt x="870677" y="329855"/>
                      <a:pt x="863561" y="328971"/>
                      <a:pt x="850900" y="324751"/>
                    </a:cubicBezTo>
                    <a:cubicBezTo>
                      <a:pt x="846667" y="321929"/>
                      <a:pt x="841798" y="319882"/>
                      <a:pt x="838200" y="316284"/>
                    </a:cubicBezTo>
                    <a:cubicBezTo>
                      <a:pt x="834603" y="312686"/>
                      <a:pt x="833707" y="306762"/>
                      <a:pt x="829734" y="303584"/>
                    </a:cubicBezTo>
                    <a:cubicBezTo>
                      <a:pt x="826250" y="300796"/>
                      <a:pt x="821267" y="300762"/>
                      <a:pt x="817034" y="299351"/>
                    </a:cubicBezTo>
                    <a:lnTo>
                      <a:pt x="791634" y="282417"/>
                    </a:lnTo>
                    <a:cubicBezTo>
                      <a:pt x="787401" y="279595"/>
                      <a:pt x="783982" y="274582"/>
                      <a:pt x="778934" y="273951"/>
                    </a:cubicBezTo>
                    <a:cubicBezTo>
                      <a:pt x="735166" y="268479"/>
                      <a:pt x="756330" y="271326"/>
                      <a:pt x="715434" y="265484"/>
                    </a:cubicBezTo>
                    <a:cubicBezTo>
                      <a:pt x="686608" y="255876"/>
                      <a:pt x="722063" y="267970"/>
                      <a:pt x="681567" y="252784"/>
                    </a:cubicBezTo>
                    <a:cubicBezTo>
                      <a:pt x="677389" y="251217"/>
                      <a:pt x="673100" y="249962"/>
                      <a:pt x="668867" y="248551"/>
                    </a:cubicBezTo>
                    <a:cubicBezTo>
                      <a:pt x="647700" y="249962"/>
                      <a:pt x="626464" y="250563"/>
                      <a:pt x="605367" y="252784"/>
                    </a:cubicBezTo>
                    <a:cubicBezTo>
                      <a:pt x="599581" y="253393"/>
                      <a:pt x="593200" y="253681"/>
                      <a:pt x="588434" y="257017"/>
                    </a:cubicBezTo>
                    <a:cubicBezTo>
                      <a:pt x="578625" y="263883"/>
                      <a:pt x="563034" y="282417"/>
                      <a:pt x="563034" y="282417"/>
                    </a:cubicBezTo>
                    <a:lnTo>
                      <a:pt x="550334" y="320517"/>
                    </a:lnTo>
                    <a:lnTo>
                      <a:pt x="546100" y="333217"/>
                    </a:lnTo>
                    <a:lnTo>
                      <a:pt x="541867" y="345917"/>
                    </a:lnTo>
                    <a:cubicBezTo>
                      <a:pt x="540456" y="364262"/>
                      <a:pt x="545862" y="384495"/>
                      <a:pt x="537634" y="400951"/>
                    </a:cubicBezTo>
                    <a:cubicBezTo>
                      <a:pt x="534479" y="407262"/>
                      <a:pt x="525921" y="392997"/>
                      <a:pt x="520700" y="388251"/>
                    </a:cubicBezTo>
                    <a:cubicBezTo>
                      <a:pt x="510364" y="378854"/>
                      <a:pt x="502242" y="366999"/>
                      <a:pt x="491067" y="358617"/>
                    </a:cubicBezTo>
                    <a:cubicBezTo>
                      <a:pt x="485423" y="354384"/>
                      <a:pt x="480260" y="349417"/>
                      <a:pt x="474134" y="345917"/>
                    </a:cubicBezTo>
                    <a:cubicBezTo>
                      <a:pt x="465552" y="341013"/>
                      <a:pt x="442250" y="338487"/>
                      <a:pt x="436034" y="337451"/>
                    </a:cubicBezTo>
                    <a:lnTo>
                      <a:pt x="397934" y="324751"/>
                    </a:lnTo>
                    <a:cubicBezTo>
                      <a:pt x="393701" y="323340"/>
                      <a:pt x="388947" y="322992"/>
                      <a:pt x="385234" y="320517"/>
                    </a:cubicBezTo>
                    <a:cubicBezTo>
                      <a:pt x="368821" y="309576"/>
                      <a:pt x="377361" y="313660"/>
                      <a:pt x="359834" y="307817"/>
                    </a:cubicBezTo>
                    <a:cubicBezTo>
                      <a:pt x="355601" y="309228"/>
                      <a:pt x="350960" y="314347"/>
                      <a:pt x="347134" y="312051"/>
                    </a:cubicBezTo>
                    <a:cubicBezTo>
                      <a:pt x="341722" y="308804"/>
                      <a:pt x="341798" y="300596"/>
                      <a:pt x="338667" y="295117"/>
                    </a:cubicBezTo>
                    <a:cubicBezTo>
                      <a:pt x="336143" y="290699"/>
                      <a:pt x="332636" y="286884"/>
                      <a:pt x="330200" y="282417"/>
                    </a:cubicBezTo>
                    <a:cubicBezTo>
                      <a:pt x="303413" y="233309"/>
                      <a:pt x="324584" y="263641"/>
                      <a:pt x="300567" y="231617"/>
                    </a:cubicBezTo>
                    <a:cubicBezTo>
                      <a:pt x="298567" y="223615"/>
                      <a:pt x="296530" y="207398"/>
                      <a:pt x="287867" y="201984"/>
                    </a:cubicBezTo>
                    <a:cubicBezTo>
                      <a:pt x="280299" y="197254"/>
                      <a:pt x="269893" y="198467"/>
                      <a:pt x="262467" y="193517"/>
                    </a:cubicBezTo>
                    <a:cubicBezTo>
                      <a:pt x="250343" y="185434"/>
                      <a:pt x="239271" y="174835"/>
                      <a:pt x="224367" y="172351"/>
                    </a:cubicBezTo>
                    <a:cubicBezTo>
                      <a:pt x="211763" y="170250"/>
                      <a:pt x="198967" y="169528"/>
                      <a:pt x="186267" y="168117"/>
                    </a:cubicBezTo>
                    <a:cubicBezTo>
                      <a:pt x="180623" y="166706"/>
                      <a:pt x="174928" y="165482"/>
                      <a:pt x="169334" y="163884"/>
                    </a:cubicBezTo>
                    <a:cubicBezTo>
                      <a:pt x="165043" y="162658"/>
                      <a:pt x="158930" y="163477"/>
                      <a:pt x="156634" y="159651"/>
                    </a:cubicBezTo>
                    <a:cubicBezTo>
                      <a:pt x="149746" y="148172"/>
                      <a:pt x="153400" y="131017"/>
                      <a:pt x="143934" y="121551"/>
                    </a:cubicBezTo>
                    <a:cubicBezTo>
                      <a:pt x="139701" y="117318"/>
                      <a:pt x="134910" y="113577"/>
                      <a:pt x="131234" y="108851"/>
                    </a:cubicBezTo>
                    <a:cubicBezTo>
                      <a:pt x="124987" y="100819"/>
                      <a:pt x="114300" y="83451"/>
                      <a:pt x="114300" y="83451"/>
                    </a:cubicBezTo>
                    <a:cubicBezTo>
                      <a:pt x="103707" y="41073"/>
                      <a:pt x="119635" y="84551"/>
                      <a:pt x="97367" y="62284"/>
                    </a:cubicBezTo>
                    <a:cubicBezTo>
                      <a:pt x="92905" y="57822"/>
                      <a:pt x="92568" y="50486"/>
                      <a:pt x="88900" y="45351"/>
                    </a:cubicBezTo>
                    <a:cubicBezTo>
                      <a:pt x="85420" y="40479"/>
                      <a:pt x="80433" y="36884"/>
                      <a:pt x="76200" y="32651"/>
                    </a:cubicBezTo>
                    <a:cubicBezTo>
                      <a:pt x="74789" y="28418"/>
                      <a:pt x="75680" y="22426"/>
                      <a:pt x="71967" y="19951"/>
                    </a:cubicBezTo>
                    <a:cubicBezTo>
                      <a:pt x="65980" y="15960"/>
                      <a:pt x="57781" y="17462"/>
                      <a:pt x="50800" y="15717"/>
                    </a:cubicBezTo>
                    <a:cubicBezTo>
                      <a:pt x="46471" y="14635"/>
                      <a:pt x="42333" y="12895"/>
                      <a:pt x="38100" y="11484"/>
                    </a:cubicBezTo>
                    <a:cubicBezTo>
                      <a:pt x="33867" y="8662"/>
                      <a:pt x="29951" y="5292"/>
                      <a:pt x="25400" y="3017"/>
                    </a:cubicBezTo>
                    <a:cubicBezTo>
                      <a:pt x="5942" y="-6712"/>
                      <a:pt x="4233" y="10073"/>
                      <a:pt x="0" y="11484"/>
                    </a:cubicBezTo>
                    <a:close/>
                  </a:path>
                </a:pathLst>
              </a:custGeom>
              <a:solidFill>
                <a:srgbClr val="FF40FF">
                  <a:alpha val="50000"/>
                </a:srgbClr>
              </a:solidFill>
              <a:ln w="254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336" name="Oval 12335">
              <a:extLst>
                <a:ext uri="{FF2B5EF4-FFF2-40B4-BE49-F238E27FC236}">
                  <a16:creationId xmlns:a16="http://schemas.microsoft.com/office/drawing/2014/main" id="{5E294DEB-ED19-7740-F570-7689C5233D34}"/>
                </a:ext>
              </a:extLst>
            </p:cNvPr>
            <p:cNvSpPr/>
            <p:nvPr/>
          </p:nvSpPr>
          <p:spPr>
            <a:xfrm>
              <a:off x="7795843" y="1781303"/>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37" name="Oval 12336">
              <a:extLst>
                <a:ext uri="{FF2B5EF4-FFF2-40B4-BE49-F238E27FC236}">
                  <a16:creationId xmlns:a16="http://schemas.microsoft.com/office/drawing/2014/main" id="{51E2A60A-F62E-7D9A-5281-FAC7CA0FB637}"/>
                </a:ext>
              </a:extLst>
            </p:cNvPr>
            <p:cNvSpPr/>
            <p:nvPr/>
          </p:nvSpPr>
          <p:spPr>
            <a:xfrm>
              <a:off x="6247651" y="2021224"/>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38" name="Oval 12337">
              <a:extLst>
                <a:ext uri="{FF2B5EF4-FFF2-40B4-BE49-F238E27FC236}">
                  <a16:creationId xmlns:a16="http://schemas.microsoft.com/office/drawing/2014/main" id="{DDFE0202-F4F6-5A8F-EEB3-32F478728231}"/>
                </a:ext>
              </a:extLst>
            </p:cNvPr>
            <p:cNvSpPr/>
            <p:nvPr/>
          </p:nvSpPr>
          <p:spPr>
            <a:xfrm>
              <a:off x="6483685" y="1676447"/>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39" name="Oval 12338">
              <a:extLst>
                <a:ext uri="{FF2B5EF4-FFF2-40B4-BE49-F238E27FC236}">
                  <a16:creationId xmlns:a16="http://schemas.microsoft.com/office/drawing/2014/main" id="{3D37CCCE-917D-7278-CAFF-F0E390CB9BF1}"/>
                </a:ext>
              </a:extLst>
            </p:cNvPr>
            <p:cNvSpPr/>
            <p:nvPr/>
          </p:nvSpPr>
          <p:spPr>
            <a:xfrm>
              <a:off x="6905602" y="2639358"/>
              <a:ext cx="144966" cy="150541"/>
            </a:xfrm>
            <a:prstGeom prst="ellipse">
              <a:avLst/>
            </a:prstGeom>
            <a:solidFill>
              <a:srgbClr val="FF40FF">
                <a:alpha val="50000"/>
              </a:srgbClr>
            </a:solidFill>
            <a:ln>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40" name="Oval 12339">
              <a:extLst>
                <a:ext uri="{FF2B5EF4-FFF2-40B4-BE49-F238E27FC236}">
                  <a16:creationId xmlns:a16="http://schemas.microsoft.com/office/drawing/2014/main" id="{B2BCC1C6-F7F2-0744-DAAE-1EDA84844DCE}"/>
                </a:ext>
              </a:extLst>
            </p:cNvPr>
            <p:cNvSpPr/>
            <p:nvPr/>
          </p:nvSpPr>
          <p:spPr>
            <a:xfrm>
              <a:off x="7991409" y="2157946"/>
              <a:ext cx="144966" cy="150541"/>
            </a:xfrm>
            <a:prstGeom prst="ellipse">
              <a:avLst/>
            </a:prstGeom>
            <a:solidFill>
              <a:schemeClr val="accent4">
                <a:lumMod val="75000"/>
                <a:alpha val="5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41" name="Picture 4" descr="Neuron - Free healthcare and medical icons">
              <a:extLst>
                <a:ext uri="{FF2B5EF4-FFF2-40B4-BE49-F238E27FC236}">
                  <a16:creationId xmlns:a16="http://schemas.microsoft.com/office/drawing/2014/main" id="{17D48E7A-BFE5-CD71-9EBA-3B206508E292}"/>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6248105" y="2019658"/>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12342" name="Picture 4" descr="Neuron - Free healthcare and medical icons">
              <a:extLst>
                <a:ext uri="{FF2B5EF4-FFF2-40B4-BE49-F238E27FC236}">
                  <a16:creationId xmlns:a16="http://schemas.microsoft.com/office/drawing/2014/main" id="{488894F4-646A-F0FA-EBE6-6AF44C84EAEE}"/>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6903438" y="2641952"/>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12343" name="Picture 4" descr="Neuron - Free healthcare and medical icons">
              <a:extLst>
                <a:ext uri="{FF2B5EF4-FFF2-40B4-BE49-F238E27FC236}">
                  <a16:creationId xmlns:a16="http://schemas.microsoft.com/office/drawing/2014/main" id="{EEC58E4D-0F8F-3EE8-AAC1-C7DD5BFAB365}"/>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6480845" y="1679669"/>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12344" name="Picture 4" descr="Neuron - Free healthcare and medical icons">
              <a:extLst>
                <a:ext uri="{FF2B5EF4-FFF2-40B4-BE49-F238E27FC236}">
                  <a16:creationId xmlns:a16="http://schemas.microsoft.com/office/drawing/2014/main" id="{629CC0AE-7D00-A597-F989-32806B337241}"/>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7792668" y="1780915"/>
              <a:ext cx="144966" cy="144966"/>
            </a:xfrm>
            <a:prstGeom prst="rect">
              <a:avLst/>
            </a:prstGeom>
            <a:noFill/>
            <a:extLst>
              <a:ext uri="{909E8E84-426E-40DD-AFC4-6F175D3DCCD1}">
                <a14:hiddenFill xmlns:a14="http://schemas.microsoft.com/office/drawing/2010/main">
                  <a:solidFill>
                    <a:srgbClr val="FFFFFF"/>
                  </a:solidFill>
                </a14:hiddenFill>
              </a:ext>
            </a:extLst>
          </p:spPr>
        </p:pic>
        <p:pic>
          <p:nvPicPr>
            <p:cNvPr id="12345" name="Picture 4" descr="Neuron - Free healthcare and medical icons">
              <a:extLst>
                <a:ext uri="{FF2B5EF4-FFF2-40B4-BE49-F238E27FC236}">
                  <a16:creationId xmlns:a16="http://schemas.microsoft.com/office/drawing/2014/main" id="{3A46DA5B-76D9-0336-7D7B-8F4761D3C25F}"/>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7991409" y="2157946"/>
              <a:ext cx="144966" cy="144966"/>
            </a:xfrm>
            <a:prstGeom prst="rect">
              <a:avLst/>
            </a:prstGeom>
            <a:noFill/>
            <a:extLst>
              <a:ext uri="{909E8E84-426E-40DD-AFC4-6F175D3DCCD1}">
                <a14:hiddenFill xmlns:a14="http://schemas.microsoft.com/office/drawing/2010/main">
                  <a:solidFill>
                    <a:srgbClr val="FFFFFF"/>
                  </a:solidFill>
                </a14:hiddenFill>
              </a:ext>
            </a:extLst>
          </p:spPr>
        </p:pic>
        <p:grpSp>
          <p:nvGrpSpPr>
            <p:cNvPr id="12346" name="Group 12345">
              <a:extLst>
                <a:ext uri="{FF2B5EF4-FFF2-40B4-BE49-F238E27FC236}">
                  <a16:creationId xmlns:a16="http://schemas.microsoft.com/office/drawing/2014/main" id="{A4728C72-A2C3-210E-1C4E-DF093470F5DA}"/>
                </a:ext>
              </a:extLst>
            </p:cNvPr>
            <p:cNvGrpSpPr/>
            <p:nvPr/>
          </p:nvGrpSpPr>
          <p:grpSpPr>
            <a:xfrm>
              <a:off x="6333893" y="1803400"/>
              <a:ext cx="1721082" cy="987914"/>
              <a:chOff x="6333893" y="1803400"/>
              <a:chExt cx="1721082" cy="987914"/>
            </a:xfrm>
          </p:grpSpPr>
          <p:sp>
            <p:nvSpPr>
              <p:cNvPr id="12347" name="Freeform 12346">
                <a:extLst>
                  <a:ext uri="{FF2B5EF4-FFF2-40B4-BE49-F238E27FC236}">
                    <a16:creationId xmlns:a16="http://schemas.microsoft.com/office/drawing/2014/main" id="{342EB818-6D25-FE26-5793-0247093C105F}"/>
                  </a:ext>
                </a:extLst>
              </p:cNvPr>
              <p:cNvSpPr/>
              <p:nvPr/>
            </p:nvSpPr>
            <p:spPr>
              <a:xfrm>
                <a:off x="6333893" y="2178050"/>
                <a:ext cx="578082" cy="514350"/>
              </a:xfrm>
              <a:custGeom>
                <a:avLst/>
                <a:gdLst>
                  <a:gd name="csX0" fmla="*/ 578082 w 578082"/>
                  <a:gd name="csY0" fmla="*/ 511175 h 514350"/>
                  <a:gd name="csX1" fmla="*/ 555857 w 578082"/>
                  <a:gd name="csY1" fmla="*/ 514350 h 514350"/>
                  <a:gd name="csX2" fmla="*/ 533632 w 578082"/>
                  <a:gd name="csY2" fmla="*/ 511175 h 514350"/>
                  <a:gd name="csX3" fmla="*/ 495532 w 578082"/>
                  <a:gd name="csY3" fmla="*/ 504825 h 514350"/>
                  <a:gd name="csX4" fmla="*/ 466957 w 578082"/>
                  <a:gd name="csY4" fmla="*/ 498475 h 514350"/>
                  <a:gd name="csX5" fmla="*/ 441557 w 578082"/>
                  <a:gd name="csY5" fmla="*/ 492125 h 514350"/>
                  <a:gd name="csX6" fmla="*/ 422507 w 578082"/>
                  <a:gd name="csY6" fmla="*/ 482600 h 514350"/>
                  <a:gd name="csX7" fmla="*/ 409807 w 578082"/>
                  <a:gd name="csY7" fmla="*/ 479425 h 514350"/>
                  <a:gd name="csX8" fmla="*/ 397107 w 578082"/>
                  <a:gd name="csY8" fmla="*/ 473075 h 514350"/>
                  <a:gd name="csX9" fmla="*/ 381232 w 578082"/>
                  <a:gd name="csY9" fmla="*/ 466725 h 514350"/>
                  <a:gd name="csX10" fmla="*/ 371707 w 578082"/>
                  <a:gd name="csY10" fmla="*/ 463550 h 514350"/>
                  <a:gd name="csX11" fmla="*/ 349482 w 578082"/>
                  <a:gd name="csY11" fmla="*/ 447675 h 514350"/>
                  <a:gd name="csX12" fmla="*/ 339957 w 578082"/>
                  <a:gd name="csY12" fmla="*/ 438150 h 514350"/>
                  <a:gd name="csX13" fmla="*/ 327257 w 578082"/>
                  <a:gd name="csY13" fmla="*/ 428625 h 514350"/>
                  <a:gd name="csX14" fmla="*/ 317732 w 578082"/>
                  <a:gd name="csY14" fmla="*/ 422275 h 514350"/>
                  <a:gd name="csX15" fmla="*/ 305032 w 578082"/>
                  <a:gd name="csY15" fmla="*/ 409575 h 514350"/>
                  <a:gd name="csX16" fmla="*/ 285982 w 578082"/>
                  <a:gd name="csY16" fmla="*/ 396875 h 514350"/>
                  <a:gd name="csX17" fmla="*/ 270107 w 578082"/>
                  <a:gd name="csY17" fmla="*/ 374650 h 514350"/>
                  <a:gd name="csX18" fmla="*/ 263757 w 578082"/>
                  <a:gd name="csY18" fmla="*/ 365125 h 514350"/>
                  <a:gd name="csX19" fmla="*/ 254232 w 578082"/>
                  <a:gd name="csY19" fmla="*/ 352425 h 514350"/>
                  <a:gd name="csX20" fmla="*/ 241532 w 578082"/>
                  <a:gd name="csY20" fmla="*/ 333375 h 514350"/>
                  <a:gd name="csX21" fmla="*/ 238357 w 578082"/>
                  <a:gd name="csY21" fmla="*/ 323850 h 514350"/>
                  <a:gd name="csX22" fmla="*/ 216132 w 578082"/>
                  <a:gd name="csY22" fmla="*/ 292100 h 514350"/>
                  <a:gd name="csX23" fmla="*/ 209782 w 578082"/>
                  <a:gd name="csY23" fmla="*/ 273050 h 514350"/>
                  <a:gd name="csX24" fmla="*/ 200257 w 578082"/>
                  <a:gd name="csY24" fmla="*/ 254000 h 514350"/>
                  <a:gd name="csX25" fmla="*/ 184382 w 578082"/>
                  <a:gd name="csY25" fmla="*/ 238125 h 514350"/>
                  <a:gd name="csX26" fmla="*/ 171682 w 578082"/>
                  <a:gd name="csY26" fmla="*/ 215900 h 514350"/>
                  <a:gd name="csX27" fmla="*/ 165332 w 578082"/>
                  <a:gd name="csY27" fmla="*/ 184150 h 514350"/>
                  <a:gd name="csX28" fmla="*/ 162157 w 578082"/>
                  <a:gd name="csY28" fmla="*/ 174625 h 514350"/>
                  <a:gd name="csX29" fmla="*/ 152632 w 578082"/>
                  <a:gd name="csY29" fmla="*/ 161925 h 514350"/>
                  <a:gd name="csX30" fmla="*/ 149457 w 578082"/>
                  <a:gd name="csY30" fmla="*/ 149225 h 514350"/>
                  <a:gd name="csX31" fmla="*/ 139932 w 578082"/>
                  <a:gd name="csY31" fmla="*/ 139700 h 514350"/>
                  <a:gd name="csX32" fmla="*/ 133582 w 578082"/>
                  <a:gd name="csY32" fmla="*/ 130175 h 514350"/>
                  <a:gd name="csX33" fmla="*/ 124057 w 578082"/>
                  <a:gd name="csY33" fmla="*/ 117475 h 514350"/>
                  <a:gd name="csX34" fmla="*/ 117707 w 578082"/>
                  <a:gd name="csY34" fmla="*/ 107950 h 514350"/>
                  <a:gd name="csX35" fmla="*/ 95482 w 578082"/>
                  <a:gd name="csY35" fmla="*/ 85725 h 514350"/>
                  <a:gd name="csX36" fmla="*/ 79607 w 578082"/>
                  <a:gd name="csY36" fmla="*/ 69850 h 514350"/>
                  <a:gd name="csX37" fmla="*/ 73257 w 578082"/>
                  <a:gd name="csY37" fmla="*/ 60325 h 514350"/>
                  <a:gd name="csX38" fmla="*/ 44682 w 578082"/>
                  <a:gd name="csY38" fmla="*/ 44450 h 514350"/>
                  <a:gd name="csX39" fmla="*/ 9757 w 578082"/>
                  <a:gd name="csY39" fmla="*/ 28575 h 514350"/>
                  <a:gd name="csX40" fmla="*/ 232 w 578082"/>
                  <a:gd name="csY40" fmla="*/ 9525 h 514350"/>
                  <a:gd name="csX41" fmla="*/ 232 w 578082"/>
                  <a:gd name="csY41" fmla="*/ 0 h 514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8082" h="514350">
                    <a:moveTo>
                      <a:pt x="578082" y="511175"/>
                    </a:moveTo>
                    <a:cubicBezTo>
                      <a:pt x="570674" y="512233"/>
                      <a:pt x="563341" y="514350"/>
                      <a:pt x="555857" y="514350"/>
                    </a:cubicBezTo>
                    <a:cubicBezTo>
                      <a:pt x="548373" y="514350"/>
                      <a:pt x="541024" y="512342"/>
                      <a:pt x="533632" y="511175"/>
                    </a:cubicBezTo>
                    <a:lnTo>
                      <a:pt x="495532" y="504825"/>
                    </a:lnTo>
                    <a:cubicBezTo>
                      <a:pt x="443112" y="496088"/>
                      <a:pt x="498221" y="506291"/>
                      <a:pt x="466957" y="498475"/>
                    </a:cubicBezTo>
                    <a:cubicBezTo>
                      <a:pt x="456368" y="495828"/>
                      <a:pt x="450888" y="496272"/>
                      <a:pt x="441557" y="492125"/>
                    </a:cubicBezTo>
                    <a:cubicBezTo>
                      <a:pt x="435069" y="489242"/>
                      <a:pt x="429099" y="485237"/>
                      <a:pt x="422507" y="482600"/>
                    </a:cubicBezTo>
                    <a:cubicBezTo>
                      <a:pt x="418455" y="480979"/>
                      <a:pt x="413893" y="480957"/>
                      <a:pt x="409807" y="479425"/>
                    </a:cubicBezTo>
                    <a:cubicBezTo>
                      <a:pt x="405375" y="477763"/>
                      <a:pt x="401432" y="474997"/>
                      <a:pt x="397107" y="473075"/>
                    </a:cubicBezTo>
                    <a:cubicBezTo>
                      <a:pt x="391899" y="470760"/>
                      <a:pt x="386568" y="468726"/>
                      <a:pt x="381232" y="466725"/>
                    </a:cubicBezTo>
                    <a:cubicBezTo>
                      <a:pt x="378098" y="465550"/>
                      <a:pt x="374700" y="465047"/>
                      <a:pt x="371707" y="463550"/>
                    </a:cubicBezTo>
                    <a:cubicBezTo>
                      <a:pt x="367687" y="461540"/>
                      <a:pt x="351495" y="449401"/>
                      <a:pt x="349482" y="447675"/>
                    </a:cubicBezTo>
                    <a:cubicBezTo>
                      <a:pt x="346073" y="444753"/>
                      <a:pt x="343366" y="441072"/>
                      <a:pt x="339957" y="438150"/>
                    </a:cubicBezTo>
                    <a:cubicBezTo>
                      <a:pt x="335939" y="434706"/>
                      <a:pt x="331563" y="431701"/>
                      <a:pt x="327257" y="428625"/>
                    </a:cubicBezTo>
                    <a:cubicBezTo>
                      <a:pt x="324152" y="426407"/>
                      <a:pt x="320629" y="424758"/>
                      <a:pt x="317732" y="422275"/>
                    </a:cubicBezTo>
                    <a:cubicBezTo>
                      <a:pt x="313186" y="418379"/>
                      <a:pt x="309707" y="413315"/>
                      <a:pt x="305032" y="409575"/>
                    </a:cubicBezTo>
                    <a:cubicBezTo>
                      <a:pt x="299073" y="404807"/>
                      <a:pt x="285982" y="396875"/>
                      <a:pt x="285982" y="396875"/>
                    </a:cubicBezTo>
                    <a:cubicBezTo>
                      <a:pt x="271017" y="374427"/>
                      <a:pt x="289798" y="402217"/>
                      <a:pt x="270107" y="374650"/>
                    </a:cubicBezTo>
                    <a:cubicBezTo>
                      <a:pt x="267889" y="371545"/>
                      <a:pt x="265975" y="368230"/>
                      <a:pt x="263757" y="365125"/>
                    </a:cubicBezTo>
                    <a:cubicBezTo>
                      <a:pt x="260681" y="360819"/>
                      <a:pt x="257267" y="356760"/>
                      <a:pt x="254232" y="352425"/>
                    </a:cubicBezTo>
                    <a:cubicBezTo>
                      <a:pt x="249855" y="346173"/>
                      <a:pt x="243945" y="340615"/>
                      <a:pt x="241532" y="333375"/>
                    </a:cubicBezTo>
                    <a:cubicBezTo>
                      <a:pt x="240474" y="330200"/>
                      <a:pt x="239982" y="326776"/>
                      <a:pt x="238357" y="323850"/>
                    </a:cubicBezTo>
                    <a:cubicBezTo>
                      <a:pt x="232773" y="313799"/>
                      <a:pt x="223267" y="301613"/>
                      <a:pt x="216132" y="292100"/>
                    </a:cubicBezTo>
                    <a:lnTo>
                      <a:pt x="209782" y="273050"/>
                    </a:lnTo>
                    <a:cubicBezTo>
                      <a:pt x="206784" y="264057"/>
                      <a:pt x="206885" y="261575"/>
                      <a:pt x="200257" y="254000"/>
                    </a:cubicBezTo>
                    <a:cubicBezTo>
                      <a:pt x="195329" y="248368"/>
                      <a:pt x="189310" y="243757"/>
                      <a:pt x="184382" y="238125"/>
                    </a:cubicBezTo>
                    <a:cubicBezTo>
                      <a:pt x="180352" y="233519"/>
                      <a:pt x="173605" y="221027"/>
                      <a:pt x="171682" y="215900"/>
                    </a:cubicBezTo>
                    <a:cubicBezTo>
                      <a:pt x="168232" y="206699"/>
                      <a:pt x="167327" y="193129"/>
                      <a:pt x="165332" y="184150"/>
                    </a:cubicBezTo>
                    <a:cubicBezTo>
                      <a:pt x="164606" y="180883"/>
                      <a:pt x="163817" y="177531"/>
                      <a:pt x="162157" y="174625"/>
                    </a:cubicBezTo>
                    <a:cubicBezTo>
                      <a:pt x="159532" y="170031"/>
                      <a:pt x="155807" y="166158"/>
                      <a:pt x="152632" y="161925"/>
                    </a:cubicBezTo>
                    <a:cubicBezTo>
                      <a:pt x="151574" y="157692"/>
                      <a:pt x="151622" y="153014"/>
                      <a:pt x="149457" y="149225"/>
                    </a:cubicBezTo>
                    <a:cubicBezTo>
                      <a:pt x="147229" y="145326"/>
                      <a:pt x="142807" y="143149"/>
                      <a:pt x="139932" y="139700"/>
                    </a:cubicBezTo>
                    <a:cubicBezTo>
                      <a:pt x="137489" y="136769"/>
                      <a:pt x="135800" y="133280"/>
                      <a:pt x="133582" y="130175"/>
                    </a:cubicBezTo>
                    <a:cubicBezTo>
                      <a:pt x="130506" y="125869"/>
                      <a:pt x="127133" y="121781"/>
                      <a:pt x="124057" y="117475"/>
                    </a:cubicBezTo>
                    <a:cubicBezTo>
                      <a:pt x="121839" y="114370"/>
                      <a:pt x="120260" y="110786"/>
                      <a:pt x="117707" y="107950"/>
                    </a:cubicBezTo>
                    <a:cubicBezTo>
                      <a:pt x="110698" y="100163"/>
                      <a:pt x="101294" y="94442"/>
                      <a:pt x="95482" y="85725"/>
                    </a:cubicBezTo>
                    <a:cubicBezTo>
                      <a:pt x="87015" y="73025"/>
                      <a:pt x="92307" y="78317"/>
                      <a:pt x="79607" y="69850"/>
                    </a:cubicBezTo>
                    <a:cubicBezTo>
                      <a:pt x="77490" y="66675"/>
                      <a:pt x="76129" y="62838"/>
                      <a:pt x="73257" y="60325"/>
                    </a:cubicBezTo>
                    <a:cubicBezTo>
                      <a:pt x="51220" y="41043"/>
                      <a:pt x="61536" y="52111"/>
                      <a:pt x="44682" y="44450"/>
                    </a:cubicBezTo>
                    <a:cubicBezTo>
                      <a:pt x="5641" y="26704"/>
                      <a:pt x="32027" y="35998"/>
                      <a:pt x="9757" y="28575"/>
                    </a:cubicBezTo>
                    <a:cubicBezTo>
                      <a:pt x="4881" y="21261"/>
                      <a:pt x="1693" y="18288"/>
                      <a:pt x="232" y="9525"/>
                    </a:cubicBezTo>
                    <a:cubicBezTo>
                      <a:pt x="-290" y="6393"/>
                      <a:pt x="232" y="3175"/>
                      <a:pt x="232"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48" name="Freeform 12347">
                <a:extLst>
                  <a:ext uri="{FF2B5EF4-FFF2-40B4-BE49-F238E27FC236}">
                    <a16:creationId xmlns:a16="http://schemas.microsoft.com/office/drawing/2014/main" id="{C5CAE45E-5461-E9C8-DF49-6D2E0A797075}"/>
                  </a:ext>
                </a:extLst>
              </p:cNvPr>
              <p:cNvSpPr/>
              <p:nvPr/>
            </p:nvSpPr>
            <p:spPr>
              <a:xfrm>
                <a:off x="6626225" y="1803400"/>
                <a:ext cx="377825" cy="844550"/>
              </a:xfrm>
              <a:custGeom>
                <a:avLst/>
                <a:gdLst>
                  <a:gd name="csX0" fmla="*/ 358775 w 377825"/>
                  <a:gd name="csY0" fmla="*/ 844550 h 844550"/>
                  <a:gd name="csX1" fmla="*/ 368300 w 377825"/>
                  <a:gd name="csY1" fmla="*/ 752475 h 844550"/>
                  <a:gd name="csX2" fmla="*/ 374650 w 377825"/>
                  <a:gd name="csY2" fmla="*/ 727075 h 844550"/>
                  <a:gd name="csX3" fmla="*/ 377825 w 377825"/>
                  <a:gd name="csY3" fmla="*/ 708025 h 844550"/>
                  <a:gd name="csX4" fmla="*/ 371475 w 377825"/>
                  <a:gd name="csY4" fmla="*/ 593725 h 844550"/>
                  <a:gd name="csX5" fmla="*/ 365125 w 377825"/>
                  <a:gd name="csY5" fmla="*/ 574675 h 844550"/>
                  <a:gd name="csX6" fmla="*/ 361950 w 377825"/>
                  <a:gd name="csY6" fmla="*/ 565150 h 844550"/>
                  <a:gd name="csX7" fmla="*/ 355600 w 377825"/>
                  <a:gd name="csY7" fmla="*/ 552450 h 844550"/>
                  <a:gd name="csX8" fmla="*/ 352425 w 377825"/>
                  <a:gd name="csY8" fmla="*/ 539750 h 844550"/>
                  <a:gd name="csX9" fmla="*/ 346075 w 377825"/>
                  <a:gd name="csY9" fmla="*/ 527050 h 844550"/>
                  <a:gd name="csX10" fmla="*/ 342900 w 377825"/>
                  <a:gd name="csY10" fmla="*/ 517525 h 844550"/>
                  <a:gd name="csX11" fmla="*/ 330200 w 377825"/>
                  <a:gd name="csY11" fmla="*/ 498475 h 844550"/>
                  <a:gd name="csX12" fmla="*/ 323850 w 377825"/>
                  <a:gd name="csY12" fmla="*/ 488950 h 844550"/>
                  <a:gd name="csX13" fmla="*/ 317500 w 377825"/>
                  <a:gd name="csY13" fmla="*/ 476250 h 844550"/>
                  <a:gd name="csX14" fmla="*/ 314325 w 377825"/>
                  <a:gd name="csY14" fmla="*/ 466725 h 844550"/>
                  <a:gd name="csX15" fmla="*/ 307975 w 377825"/>
                  <a:gd name="csY15" fmla="*/ 457200 h 844550"/>
                  <a:gd name="csX16" fmla="*/ 285750 w 377825"/>
                  <a:gd name="csY16" fmla="*/ 428625 h 844550"/>
                  <a:gd name="csX17" fmla="*/ 269875 w 377825"/>
                  <a:gd name="csY17" fmla="*/ 406400 h 844550"/>
                  <a:gd name="csX18" fmla="*/ 266700 w 377825"/>
                  <a:gd name="csY18" fmla="*/ 387350 h 844550"/>
                  <a:gd name="csX19" fmla="*/ 238125 w 377825"/>
                  <a:gd name="csY19" fmla="*/ 346075 h 844550"/>
                  <a:gd name="csX20" fmla="*/ 231775 w 377825"/>
                  <a:gd name="csY20" fmla="*/ 333375 h 844550"/>
                  <a:gd name="csX21" fmla="*/ 215900 w 377825"/>
                  <a:gd name="csY21" fmla="*/ 311150 h 844550"/>
                  <a:gd name="csX22" fmla="*/ 203200 w 377825"/>
                  <a:gd name="csY22" fmla="*/ 282575 h 844550"/>
                  <a:gd name="csX23" fmla="*/ 196850 w 377825"/>
                  <a:gd name="csY23" fmla="*/ 231775 h 844550"/>
                  <a:gd name="csX24" fmla="*/ 193675 w 377825"/>
                  <a:gd name="csY24" fmla="*/ 215900 h 844550"/>
                  <a:gd name="csX25" fmla="*/ 190500 w 377825"/>
                  <a:gd name="csY25" fmla="*/ 190500 h 844550"/>
                  <a:gd name="csX26" fmla="*/ 155575 w 377825"/>
                  <a:gd name="csY26" fmla="*/ 136525 h 844550"/>
                  <a:gd name="csX27" fmla="*/ 136525 w 377825"/>
                  <a:gd name="csY27" fmla="*/ 111125 h 844550"/>
                  <a:gd name="csX28" fmla="*/ 130175 w 377825"/>
                  <a:gd name="csY28" fmla="*/ 101600 h 844550"/>
                  <a:gd name="csX29" fmla="*/ 104775 w 377825"/>
                  <a:gd name="csY29" fmla="*/ 82550 h 844550"/>
                  <a:gd name="csX30" fmla="*/ 95250 w 377825"/>
                  <a:gd name="csY30" fmla="*/ 73025 h 844550"/>
                  <a:gd name="csX31" fmla="*/ 73025 w 377825"/>
                  <a:gd name="csY31" fmla="*/ 44450 h 844550"/>
                  <a:gd name="csX32" fmla="*/ 53975 w 377825"/>
                  <a:gd name="csY32" fmla="*/ 31750 h 844550"/>
                  <a:gd name="csX33" fmla="*/ 44450 w 377825"/>
                  <a:gd name="csY33" fmla="*/ 25400 h 844550"/>
                  <a:gd name="csX34" fmla="*/ 31750 w 377825"/>
                  <a:gd name="csY34" fmla="*/ 19050 h 844550"/>
                  <a:gd name="csX35" fmla="*/ 22225 w 377825"/>
                  <a:gd name="csY35" fmla="*/ 12700 h 844550"/>
                  <a:gd name="csX36" fmla="*/ 12700 w 377825"/>
                  <a:gd name="csY36" fmla="*/ 9525 h 844550"/>
                  <a:gd name="csX37" fmla="*/ 0 w 377825"/>
                  <a:gd name="csY37" fmla="*/ 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7825" h="844550">
                    <a:moveTo>
                      <a:pt x="358775" y="844550"/>
                    </a:moveTo>
                    <a:cubicBezTo>
                      <a:pt x="361950" y="813858"/>
                      <a:pt x="364168" y="783053"/>
                      <a:pt x="368300" y="752475"/>
                    </a:cubicBezTo>
                    <a:cubicBezTo>
                      <a:pt x="369469" y="743826"/>
                      <a:pt x="372821" y="735609"/>
                      <a:pt x="374650" y="727075"/>
                    </a:cubicBezTo>
                    <a:cubicBezTo>
                      <a:pt x="375999" y="720780"/>
                      <a:pt x="376767" y="714375"/>
                      <a:pt x="377825" y="708025"/>
                    </a:cubicBezTo>
                    <a:cubicBezTo>
                      <a:pt x="377613" y="703578"/>
                      <a:pt x="373470" y="607690"/>
                      <a:pt x="371475" y="593725"/>
                    </a:cubicBezTo>
                    <a:cubicBezTo>
                      <a:pt x="370528" y="587099"/>
                      <a:pt x="367242" y="581025"/>
                      <a:pt x="365125" y="574675"/>
                    </a:cubicBezTo>
                    <a:cubicBezTo>
                      <a:pt x="364067" y="571500"/>
                      <a:pt x="363447" y="568143"/>
                      <a:pt x="361950" y="565150"/>
                    </a:cubicBezTo>
                    <a:cubicBezTo>
                      <a:pt x="359833" y="560917"/>
                      <a:pt x="357262" y="556882"/>
                      <a:pt x="355600" y="552450"/>
                    </a:cubicBezTo>
                    <a:cubicBezTo>
                      <a:pt x="354068" y="548364"/>
                      <a:pt x="353957" y="543836"/>
                      <a:pt x="352425" y="539750"/>
                    </a:cubicBezTo>
                    <a:cubicBezTo>
                      <a:pt x="350763" y="535318"/>
                      <a:pt x="347939" y="531400"/>
                      <a:pt x="346075" y="527050"/>
                    </a:cubicBezTo>
                    <a:cubicBezTo>
                      <a:pt x="344757" y="523974"/>
                      <a:pt x="344525" y="520451"/>
                      <a:pt x="342900" y="517525"/>
                    </a:cubicBezTo>
                    <a:cubicBezTo>
                      <a:pt x="339194" y="510854"/>
                      <a:pt x="334433" y="504825"/>
                      <a:pt x="330200" y="498475"/>
                    </a:cubicBezTo>
                    <a:cubicBezTo>
                      <a:pt x="328083" y="495300"/>
                      <a:pt x="325557" y="492363"/>
                      <a:pt x="323850" y="488950"/>
                    </a:cubicBezTo>
                    <a:cubicBezTo>
                      <a:pt x="321733" y="484717"/>
                      <a:pt x="319364" y="480600"/>
                      <a:pt x="317500" y="476250"/>
                    </a:cubicBezTo>
                    <a:cubicBezTo>
                      <a:pt x="316182" y="473174"/>
                      <a:pt x="315822" y="469718"/>
                      <a:pt x="314325" y="466725"/>
                    </a:cubicBezTo>
                    <a:cubicBezTo>
                      <a:pt x="312618" y="463312"/>
                      <a:pt x="310265" y="460253"/>
                      <a:pt x="307975" y="457200"/>
                    </a:cubicBezTo>
                    <a:cubicBezTo>
                      <a:pt x="300735" y="447547"/>
                      <a:pt x="293107" y="438189"/>
                      <a:pt x="285750" y="428625"/>
                    </a:cubicBezTo>
                    <a:cubicBezTo>
                      <a:pt x="275905" y="415826"/>
                      <a:pt x="277740" y="418198"/>
                      <a:pt x="269875" y="406400"/>
                    </a:cubicBezTo>
                    <a:cubicBezTo>
                      <a:pt x="268817" y="400050"/>
                      <a:pt x="268900" y="393400"/>
                      <a:pt x="266700" y="387350"/>
                    </a:cubicBezTo>
                    <a:cubicBezTo>
                      <a:pt x="261561" y="373216"/>
                      <a:pt x="244018" y="357862"/>
                      <a:pt x="238125" y="346075"/>
                    </a:cubicBezTo>
                    <a:cubicBezTo>
                      <a:pt x="236008" y="341842"/>
                      <a:pt x="234283" y="337389"/>
                      <a:pt x="231775" y="333375"/>
                    </a:cubicBezTo>
                    <a:cubicBezTo>
                      <a:pt x="229971" y="330488"/>
                      <a:pt x="217967" y="315800"/>
                      <a:pt x="215900" y="311150"/>
                    </a:cubicBezTo>
                    <a:cubicBezTo>
                      <a:pt x="200787" y="277145"/>
                      <a:pt x="217571" y="304131"/>
                      <a:pt x="203200" y="282575"/>
                    </a:cubicBezTo>
                    <a:cubicBezTo>
                      <a:pt x="201083" y="265642"/>
                      <a:pt x="200197" y="248509"/>
                      <a:pt x="196850" y="231775"/>
                    </a:cubicBezTo>
                    <a:cubicBezTo>
                      <a:pt x="195792" y="226483"/>
                      <a:pt x="194496" y="221234"/>
                      <a:pt x="193675" y="215900"/>
                    </a:cubicBezTo>
                    <a:cubicBezTo>
                      <a:pt x="192378" y="207467"/>
                      <a:pt x="193045" y="198644"/>
                      <a:pt x="190500" y="190500"/>
                    </a:cubicBezTo>
                    <a:cubicBezTo>
                      <a:pt x="177409" y="148607"/>
                      <a:pt x="177231" y="179838"/>
                      <a:pt x="155575" y="136525"/>
                    </a:cubicBezTo>
                    <a:cubicBezTo>
                      <a:pt x="144010" y="113396"/>
                      <a:pt x="155781" y="133590"/>
                      <a:pt x="136525" y="111125"/>
                    </a:cubicBezTo>
                    <a:cubicBezTo>
                      <a:pt x="134042" y="108228"/>
                      <a:pt x="132873" y="104298"/>
                      <a:pt x="130175" y="101600"/>
                    </a:cubicBezTo>
                    <a:cubicBezTo>
                      <a:pt x="107017" y="78442"/>
                      <a:pt x="122362" y="97206"/>
                      <a:pt x="104775" y="82550"/>
                    </a:cubicBezTo>
                    <a:cubicBezTo>
                      <a:pt x="101326" y="79675"/>
                      <a:pt x="98007" y="76569"/>
                      <a:pt x="95250" y="73025"/>
                    </a:cubicBezTo>
                    <a:cubicBezTo>
                      <a:pt x="84746" y="59520"/>
                      <a:pt x="85189" y="53911"/>
                      <a:pt x="73025" y="44450"/>
                    </a:cubicBezTo>
                    <a:cubicBezTo>
                      <a:pt x="67001" y="39765"/>
                      <a:pt x="60325" y="35983"/>
                      <a:pt x="53975" y="31750"/>
                    </a:cubicBezTo>
                    <a:cubicBezTo>
                      <a:pt x="50800" y="29633"/>
                      <a:pt x="47863" y="27107"/>
                      <a:pt x="44450" y="25400"/>
                    </a:cubicBezTo>
                    <a:cubicBezTo>
                      <a:pt x="40217" y="23283"/>
                      <a:pt x="35859" y="21398"/>
                      <a:pt x="31750" y="19050"/>
                    </a:cubicBezTo>
                    <a:cubicBezTo>
                      <a:pt x="28437" y="17157"/>
                      <a:pt x="25638" y="14407"/>
                      <a:pt x="22225" y="12700"/>
                    </a:cubicBezTo>
                    <a:cubicBezTo>
                      <a:pt x="19232" y="11203"/>
                      <a:pt x="15693" y="11022"/>
                      <a:pt x="12700" y="9525"/>
                    </a:cubicBezTo>
                    <a:cubicBezTo>
                      <a:pt x="5520" y="5935"/>
                      <a:pt x="4465" y="4465"/>
                      <a:pt x="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49" name="Freeform 12348">
                <a:extLst>
                  <a:ext uri="{FF2B5EF4-FFF2-40B4-BE49-F238E27FC236}">
                    <a16:creationId xmlns:a16="http://schemas.microsoft.com/office/drawing/2014/main" id="{7853B478-FE2F-65BD-871B-88B2218050CA}"/>
                  </a:ext>
                </a:extLst>
              </p:cNvPr>
              <p:cNvSpPr/>
              <p:nvPr/>
            </p:nvSpPr>
            <p:spPr>
              <a:xfrm>
                <a:off x="7038975" y="1927225"/>
                <a:ext cx="793957" cy="746125"/>
              </a:xfrm>
              <a:custGeom>
                <a:avLst/>
                <a:gdLst>
                  <a:gd name="csX0" fmla="*/ 0 w 793957"/>
                  <a:gd name="csY0" fmla="*/ 746125 h 746125"/>
                  <a:gd name="csX1" fmla="*/ 88900 w 793957"/>
                  <a:gd name="csY1" fmla="*/ 679450 h 746125"/>
                  <a:gd name="csX2" fmla="*/ 114300 w 793957"/>
                  <a:gd name="csY2" fmla="*/ 657225 h 746125"/>
                  <a:gd name="csX3" fmla="*/ 120650 w 793957"/>
                  <a:gd name="csY3" fmla="*/ 647700 h 746125"/>
                  <a:gd name="csX4" fmla="*/ 161925 w 793957"/>
                  <a:gd name="csY4" fmla="*/ 619125 h 746125"/>
                  <a:gd name="csX5" fmla="*/ 171450 w 793957"/>
                  <a:gd name="csY5" fmla="*/ 612775 h 746125"/>
                  <a:gd name="csX6" fmla="*/ 184150 w 793957"/>
                  <a:gd name="csY6" fmla="*/ 603250 h 746125"/>
                  <a:gd name="csX7" fmla="*/ 193675 w 793957"/>
                  <a:gd name="csY7" fmla="*/ 600075 h 746125"/>
                  <a:gd name="csX8" fmla="*/ 219075 w 793957"/>
                  <a:gd name="csY8" fmla="*/ 584200 h 746125"/>
                  <a:gd name="csX9" fmla="*/ 247650 w 793957"/>
                  <a:gd name="csY9" fmla="*/ 568325 h 746125"/>
                  <a:gd name="csX10" fmla="*/ 257175 w 793957"/>
                  <a:gd name="csY10" fmla="*/ 561975 h 746125"/>
                  <a:gd name="csX11" fmla="*/ 269875 w 793957"/>
                  <a:gd name="csY11" fmla="*/ 552450 h 746125"/>
                  <a:gd name="csX12" fmla="*/ 279400 w 793957"/>
                  <a:gd name="csY12" fmla="*/ 549275 h 746125"/>
                  <a:gd name="csX13" fmla="*/ 301625 w 793957"/>
                  <a:gd name="csY13" fmla="*/ 536575 h 746125"/>
                  <a:gd name="csX14" fmla="*/ 311150 w 793957"/>
                  <a:gd name="csY14" fmla="*/ 533400 h 746125"/>
                  <a:gd name="csX15" fmla="*/ 323850 w 793957"/>
                  <a:gd name="csY15" fmla="*/ 527050 h 746125"/>
                  <a:gd name="csX16" fmla="*/ 365125 w 793957"/>
                  <a:gd name="csY16" fmla="*/ 508000 h 746125"/>
                  <a:gd name="csX17" fmla="*/ 390525 w 793957"/>
                  <a:gd name="csY17" fmla="*/ 485775 h 746125"/>
                  <a:gd name="csX18" fmla="*/ 403225 w 793957"/>
                  <a:gd name="csY18" fmla="*/ 476250 h 746125"/>
                  <a:gd name="csX19" fmla="*/ 434975 w 793957"/>
                  <a:gd name="csY19" fmla="*/ 444500 h 746125"/>
                  <a:gd name="csX20" fmla="*/ 447675 w 793957"/>
                  <a:gd name="csY20" fmla="*/ 431800 h 746125"/>
                  <a:gd name="csX21" fmla="*/ 466725 w 793957"/>
                  <a:gd name="csY21" fmla="*/ 409575 h 746125"/>
                  <a:gd name="csX22" fmla="*/ 476250 w 793957"/>
                  <a:gd name="csY22" fmla="*/ 403225 h 746125"/>
                  <a:gd name="csX23" fmla="*/ 482600 w 793957"/>
                  <a:gd name="csY23" fmla="*/ 390525 h 746125"/>
                  <a:gd name="csX24" fmla="*/ 498475 w 793957"/>
                  <a:gd name="csY24" fmla="*/ 361950 h 746125"/>
                  <a:gd name="csX25" fmla="*/ 536575 w 793957"/>
                  <a:gd name="csY25" fmla="*/ 323850 h 746125"/>
                  <a:gd name="csX26" fmla="*/ 565150 w 793957"/>
                  <a:gd name="csY26" fmla="*/ 288925 h 746125"/>
                  <a:gd name="csX27" fmla="*/ 574675 w 793957"/>
                  <a:gd name="csY27" fmla="*/ 276225 h 746125"/>
                  <a:gd name="csX28" fmla="*/ 584200 w 793957"/>
                  <a:gd name="csY28" fmla="*/ 266700 h 746125"/>
                  <a:gd name="csX29" fmla="*/ 600075 w 793957"/>
                  <a:gd name="csY29" fmla="*/ 244475 h 746125"/>
                  <a:gd name="csX30" fmla="*/ 612775 w 793957"/>
                  <a:gd name="csY30" fmla="*/ 234950 h 746125"/>
                  <a:gd name="csX31" fmla="*/ 622300 w 793957"/>
                  <a:gd name="csY31" fmla="*/ 225425 h 746125"/>
                  <a:gd name="csX32" fmla="*/ 644525 w 793957"/>
                  <a:gd name="csY32" fmla="*/ 209550 h 746125"/>
                  <a:gd name="csX33" fmla="*/ 660400 w 793957"/>
                  <a:gd name="csY33" fmla="*/ 196850 h 746125"/>
                  <a:gd name="csX34" fmla="*/ 682625 w 793957"/>
                  <a:gd name="csY34" fmla="*/ 187325 h 746125"/>
                  <a:gd name="csX35" fmla="*/ 720725 w 793957"/>
                  <a:gd name="csY35" fmla="*/ 158750 h 746125"/>
                  <a:gd name="csX36" fmla="*/ 733425 w 793957"/>
                  <a:gd name="csY36" fmla="*/ 149225 h 746125"/>
                  <a:gd name="csX37" fmla="*/ 746125 w 793957"/>
                  <a:gd name="csY37" fmla="*/ 130175 h 746125"/>
                  <a:gd name="csX38" fmla="*/ 758825 w 793957"/>
                  <a:gd name="csY38" fmla="*/ 120650 h 746125"/>
                  <a:gd name="csX39" fmla="*/ 771525 w 793957"/>
                  <a:gd name="csY39" fmla="*/ 101600 h 746125"/>
                  <a:gd name="csX40" fmla="*/ 774700 w 793957"/>
                  <a:gd name="csY40" fmla="*/ 69850 h 746125"/>
                  <a:gd name="csX41" fmla="*/ 784225 w 793957"/>
                  <a:gd name="csY41" fmla="*/ 47625 h 746125"/>
                  <a:gd name="csX42" fmla="*/ 793750 w 793957"/>
                  <a:gd name="csY42" fmla="*/ 12700 h 746125"/>
                  <a:gd name="csX43" fmla="*/ 793750 w 793957"/>
                  <a:gd name="csY43" fmla="*/ 0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93957" h="746125">
                    <a:moveTo>
                      <a:pt x="0" y="746125"/>
                    </a:moveTo>
                    <a:cubicBezTo>
                      <a:pt x="29633" y="723900"/>
                      <a:pt x="59661" y="702191"/>
                      <a:pt x="88900" y="679450"/>
                    </a:cubicBezTo>
                    <a:cubicBezTo>
                      <a:pt x="97780" y="672543"/>
                      <a:pt x="106345" y="665180"/>
                      <a:pt x="114300" y="657225"/>
                    </a:cubicBezTo>
                    <a:cubicBezTo>
                      <a:pt x="116998" y="654527"/>
                      <a:pt x="117826" y="650267"/>
                      <a:pt x="120650" y="647700"/>
                    </a:cubicBezTo>
                    <a:cubicBezTo>
                      <a:pt x="153066" y="618231"/>
                      <a:pt x="138391" y="632573"/>
                      <a:pt x="161925" y="619125"/>
                    </a:cubicBezTo>
                    <a:cubicBezTo>
                      <a:pt x="165238" y="617232"/>
                      <a:pt x="168345" y="614993"/>
                      <a:pt x="171450" y="612775"/>
                    </a:cubicBezTo>
                    <a:cubicBezTo>
                      <a:pt x="175756" y="609699"/>
                      <a:pt x="179556" y="605875"/>
                      <a:pt x="184150" y="603250"/>
                    </a:cubicBezTo>
                    <a:cubicBezTo>
                      <a:pt x="187056" y="601590"/>
                      <a:pt x="190737" y="601678"/>
                      <a:pt x="193675" y="600075"/>
                    </a:cubicBezTo>
                    <a:cubicBezTo>
                      <a:pt x="202440" y="595294"/>
                      <a:pt x="210572" y="589433"/>
                      <a:pt x="219075" y="584200"/>
                    </a:cubicBezTo>
                    <a:cubicBezTo>
                      <a:pt x="270634" y="552471"/>
                      <a:pt x="205174" y="592597"/>
                      <a:pt x="247650" y="568325"/>
                    </a:cubicBezTo>
                    <a:cubicBezTo>
                      <a:pt x="250963" y="566432"/>
                      <a:pt x="254070" y="564193"/>
                      <a:pt x="257175" y="561975"/>
                    </a:cubicBezTo>
                    <a:cubicBezTo>
                      <a:pt x="261481" y="558899"/>
                      <a:pt x="265281" y="555075"/>
                      <a:pt x="269875" y="552450"/>
                    </a:cubicBezTo>
                    <a:cubicBezTo>
                      <a:pt x="272781" y="550790"/>
                      <a:pt x="276324" y="550593"/>
                      <a:pt x="279400" y="549275"/>
                    </a:cubicBezTo>
                    <a:cubicBezTo>
                      <a:pt x="318364" y="532576"/>
                      <a:pt x="269739" y="552518"/>
                      <a:pt x="301625" y="536575"/>
                    </a:cubicBezTo>
                    <a:cubicBezTo>
                      <a:pt x="304618" y="535078"/>
                      <a:pt x="308074" y="534718"/>
                      <a:pt x="311150" y="533400"/>
                    </a:cubicBezTo>
                    <a:cubicBezTo>
                      <a:pt x="315500" y="531536"/>
                      <a:pt x="319500" y="528914"/>
                      <a:pt x="323850" y="527050"/>
                    </a:cubicBezTo>
                    <a:cubicBezTo>
                      <a:pt x="353208" y="514468"/>
                      <a:pt x="348103" y="520159"/>
                      <a:pt x="365125" y="508000"/>
                    </a:cubicBezTo>
                    <a:cubicBezTo>
                      <a:pt x="390031" y="490210"/>
                      <a:pt x="365692" y="507504"/>
                      <a:pt x="390525" y="485775"/>
                    </a:cubicBezTo>
                    <a:cubicBezTo>
                      <a:pt x="394507" y="482290"/>
                      <a:pt x="399347" y="479851"/>
                      <a:pt x="403225" y="476250"/>
                    </a:cubicBezTo>
                    <a:cubicBezTo>
                      <a:pt x="414193" y="466066"/>
                      <a:pt x="424392" y="455083"/>
                      <a:pt x="434975" y="444500"/>
                    </a:cubicBezTo>
                    <a:cubicBezTo>
                      <a:pt x="439208" y="440267"/>
                      <a:pt x="444083" y="436589"/>
                      <a:pt x="447675" y="431800"/>
                    </a:cubicBezTo>
                    <a:cubicBezTo>
                      <a:pt x="454682" y="422457"/>
                      <a:pt x="457880" y="416945"/>
                      <a:pt x="466725" y="409575"/>
                    </a:cubicBezTo>
                    <a:cubicBezTo>
                      <a:pt x="469656" y="407132"/>
                      <a:pt x="473075" y="405342"/>
                      <a:pt x="476250" y="403225"/>
                    </a:cubicBezTo>
                    <a:cubicBezTo>
                      <a:pt x="478367" y="398992"/>
                      <a:pt x="480736" y="394875"/>
                      <a:pt x="482600" y="390525"/>
                    </a:cubicBezTo>
                    <a:cubicBezTo>
                      <a:pt x="488589" y="376551"/>
                      <a:pt x="483006" y="377419"/>
                      <a:pt x="498475" y="361950"/>
                    </a:cubicBezTo>
                    <a:cubicBezTo>
                      <a:pt x="511175" y="349250"/>
                      <a:pt x="525202" y="337751"/>
                      <a:pt x="536575" y="323850"/>
                    </a:cubicBezTo>
                    <a:cubicBezTo>
                      <a:pt x="546100" y="312208"/>
                      <a:pt x="555753" y="300671"/>
                      <a:pt x="565150" y="288925"/>
                    </a:cubicBezTo>
                    <a:cubicBezTo>
                      <a:pt x="568456" y="284793"/>
                      <a:pt x="570933" y="279967"/>
                      <a:pt x="574675" y="276225"/>
                    </a:cubicBezTo>
                    <a:cubicBezTo>
                      <a:pt x="577850" y="273050"/>
                      <a:pt x="581325" y="270149"/>
                      <a:pt x="584200" y="266700"/>
                    </a:cubicBezTo>
                    <a:cubicBezTo>
                      <a:pt x="593214" y="255883"/>
                      <a:pt x="588637" y="255913"/>
                      <a:pt x="600075" y="244475"/>
                    </a:cubicBezTo>
                    <a:cubicBezTo>
                      <a:pt x="603817" y="240733"/>
                      <a:pt x="608757" y="238394"/>
                      <a:pt x="612775" y="234950"/>
                    </a:cubicBezTo>
                    <a:cubicBezTo>
                      <a:pt x="616184" y="232028"/>
                      <a:pt x="618891" y="228347"/>
                      <a:pt x="622300" y="225425"/>
                    </a:cubicBezTo>
                    <a:cubicBezTo>
                      <a:pt x="637322" y="212549"/>
                      <a:pt x="631124" y="219601"/>
                      <a:pt x="644525" y="209550"/>
                    </a:cubicBezTo>
                    <a:cubicBezTo>
                      <a:pt x="649946" y="205484"/>
                      <a:pt x="654761" y="200609"/>
                      <a:pt x="660400" y="196850"/>
                    </a:cubicBezTo>
                    <a:cubicBezTo>
                      <a:pt x="689201" y="177650"/>
                      <a:pt x="659342" y="200025"/>
                      <a:pt x="682625" y="187325"/>
                    </a:cubicBezTo>
                    <a:cubicBezTo>
                      <a:pt x="718245" y="167896"/>
                      <a:pt x="697881" y="178738"/>
                      <a:pt x="720725" y="158750"/>
                    </a:cubicBezTo>
                    <a:cubicBezTo>
                      <a:pt x="724707" y="155265"/>
                      <a:pt x="729909" y="153180"/>
                      <a:pt x="733425" y="149225"/>
                    </a:cubicBezTo>
                    <a:cubicBezTo>
                      <a:pt x="738495" y="143521"/>
                      <a:pt x="740020" y="134754"/>
                      <a:pt x="746125" y="130175"/>
                    </a:cubicBezTo>
                    <a:cubicBezTo>
                      <a:pt x="750358" y="127000"/>
                      <a:pt x="755309" y="124605"/>
                      <a:pt x="758825" y="120650"/>
                    </a:cubicBezTo>
                    <a:cubicBezTo>
                      <a:pt x="763895" y="114946"/>
                      <a:pt x="771525" y="101600"/>
                      <a:pt x="771525" y="101600"/>
                    </a:cubicBezTo>
                    <a:cubicBezTo>
                      <a:pt x="772583" y="91017"/>
                      <a:pt x="773083" y="80362"/>
                      <a:pt x="774700" y="69850"/>
                    </a:cubicBezTo>
                    <a:cubicBezTo>
                      <a:pt x="775978" y="61546"/>
                      <a:pt x="781178" y="55242"/>
                      <a:pt x="784225" y="47625"/>
                    </a:cubicBezTo>
                    <a:cubicBezTo>
                      <a:pt x="788236" y="37597"/>
                      <a:pt x="792524" y="23738"/>
                      <a:pt x="793750" y="12700"/>
                    </a:cubicBezTo>
                    <a:cubicBezTo>
                      <a:pt x="794217" y="8493"/>
                      <a:pt x="793750" y="4233"/>
                      <a:pt x="793750" y="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0" name="Freeform 12349">
                <a:extLst>
                  <a:ext uri="{FF2B5EF4-FFF2-40B4-BE49-F238E27FC236}">
                    <a16:creationId xmlns:a16="http://schemas.microsoft.com/office/drawing/2014/main" id="{9B5070E3-B800-F3A3-DA92-960EBCA084C6}"/>
                  </a:ext>
                </a:extLst>
              </p:cNvPr>
              <p:cNvSpPr/>
              <p:nvPr/>
            </p:nvSpPr>
            <p:spPr>
              <a:xfrm>
                <a:off x="7038975" y="2301665"/>
                <a:ext cx="1016000" cy="489649"/>
              </a:xfrm>
              <a:custGeom>
                <a:avLst/>
                <a:gdLst>
                  <a:gd name="csX0" fmla="*/ 0 w 1016000"/>
                  <a:gd name="csY0" fmla="*/ 457410 h 489649"/>
                  <a:gd name="csX1" fmla="*/ 412750 w 1016000"/>
                  <a:gd name="csY1" fmla="*/ 489160 h 489649"/>
                  <a:gd name="csX2" fmla="*/ 488950 w 1016000"/>
                  <a:gd name="csY2" fmla="*/ 485985 h 489649"/>
                  <a:gd name="csX3" fmla="*/ 523875 w 1016000"/>
                  <a:gd name="csY3" fmla="*/ 470110 h 489649"/>
                  <a:gd name="csX4" fmla="*/ 536575 w 1016000"/>
                  <a:gd name="csY4" fmla="*/ 463760 h 489649"/>
                  <a:gd name="csX5" fmla="*/ 549275 w 1016000"/>
                  <a:gd name="csY5" fmla="*/ 454235 h 489649"/>
                  <a:gd name="csX6" fmla="*/ 571500 w 1016000"/>
                  <a:gd name="csY6" fmla="*/ 438360 h 489649"/>
                  <a:gd name="csX7" fmla="*/ 581025 w 1016000"/>
                  <a:gd name="csY7" fmla="*/ 428835 h 489649"/>
                  <a:gd name="csX8" fmla="*/ 593725 w 1016000"/>
                  <a:gd name="csY8" fmla="*/ 403435 h 489649"/>
                  <a:gd name="csX9" fmla="*/ 606425 w 1016000"/>
                  <a:gd name="csY9" fmla="*/ 384385 h 489649"/>
                  <a:gd name="csX10" fmla="*/ 612775 w 1016000"/>
                  <a:gd name="csY10" fmla="*/ 374860 h 489649"/>
                  <a:gd name="csX11" fmla="*/ 622300 w 1016000"/>
                  <a:gd name="csY11" fmla="*/ 362160 h 489649"/>
                  <a:gd name="csX12" fmla="*/ 641350 w 1016000"/>
                  <a:gd name="csY12" fmla="*/ 339935 h 489649"/>
                  <a:gd name="csX13" fmla="*/ 635000 w 1016000"/>
                  <a:gd name="csY13" fmla="*/ 311360 h 489649"/>
                  <a:gd name="csX14" fmla="*/ 622300 w 1016000"/>
                  <a:gd name="csY14" fmla="*/ 301835 h 489649"/>
                  <a:gd name="csX15" fmla="*/ 631825 w 1016000"/>
                  <a:gd name="csY15" fmla="*/ 289135 h 489649"/>
                  <a:gd name="csX16" fmla="*/ 679450 w 1016000"/>
                  <a:gd name="csY16" fmla="*/ 235160 h 489649"/>
                  <a:gd name="csX17" fmla="*/ 698500 w 1016000"/>
                  <a:gd name="csY17" fmla="*/ 212935 h 489649"/>
                  <a:gd name="csX18" fmla="*/ 714375 w 1016000"/>
                  <a:gd name="csY18" fmla="*/ 193885 h 489649"/>
                  <a:gd name="csX19" fmla="*/ 723900 w 1016000"/>
                  <a:gd name="csY19" fmla="*/ 187535 h 489649"/>
                  <a:gd name="csX20" fmla="*/ 730250 w 1016000"/>
                  <a:gd name="csY20" fmla="*/ 178010 h 489649"/>
                  <a:gd name="csX21" fmla="*/ 762000 w 1016000"/>
                  <a:gd name="csY21" fmla="*/ 162135 h 489649"/>
                  <a:gd name="csX22" fmla="*/ 771525 w 1016000"/>
                  <a:gd name="csY22" fmla="*/ 155785 h 489649"/>
                  <a:gd name="csX23" fmla="*/ 781050 w 1016000"/>
                  <a:gd name="csY23" fmla="*/ 152610 h 489649"/>
                  <a:gd name="csX24" fmla="*/ 812800 w 1016000"/>
                  <a:gd name="csY24" fmla="*/ 139910 h 489649"/>
                  <a:gd name="csX25" fmla="*/ 828675 w 1016000"/>
                  <a:gd name="csY25" fmla="*/ 133560 h 489649"/>
                  <a:gd name="csX26" fmla="*/ 841375 w 1016000"/>
                  <a:gd name="csY26" fmla="*/ 127210 h 489649"/>
                  <a:gd name="csX27" fmla="*/ 854075 w 1016000"/>
                  <a:gd name="csY27" fmla="*/ 124035 h 489649"/>
                  <a:gd name="csX28" fmla="*/ 866775 w 1016000"/>
                  <a:gd name="csY28" fmla="*/ 117685 h 489649"/>
                  <a:gd name="csX29" fmla="*/ 876300 w 1016000"/>
                  <a:gd name="csY29" fmla="*/ 114510 h 489649"/>
                  <a:gd name="csX30" fmla="*/ 908050 w 1016000"/>
                  <a:gd name="csY30" fmla="*/ 95460 h 489649"/>
                  <a:gd name="csX31" fmla="*/ 927100 w 1016000"/>
                  <a:gd name="csY31" fmla="*/ 82760 h 489649"/>
                  <a:gd name="csX32" fmla="*/ 946150 w 1016000"/>
                  <a:gd name="csY32" fmla="*/ 63710 h 489649"/>
                  <a:gd name="csX33" fmla="*/ 971550 w 1016000"/>
                  <a:gd name="csY33" fmla="*/ 47835 h 489649"/>
                  <a:gd name="csX34" fmla="*/ 996950 w 1016000"/>
                  <a:gd name="csY34" fmla="*/ 16085 h 489649"/>
                  <a:gd name="csX35" fmla="*/ 1012825 w 1016000"/>
                  <a:gd name="csY35" fmla="*/ 210 h 489649"/>
                  <a:gd name="csX36" fmla="*/ 1016000 w 1016000"/>
                  <a:gd name="csY36" fmla="*/ 210 h 489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16000" h="489649">
                    <a:moveTo>
                      <a:pt x="0" y="457410"/>
                    </a:moveTo>
                    <a:lnTo>
                      <a:pt x="412750" y="489160"/>
                    </a:lnTo>
                    <a:cubicBezTo>
                      <a:pt x="438129" y="490643"/>
                      <a:pt x="463654" y="488515"/>
                      <a:pt x="488950" y="485985"/>
                    </a:cubicBezTo>
                    <a:cubicBezTo>
                      <a:pt x="503386" y="484541"/>
                      <a:pt x="511912" y="476756"/>
                      <a:pt x="523875" y="470110"/>
                    </a:cubicBezTo>
                    <a:cubicBezTo>
                      <a:pt x="528012" y="467811"/>
                      <a:pt x="532561" y="466268"/>
                      <a:pt x="536575" y="463760"/>
                    </a:cubicBezTo>
                    <a:cubicBezTo>
                      <a:pt x="541062" y="460955"/>
                      <a:pt x="544969" y="457311"/>
                      <a:pt x="549275" y="454235"/>
                    </a:cubicBezTo>
                    <a:cubicBezTo>
                      <a:pt x="559326" y="447056"/>
                      <a:pt x="561124" y="447254"/>
                      <a:pt x="571500" y="438360"/>
                    </a:cubicBezTo>
                    <a:cubicBezTo>
                      <a:pt x="574909" y="435438"/>
                      <a:pt x="577850" y="432010"/>
                      <a:pt x="581025" y="428835"/>
                    </a:cubicBezTo>
                    <a:cubicBezTo>
                      <a:pt x="585854" y="409518"/>
                      <a:pt x="581132" y="421425"/>
                      <a:pt x="593725" y="403435"/>
                    </a:cubicBezTo>
                    <a:cubicBezTo>
                      <a:pt x="598102" y="397183"/>
                      <a:pt x="602192" y="390735"/>
                      <a:pt x="606425" y="384385"/>
                    </a:cubicBezTo>
                    <a:cubicBezTo>
                      <a:pt x="608542" y="381210"/>
                      <a:pt x="610485" y="377913"/>
                      <a:pt x="612775" y="374860"/>
                    </a:cubicBezTo>
                    <a:cubicBezTo>
                      <a:pt x="615950" y="370627"/>
                      <a:pt x="618815" y="366142"/>
                      <a:pt x="622300" y="362160"/>
                    </a:cubicBezTo>
                    <a:cubicBezTo>
                      <a:pt x="643858" y="337523"/>
                      <a:pt x="627753" y="360330"/>
                      <a:pt x="641350" y="339935"/>
                    </a:cubicBezTo>
                    <a:cubicBezTo>
                      <a:pt x="639233" y="330410"/>
                      <a:pt x="639364" y="320087"/>
                      <a:pt x="635000" y="311360"/>
                    </a:cubicBezTo>
                    <a:cubicBezTo>
                      <a:pt x="632633" y="306627"/>
                      <a:pt x="623048" y="307073"/>
                      <a:pt x="622300" y="301835"/>
                    </a:cubicBezTo>
                    <a:cubicBezTo>
                      <a:pt x="621552" y="296597"/>
                      <a:pt x="628381" y="293153"/>
                      <a:pt x="631825" y="289135"/>
                    </a:cubicBezTo>
                    <a:cubicBezTo>
                      <a:pt x="647440" y="270917"/>
                      <a:pt x="663650" y="253217"/>
                      <a:pt x="679450" y="235160"/>
                    </a:cubicBezTo>
                    <a:cubicBezTo>
                      <a:pt x="685875" y="227817"/>
                      <a:pt x="693088" y="221054"/>
                      <a:pt x="698500" y="212935"/>
                    </a:cubicBezTo>
                    <a:cubicBezTo>
                      <a:pt x="704744" y="203569"/>
                      <a:pt x="705208" y="201525"/>
                      <a:pt x="714375" y="193885"/>
                    </a:cubicBezTo>
                    <a:cubicBezTo>
                      <a:pt x="717306" y="191442"/>
                      <a:pt x="720725" y="189652"/>
                      <a:pt x="723900" y="187535"/>
                    </a:cubicBezTo>
                    <a:cubicBezTo>
                      <a:pt x="726017" y="184360"/>
                      <a:pt x="727378" y="180523"/>
                      <a:pt x="730250" y="178010"/>
                    </a:cubicBezTo>
                    <a:cubicBezTo>
                      <a:pt x="745371" y="164780"/>
                      <a:pt x="746219" y="166080"/>
                      <a:pt x="762000" y="162135"/>
                    </a:cubicBezTo>
                    <a:cubicBezTo>
                      <a:pt x="765175" y="160018"/>
                      <a:pt x="768112" y="157492"/>
                      <a:pt x="771525" y="155785"/>
                    </a:cubicBezTo>
                    <a:cubicBezTo>
                      <a:pt x="774518" y="154288"/>
                      <a:pt x="777926" y="153811"/>
                      <a:pt x="781050" y="152610"/>
                    </a:cubicBezTo>
                    <a:cubicBezTo>
                      <a:pt x="791689" y="148518"/>
                      <a:pt x="802217" y="144143"/>
                      <a:pt x="812800" y="139910"/>
                    </a:cubicBezTo>
                    <a:cubicBezTo>
                      <a:pt x="818092" y="137793"/>
                      <a:pt x="823577" y="136109"/>
                      <a:pt x="828675" y="133560"/>
                    </a:cubicBezTo>
                    <a:cubicBezTo>
                      <a:pt x="832908" y="131443"/>
                      <a:pt x="836943" y="128872"/>
                      <a:pt x="841375" y="127210"/>
                    </a:cubicBezTo>
                    <a:cubicBezTo>
                      <a:pt x="845461" y="125678"/>
                      <a:pt x="849989" y="125567"/>
                      <a:pt x="854075" y="124035"/>
                    </a:cubicBezTo>
                    <a:cubicBezTo>
                      <a:pt x="858507" y="122373"/>
                      <a:pt x="862425" y="119549"/>
                      <a:pt x="866775" y="117685"/>
                    </a:cubicBezTo>
                    <a:cubicBezTo>
                      <a:pt x="869851" y="116367"/>
                      <a:pt x="873224" y="115828"/>
                      <a:pt x="876300" y="114510"/>
                    </a:cubicBezTo>
                    <a:cubicBezTo>
                      <a:pt x="889968" y="108652"/>
                      <a:pt x="894507" y="104488"/>
                      <a:pt x="908050" y="95460"/>
                    </a:cubicBezTo>
                    <a:cubicBezTo>
                      <a:pt x="914400" y="91227"/>
                      <a:pt x="921704" y="88156"/>
                      <a:pt x="927100" y="82760"/>
                    </a:cubicBezTo>
                    <a:cubicBezTo>
                      <a:pt x="933450" y="76410"/>
                      <a:pt x="939475" y="69717"/>
                      <a:pt x="946150" y="63710"/>
                    </a:cubicBezTo>
                    <a:cubicBezTo>
                      <a:pt x="978634" y="34474"/>
                      <a:pt x="939808" y="71642"/>
                      <a:pt x="971550" y="47835"/>
                    </a:cubicBezTo>
                    <a:cubicBezTo>
                      <a:pt x="983614" y="38787"/>
                      <a:pt x="988619" y="28582"/>
                      <a:pt x="996950" y="16085"/>
                    </a:cubicBezTo>
                    <a:cubicBezTo>
                      <a:pt x="1003300" y="6560"/>
                      <a:pt x="1002242" y="5502"/>
                      <a:pt x="1012825" y="210"/>
                    </a:cubicBezTo>
                    <a:cubicBezTo>
                      <a:pt x="1013772" y="-263"/>
                      <a:pt x="1014942" y="210"/>
                      <a:pt x="1016000" y="210"/>
                    </a:cubicBezTo>
                  </a:path>
                </a:pathLst>
              </a:custGeom>
              <a:noFill/>
              <a:ln w="127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357" name="Group 12356">
            <a:extLst>
              <a:ext uri="{FF2B5EF4-FFF2-40B4-BE49-F238E27FC236}">
                <a16:creationId xmlns:a16="http://schemas.microsoft.com/office/drawing/2014/main" id="{F1CCDA86-8D76-15DE-5D3C-BDAFC694BA4B}"/>
              </a:ext>
            </a:extLst>
          </p:cNvPr>
          <p:cNvGrpSpPr/>
          <p:nvPr/>
        </p:nvGrpSpPr>
        <p:grpSpPr>
          <a:xfrm>
            <a:off x="9690898" y="1767522"/>
            <a:ext cx="1721082" cy="987914"/>
            <a:chOff x="9839123" y="1934638"/>
            <a:chExt cx="1721082" cy="987914"/>
          </a:xfrm>
        </p:grpSpPr>
        <p:sp>
          <p:nvSpPr>
            <p:cNvPr id="12353" name="Freeform 12352">
              <a:extLst>
                <a:ext uri="{FF2B5EF4-FFF2-40B4-BE49-F238E27FC236}">
                  <a16:creationId xmlns:a16="http://schemas.microsoft.com/office/drawing/2014/main" id="{F659ECE9-84EA-A213-92D6-531FAD3E8445}"/>
                </a:ext>
              </a:extLst>
            </p:cNvPr>
            <p:cNvSpPr/>
            <p:nvPr/>
          </p:nvSpPr>
          <p:spPr>
            <a:xfrm>
              <a:off x="9839123" y="2309288"/>
              <a:ext cx="578082" cy="514350"/>
            </a:xfrm>
            <a:custGeom>
              <a:avLst/>
              <a:gdLst>
                <a:gd name="csX0" fmla="*/ 578082 w 578082"/>
                <a:gd name="csY0" fmla="*/ 511175 h 514350"/>
                <a:gd name="csX1" fmla="*/ 555857 w 578082"/>
                <a:gd name="csY1" fmla="*/ 514350 h 514350"/>
                <a:gd name="csX2" fmla="*/ 533632 w 578082"/>
                <a:gd name="csY2" fmla="*/ 511175 h 514350"/>
                <a:gd name="csX3" fmla="*/ 495532 w 578082"/>
                <a:gd name="csY3" fmla="*/ 504825 h 514350"/>
                <a:gd name="csX4" fmla="*/ 466957 w 578082"/>
                <a:gd name="csY4" fmla="*/ 498475 h 514350"/>
                <a:gd name="csX5" fmla="*/ 441557 w 578082"/>
                <a:gd name="csY5" fmla="*/ 492125 h 514350"/>
                <a:gd name="csX6" fmla="*/ 422507 w 578082"/>
                <a:gd name="csY6" fmla="*/ 482600 h 514350"/>
                <a:gd name="csX7" fmla="*/ 409807 w 578082"/>
                <a:gd name="csY7" fmla="*/ 479425 h 514350"/>
                <a:gd name="csX8" fmla="*/ 397107 w 578082"/>
                <a:gd name="csY8" fmla="*/ 473075 h 514350"/>
                <a:gd name="csX9" fmla="*/ 381232 w 578082"/>
                <a:gd name="csY9" fmla="*/ 466725 h 514350"/>
                <a:gd name="csX10" fmla="*/ 371707 w 578082"/>
                <a:gd name="csY10" fmla="*/ 463550 h 514350"/>
                <a:gd name="csX11" fmla="*/ 349482 w 578082"/>
                <a:gd name="csY11" fmla="*/ 447675 h 514350"/>
                <a:gd name="csX12" fmla="*/ 339957 w 578082"/>
                <a:gd name="csY12" fmla="*/ 438150 h 514350"/>
                <a:gd name="csX13" fmla="*/ 327257 w 578082"/>
                <a:gd name="csY13" fmla="*/ 428625 h 514350"/>
                <a:gd name="csX14" fmla="*/ 317732 w 578082"/>
                <a:gd name="csY14" fmla="*/ 422275 h 514350"/>
                <a:gd name="csX15" fmla="*/ 305032 w 578082"/>
                <a:gd name="csY15" fmla="*/ 409575 h 514350"/>
                <a:gd name="csX16" fmla="*/ 285982 w 578082"/>
                <a:gd name="csY16" fmla="*/ 396875 h 514350"/>
                <a:gd name="csX17" fmla="*/ 270107 w 578082"/>
                <a:gd name="csY17" fmla="*/ 374650 h 514350"/>
                <a:gd name="csX18" fmla="*/ 263757 w 578082"/>
                <a:gd name="csY18" fmla="*/ 365125 h 514350"/>
                <a:gd name="csX19" fmla="*/ 254232 w 578082"/>
                <a:gd name="csY19" fmla="*/ 352425 h 514350"/>
                <a:gd name="csX20" fmla="*/ 241532 w 578082"/>
                <a:gd name="csY20" fmla="*/ 333375 h 514350"/>
                <a:gd name="csX21" fmla="*/ 238357 w 578082"/>
                <a:gd name="csY21" fmla="*/ 323850 h 514350"/>
                <a:gd name="csX22" fmla="*/ 216132 w 578082"/>
                <a:gd name="csY22" fmla="*/ 292100 h 514350"/>
                <a:gd name="csX23" fmla="*/ 209782 w 578082"/>
                <a:gd name="csY23" fmla="*/ 273050 h 514350"/>
                <a:gd name="csX24" fmla="*/ 200257 w 578082"/>
                <a:gd name="csY24" fmla="*/ 254000 h 514350"/>
                <a:gd name="csX25" fmla="*/ 184382 w 578082"/>
                <a:gd name="csY25" fmla="*/ 238125 h 514350"/>
                <a:gd name="csX26" fmla="*/ 171682 w 578082"/>
                <a:gd name="csY26" fmla="*/ 215900 h 514350"/>
                <a:gd name="csX27" fmla="*/ 165332 w 578082"/>
                <a:gd name="csY27" fmla="*/ 184150 h 514350"/>
                <a:gd name="csX28" fmla="*/ 162157 w 578082"/>
                <a:gd name="csY28" fmla="*/ 174625 h 514350"/>
                <a:gd name="csX29" fmla="*/ 152632 w 578082"/>
                <a:gd name="csY29" fmla="*/ 161925 h 514350"/>
                <a:gd name="csX30" fmla="*/ 149457 w 578082"/>
                <a:gd name="csY30" fmla="*/ 149225 h 514350"/>
                <a:gd name="csX31" fmla="*/ 139932 w 578082"/>
                <a:gd name="csY31" fmla="*/ 139700 h 514350"/>
                <a:gd name="csX32" fmla="*/ 133582 w 578082"/>
                <a:gd name="csY32" fmla="*/ 130175 h 514350"/>
                <a:gd name="csX33" fmla="*/ 124057 w 578082"/>
                <a:gd name="csY33" fmla="*/ 117475 h 514350"/>
                <a:gd name="csX34" fmla="*/ 117707 w 578082"/>
                <a:gd name="csY34" fmla="*/ 107950 h 514350"/>
                <a:gd name="csX35" fmla="*/ 95482 w 578082"/>
                <a:gd name="csY35" fmla="*/ 85725 h 514350"/>
                <a:gd name="csX36" fmla="*/ 79607 w 578082"/>
                <a:gd name="csY36" fmla="*/ 69850 h 514350"/>
                <a:gd name="csX37" fmla="*/ 73257 w 578082"/>
                <a:gd name="csY37" fmla="*/ 60325 h 514350"/>
                <a:gd name="csX38" fmla="*/ 44682 w 578082"/>
                <a:gd name="csY38" fmla="*/ 44450 h 514350"/>
                <a:gd name="csX39" fmla="*/ 9757 w 578082"/>
                <a:gd name="csY39" fmla="*/ 28575 h 514350"/>
                <a:gd name="csX40" fmla="*/ 232 w 578082"/>
                <a:gd name="csY40" fmla="*/ 9525 h 514350"/>
                <a:gd name="csX41" fmla="*/ 232 w 578082"/>
                <a:gd name="csY41" fmla="*/ 0 h 514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578082" h="514350">
                  <a:moveTo>
                    <a:pt x="578082" y="511175"/>
                  </a:moveTo>
                  <a:cubicBezTo>
                    <a:pt x="570674" y="512233"/>
                    <a:pt x="563341" y="514350"/>
                    <a:pt x="555857" y="514350"/>
                  </a:cubicBezTo>
                  <a:cubicBezTo>
                    <a:pt x="548373" y="514350"/>
                    <a:pt x="541024" y="512342"/>
                    <a:pt x="533632" y="511175"/>
                  </a:cubicBezTo>
                  <a:lnTo>
                    <a:pt x="495532" y="504825"/>
                  </a:lnTo>
                  <a:cubicBezTo>
                    <a:pt x="443112" y="496088"/>
                    <a:pt x="498221" y="506291"/>
                    <a:pt x="466957" y="498475"/>
                  </a:cubicBezTo>
                  <a:cubicBezTo>
                    <a:pt x="456368" y="495828"/>
                    <a:pt x="450888" y="496272"/>
                    <a:pt x="441557" y="492125"/>
                  </a:cubicBezTo>
                  <a:cubicBezTo>
                    <a:pt x="435069" y="489242"/>
                    <a:pt x="429099" y="485237"/>
                    <a:pt x="422507" y="482600"/>
                  </a:cubicBezTo>
                  <a:cubicBezTo>
                    <a:pt x="418455" y="480979"/>
                    <a:pt x="413893" y="480957"/>
                    <a:pt x="409807" y="479425"/>
                  </a:cubicBezTo>
                  <a:cubicBezTo>
                    <a:pt x="405375" y="477763"/>
                    <a:pt x="401432" y="474997"/>
                    <a:pt x="397107" y="473075"/>
                  </a:cubicBezTo>
                  <a:cubicBezTo>
                    <a:pt x="391899" y="470760"/>
                    <a:pt x="386568" y="468726"/>
                    <a:pt x="381232" y="466725"/>
                  </a:cubicBezTo>
                  <a:cubicBezTo>
                    <a:pt x="378098" y="465550"/>
                    <a:pt x="374700" y="465047"/>
                    <a:pt x="371707" y="463550"/>
                  </a:cubicBezTo>
                  <a:cubicBezTo>
                    <a:pt x="367687" y="461540"/>
                    <a:pt x="351495" y="449401"/>
                    <a:pt x="349482" y="447675"/>
                  </a:cubicBezTo>
                  <a:cubicBezTo>
                    <a:pt x="346073" y="444753"/>
                    <a:pt x="343366" y="441072"/>
                    <a:pt x="339957" y="438150"/>
                  </a:cubicBezTo>
                  <a:cubicBezTo>
                    <a:pt x="335939" y="434706"/>
                    <a:pt x="331563" y="431701"/>
                    <a:pt x="327257" y="428625"/>
                  </a:cubicBezTo>
                  <a:cubicBezTo>
                    <a:pt x="324152" y="426407"/>
                    <a:pt x="320629" y="424758"/>
                    <a:pt x="317732" y="422275"/>
                  </a:cubicBezTo>
                  <a:cubicBezTo>
                    <a:pt x="313186" y="418379"/>
                    <a:pt x="309707" y="413315"/>
                    <a:pt x="305032" y="409575"/>
                  </a:cubicBezTo>
                  <a:cubicBezTo>
                    <a:pt x="299073" y="404807"/>
                    <a:pt x="285982" y="396875"/>
                    <a:pt x="285982" y="396875"/>
                  </a:cubicBezTo>
                  <a:cubicBezTo>
                    <a:pt x="271017" y="374427"/>
                    <a:pt x="289798" y="402217"/>
                    <a:pt x="270107" y="374650"/>
                  </a:cubicBezTo>
                  <a:cubicBezTo>
                    <a:pt x="267889" y="371545"/>
                    <a:pt x="265975" y="368230"/>
                    <a:pt x="263757" y="365125"/>
                  </a:cubicBezTo>
                  <a:cubicBezTo>
                    <a:pt x="260681" y="360819"/>
                    <a:pt x="257267" y="356760"/>
                    <a:pt x="254232" y="352425"/>
                  </a:cubicBezTo>
                  <a:cubicBezTo>
                    <a:pt x="249855" y="346173"/>
                    <a:pt x="243945" y="340615"/>
                    <a:pt x="241532" y="333375"/>
                  </a:cubicBezTo>
                  <a:cubicBezTo>
                    <a:pt x="240474" y="330200"/>
                    <a:pt x="239982" y="326776"/>
                    <a:pt x="238357" y="323850"/>
                  </a:cubicBezTo>
                  <a:cubicBezTo>
                    <a:pt x="232773" y="313799"/>
                    <a:pt x="223267" y="301613"/>
                    <a:pt x="216132" y="292100"/>
                  </a:cubicBezTo>
                  <a:lnTo>
                    <a:pt x="209782" y="273050"/>
                  </a:lnTo>
                  <a:cubicBezTo>
                    <a:pt x="206784" y="264057"/>
                    <a:pt x="206885" y="261575"/>
                    <a:pt x="200257" y="254000"/>
                  </a:cubicBezTo>
                  <a:cubicBezTo>
                    <a:pt x="195329" y="248368"/>
                    <a:pt x="189310" y="243757"/>
                    <a:pt x="184382" y="238125"/>
                  </a:cubicBezTo>
                  <a:cubicBezTo>
                    <a:pt x="180352" y="233519"/>
                    <a:pt x="173605" y="221027"/>
                    <a:pt x="171682" y="215900"/>
                  </a:cubicBezTo>
                  <a:cubicBezTo>
                    <a:pt x="168232" y="206699"/>
                    <a:pt x="167327" y="193129"/>
                    <a:pt x="165332" y="184150"/>
                  </a:cubicBezTo>
                  <a:cubicBezTo>
                    <a:pt x="164606" y="180883"/>
                    <a:pt x="163817" y="177531"/>
                    <a:pt x="162157" y="174625"/>
                  </a:cubicBezTo>
                  <a:cubicBezTo>
                    <a:pt x="159532" y="170031"/>
                    <a:pt x="155807" y="166158"/>
                    <a:pt x="152632" y="161925"/>
                  </a:cubicBezTo>
                  <a:cubicBezTo>
                    <a:pt x="151574" y="157692"/>
                    <a:pt x="151622" y="153014"/>
                    <a:pt x="149457" y="149225"/>
                  </a:cubicBezTo>
                  <a:cubicBezTo>
                    <a:pt x="147229" y="145326"/>
                    <a:pt x="142807" y="143149"/>
                    <a:pt x="139932" y="139700"/>
                  </a:cubicBezTo>
                  <a:cubicBezTo>
                    <a:pt x="137489" y="136769"/>
                    <a:pt x="135800" y="133280"/>
                    <a:pt x="133582" y="130175"/>
                  </a:cubicBezTo>
                  <a:cubicBezTo>
                    <a:pt x="130506" y="125869"/>
                    <a:pt x="127133" y="121781"/>
                    <a:pt x="124057" y="117475"/>
                  </a:cubicBezTo>
                  <a:cubicBezTo>
                    <a:pt x="121839" y="114370"/>
                    <a:pt x="120260" y="110786"/>
                    <a:pt x="117707" y="107950"/>
                  </a:cubicBezTo>
                  <a:cubicBezTo>
                    <a:pt x="110698" y="100163"/>
                    <a:pt x="101294" y="94442"/>
                    <a:pt x="95482" y="85725"/>
                  </a:cubicBezTo>
                  <a:cubicBezTo>
                    <a:pt x="87015" y="73025"/>
                    <a:pt x="92307" y="78317"/>
                    <a:pt x="79607" y="69850"/>
                  </a:cubicBezTo>
                  <a:cubicBezTo>
                    <a:pt x="77490" y="66675"/>
                    <a:pt x="76129" y="62838"/>
                    <a:pt x="73257" y="60325"/>
                  </a:cubicBezTo>
                  <a:cubicBezTo>
                    <a:pt x="51220" y="41043"/>
                    <a:pt x="61536" y="52111"/>
                    <a:pt x="44682" y="44450"/>
                  </a:cubicBezTo>
                  <a:cubicBezTo>
                    <a:pt x="5641" y="26704"/>
                    <a:pt x="32027" y="35998"/>
                    <a:pt x="9757" y="28575"/>
                  </a:cubicBezTo>
                  <a:cubicBezTo>
                    <a:pt x="4881" y="21261"/>
                    <a:pt x="1693" y="18288"/>
                    <a:pt x="232" y="9525"/>
                  </a:cubicBezTo>
                  <a:cubicBezTo>
                    <a:pt x="-290" y="6393"/>
                    <a:pt x="232" y="3175"/>
                    <a:pt x="232" y="0"/>
                  </a:cubicBezTo>
                </a:path>
              </a:pathLst>
            </a:custGeom>
            <a:noFill/>
            <a:ln w="381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4" name="Freeform 12353">
              <a:extLst>
                <a:ext uri="{FF2B5EF4-FFF2-40B4-BE49-F238E27FC236}">
                  <a16:creationId xmlns:a16="http://schemas.microsoft.com/office/drawing/2014/main" id="{BBEB9C41-BCF3-0B23-1324-B805F57DBD67}"/>
                </a:ext>
              </a:extLst>
            </p:cNvPr>
            <p:cNvSpPr/>
            <p:nvPr/>
          </p:nvSpPr>
          <p:spPr>
            <a:xfrm>
              <a:off x="10131455" y="1934638"/>
              <a:ext cx="377825" cy="844550"/>
            </a:xfrm>
            <a:custGeom>
              <a:avLst/>
              <a:gdLst>
                <a:gd name="csX0" fmla="*/ 358775 w 377825"/>
                <a:gd name="csY0" fmla="*/ 844550 h 844550"/>
                <a:gd name="csX1" fmla="*/ 368300 w 377825"/>
                <a:gd name="csY1" fmla="*/ 752475 h 844550"/>
                <a:gd name="csX2" fmla="*/ 374650 w 377825"/>
                <a:gd name="csY2" fmla="*/ 727075 h 844550"/>
                <a:gd name="csX3" fmla="*/ 377825 w 377825"/>
                <a:gd name="csY3" fmla="*/ 708025 h 844550"/>
                <a:gd name="csX4" fmla="*/ 371475 w 377825"/>
                <a:gd name="csY4" fmla="*/ 593725 h 844550"/>
                <a:gd name="csX5" fmla="*/ 365125 w 377825"/>
                <a:gd name="csY5" fmla="*/ 574675 h 844550"/>
                <a:gd name="csX6" fmla="*/ 361950 w 377825"/>
                <a:gd name="csY6" fmla="*/ 565150 h 844550"/>
                <a:gd name="csX7" fmla="*/ 355600 w 377825"/>
                <a:gd name="csY7" fmla="*/ 552450 h 844550"/>
                <a:gd name="csX8" fmla="*/ 352425 w 377825"/>
                <a:gd name="csY8" fmla="*/ 539750 h 844550"/>
                <a:gd name="csX9" fmla="*/ 346075 w 377825"/>
                <a:gd name="csY9" fmla="*/ 527050 h 844550"/>
                <a:gd name="csX10" fmla="*/ 342900 w 377825"/>
                <a:gd name="csY10" fmla="*/ 517525 h 844550"/>
                <a:gd name="csX11" fmla="*/ 330200 w 377825"/>
                <a:gd name="csY11" fmla="*/ 498475 h 844550"/>
                <a:gd name="csX12" fmla="*/ 323850 w 377825"/>
                <a:gd name="csY12" fmla="*/ 488950 h 844550"/>
                <a:gd name="csX13" fmla="*/ 317500 w 377825"/>
                <a:gd name="csY13" fmla="*/ 476250 h 844550"/>
                <a:gd name="csX14" fmla="*/ 314325 w 377825"/>
                <a:gd name="csY14" fmla="*/ 466725 h 844550"/>
                <a:gd name="csX15" fmla="*/ 307975 w 377825"/>
                <a:gd name="csY15" fmla="*/ 457200 h 844550"/>
                <a:gd name="csX16" fmla="*/ 285750 w 377825"/>
                <a:gd name="csY16" fmla="*/ 428625 h 844550"/>
                <a:gd name="csX17" fmla="*/ 269875 w 377825"/>
                <a:gd name="csY17" fmla="*/ 406400 h 844550"/>
                <a:gd name="csX18" fmla="*/ 266700 w 377825"/>
                <a:gd name="csY18" fmla="*/ 387350 h 844550"/>
                <a:gd name="csX19" fmla="*/ 238125 w 377825"/>
                <a:gd name="csY19" fmla="*/ 346075 h 844550"/>
                <a:gd name="csX20" fmla="*/ 231775 w 377825"/>
                <a:gd name="csY20" fmla="*/ 333375 h 844550"/>
                <a:gd name="csX21" fmla="*/ 215900 w 377825"/>
                <a:gd name="csY21" fmla="*/ 311150 h 844550"/>
                <a:gd name="csX22" fmla="*/ 203200 w 377825"/>
                <a:gd name="csY22" fmla="*/ 282575 h 844550"/>
                <a:gd name="csX23" fmla="*/ 196850 w 377825"/>
                <a:gd name="csY23" fmla="*/ 231775 h 844550"/>
                <a:gd name="csX24" fmla="*/ 193675 w 377825"/>
                <a:gd name="csY24" fmla="*/ 215900 h 844550"/>
                <a:gd name="csX25" fmla="*/ 190500 w 377825"/>
                <a:gd name="csY25" fmla="*/ 190500 h 844550"/>
                <a:gd name="csX26" fmla="*/ 155575 w 377825"/>
                <a:gd name="csY26" fmla="*/ 136525 h 844550"/>
                <a:gd name="csX27" fmla="*/ 136525 w 377825"/>
                <a:gd name="csY27" fmla="*/ 111125 h 844550"/>
                <a:gd name="csX28" fmla="*/ 130175 w 377825"/>
                <a:gd name="csY28" fmla="*/ 101600 h 844550"/>
                <a:gd name="csX29" fmla="*/ 104775 w 377825"/>
                <a:gd name="csY29" fmla="*/ 82550 h 844550"/>
                <a:gd name="csX30" fmla="*/ 95250 w 377825"/>
                <a:gd name="csY30" fmla="*/ 73025 h 844550"/>
                <a:gd name="csX31" fmla="*/ 73025 w 377825"/>
                <a:gd name="csY31" fmla="*/ 44450 h 844550"/>
                <a:gd name="csX32" fmla="*/ 53975 w 377825"/>
                <a:gd name="csY32" fmla="*/ 31750 h 844550"/>
                <a:gd name="csX33" fmla="*/ 44450 w 377825"/>
                <a:gd name="csY33" fmla="*/ 25400 h 844550"/>
                <a:gd name="csX34" fmla="*/ 31750 w 377825"/>
                <a:gd name="csY34" fmla="*/ 19050 h 844550"/>
                <a:gd name="csX35" fmla="*/ 22225 w 377825"/>
                <a:gd name="csY35" fmla="*/ 12700 h 844550"/>
                <a:gd name="csX36" fmla="*/ 12700 w 377825"/>
                <a:gd name="csY36" fmla="*/ 9525 h 844550"/>
                <a:gd name="csX37" fmla="*/ 0 w 377825"/>
                <a:gd name="csY37" fmla="*/ 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377825" h="844550">
                  <a:moveTo>
                    <a:pt x="358775" y="844550"/>
                  </a:moveTo>
                  <a:cubicBezTo>
                    <a:pt x="361950" y="813858"/>
                    <a:pt x="364168" y="783053"/>
                    <a:pt x="368300" y="752475"/>
                  </a:cubicBezTo>
                  <a:cubicBezTo>
                    <a:pt x="369469" y="743826"/>
                    <a:pt x="372821" y="735609"/>
                    <a:pt x="374650" y="727075"/>
                  </a:cubicBezTo>
                  <a:cubicBezTo>
                    <a:pt x="375999" y="720780"/>
                    <a:pt x="376767" y="714375"/>
                    <a:pt x="377825" y="708025"/>
                  </a:cubicBezTo>
                  <a:cubicBezTo>
                    <a:pt x="377613" y="703578"/>
                    <a:pt x="373470" y="607690"/>
                    <a:pt x="371475" y="593725"/>
                  </a:cubicBezTo>
                  <a:cubicBezTo>
                    <a:pt x="370528" y="587099"/>
                    <a:pt x="367242" y="581025"/>
                    <a:pt x="365125" y="574675"/>
                  </a:cubicBezTo>
                  <a:cubicBezTo>
                    <a:pt x="364067" y="571500"/>
                    <a:pt x="363447" y="568143"/>
                    <a:pt x="361950" y="565150"/>
                  </a:cubicBezTo>
                  <a:cubicBezTo>
                    <a:pt x="359833" y="560917"/>
                    <a:pt x="357262" y="556882"/>
                    <a:pt x="355600" y="552450"/>
                  </a:cubicBezTo>
                  <a:cubicBezTo>
                    <a:pt x="354068" y="548364"/>
                    <a:pt x="353957" y="543836"/>
                    <a:pt x="352425" y="539750"/>
                  </a:cubicBezTo>
                  <a:cubicBezTo>
                    <a:pt x="350763" y="535318"/>
                    <a:pt x="347939" y="531400"/>
                    <a:pt x="346075" y="527050"/>
                  </a:cubicBezTo>
                  <a:cubicBezTo>
                    <a:pt x="344757" y="523974"/>
                    <a:pt x="344525" y="520451"/>
                    <a:pt x="342900" y="517525"/>
                  </a:cubicBezTo>
                  <a:cubicBezTo>
                    <a:pt x="339194" y="510854"/>
                    <a:pt x="334433" y="504825"/>
                    <a:pt x="330200" y="498475"/>
                  </a:cubicBezTo>
                  <a:cubicBezTo>
                    <a:pt x="328083" y="495300"/>
                    <a:pt x="325557" y="492363"/>
                    <a:pt x="323850" y="488950"/>
                  </a:cubicBezTo>
                  <a:cubicBezTo>
                    <a:pt x="321733" y="484717"/>
                    <a:pt x="319364" y="480600"/>
                    <a:pt x="317500" y="476250"/>
                  </a:cubicBezTo>
                  <a:cubicBezTo>
                    <a:pt x="316182" y="473174"/>
                    <a:pt x="315822" y="469718"/>
                    <a:pt x="314325" y="466725"/>
                  </a:cubicBezTo>
                  <a:cubicBezTo>
                    <a:pt x="312618" y="463312"/>
                    <a:pt x="310265" y="460253"/>
                    <a:pt x="307975" y="457200"/>
                  </a:cubicBezTo>
                  <a:cubicBezTo>
                    <a:pt x="300735" y="447547"/>
                    <a:pt x="293107" y="438189"/>
                    <a:pt x="285750" y="428625"/>
                  </a:cubicBezTo>
                  <a:cubicBezTo>
                    <a:pt x="275905" y="415826"/>
                    <a:pt x="277740" y="418198"/>
                    <a:pt x="269875" y="406400"/>
                  </a:cubicBezTo>
                  <a:cubicBezTo>
                    <a:pt x="268817" y="400050"/>
                    <a:pt x="268900" y="393400"/>
                    <a:pt x="266700" y="387350"/>
                  </a:cubicBezTo>
                  <a:cubicBezTo>
                    <a:pt x="261561" y="373216"/>
                    <a:pt x="244018" y="357862"/>
                    <a:pt x="238125" y="346075"/>
                  </a:cubicBezTo>
                  <a:cubicBezTo>
                    <a:pt x="236008" y="341842"/>
                    <a:pt x="234283" y="337389"/>
                    <a:pt x="231775" y="333375"/>
                  </a:cubicBezTo>
                  <a:cubicBezTo>
                    <a:pt x="229971" y="330488"/>
                    <a:pt x="217967" y="315800"/>
                    <a:pt x="215900" y="311150"/>
                  </a:cubicBezTo>
                  <a:cubicBezTo>
                    <a:pt x="200787" y="277145"/>
                    <a:pt x="217571" y="304131"/>
                    <a:pt x="203200" y="282575"/>
                  </a:cubicBezTo>
                  <a:cubicBezTo>
                    <a:pt x="201083" y="265642"/>
                    <a:pt x="200197" y="248509"/>
                    <a:pt x="196850" y="231775"/>
                  </a:cubicBezTo>
                  <a:cubicBezTo>
                    <a:pt x="195792" y="226483"/>
                    <a:pt x="194496" y="221234"/>
                    <a:pt x="193675" y="215900"/>
                  </a:cubicBezTo>
                  <a:cubicBezTo>
                    <a:pt x="192378" y="207467"/>
                    <a:pt x="193045" y="198644"/>
                    <a:pt x="190500" y="190500"/>
                  </a:cubicBezTo>
                  <a:cubicBezTo>
                    <a:pt x="177409" y="148607"/>
                    <a:pt x="177231" y="179838"/>
                    <a:pt x="155575" y="136525"/>
                  </a:cubicBezTo>
                  <a:cubicBezTo>
                    <a:pt x="144010" y="113396"/>
                    <a:pt x="155781" y="133590"/>
                    <a:pt x="136525" y="111125"/>
                  </a:cubicBezTo>
                  <a:cubicBezTo>
                    <a:pt x="134042" y="108228"/>
                    <a:pt x="132873" y="104298"/>
                    <a:pt x="130175" y="101600"/>
                  </a:cubicBezTo>
                  <a:cubicBezTo>
                    <a:pt x="107017" y="78442"/>
                    <a:pt x="122362" y="97206"/>
                    <a:pt x="104775" y="82550"/>
                  </a:cubicBezTo>
                  <a:cubicBezTo>
                    <a:pt x="101326" y="79675"/>
                    <a:pt x="98007" y="76569"/>
                    <a:pt x="95250" y="73025"/>
                  </a:cubicBezTo>
                  <a:cubicBezTo>
                    <a:pt x="84746" y="59520"/>
                    <a:pt x="85189" y="53911"/>
                    <a:pt x="73025" y="44450"/>
                  </a:cubicBezTo>
                  <a:cubicBezTo>
                    <a:pt x="67001" y="39765"/>
                    <a:pt x="60325" y="35983"/>
                    <a:pt x="53975" y="31750"/>
                  </a:cubicBezTo>
                  <a:cubicBezTo>
                    <a:pt x="50800" y="29633"/>
                    <a:pt x="47863" y="27107"/>
                    <a:pt x="44450" y="25400"/>
                  </a:cubicBezTo>
                  <a:cubicBezTo>
                    <a:pt x="40217" y="23283"/>
                    <a:pt x="35859" y="21398"/>
                    <a:pt x="31750" y="19050"/>
                  </a:cubicBezTo>
                  <a:cubicBezTo>
                    <a:pt x="28437" y="17157"/>
                    <a:pt x="25638" y="14407"/>
                    <a:pt x="22225" y="12700"/>
                  </a:cubicBezTo>
                  <a:cubicBezTo>
                    <a:pt x="19232" y="11203"/>
                    <a:pt x="15693" y="11022"/>
                    <a:pt x="12700" y="9525"/>
                  </a:cubicBezTo>
                  <a:cubicBezTo>
                    <a:pt x="5520" y="5935"/>
                    <a:pt x="4465" y="4465"/>
                    <a:pt x="0" y="0"/>
                  </a:cubicBezTo>
                </a:path>
              </a:pathLst>
            </a:custGeom>
            <a:noFill/>
            <a:ln w="381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5" name="Freeform 12354">
              <a:extLst>
                <a:ext uri="{FF2B5EF4-FFF2-40B4-BE49-F238E27FC236}">
                  <a16:creationId xmlns:a16="http://schemas.microsoft.com/office/drawing/2014/main" id="{AECCA472-9F82-078E-95F6-021ACC064AF2}"/>
                </a:ext>
              </a:extLst>
            </p:cNvPr>
            <p:cNvSpPr/>
            <p:nvPr/>
          </p:nvSpPr>
          <p:spPr>
            <a:xfrm>
              <a:off x="10544205" y="2058463"/>
              <a:ext cx="793957" cy="746125"/>
            </a:xfrm>
            <a:custGeom>
              <a:avLst/>
              <a:gdLst>
                <a:gd name="csX0" fmla="*/ 0 w 793957"/>
                <a:gd name="csY0" fmla="*/ 746125 h 746125"/>
                <a:gd name="csX1" fmla="*/ 88900 w 793957"/>
                <a:gd name="csY1" fmla="*/ 679450 h 746125"/>
                <a:gd name="csX2" fmla="*/ 114300 w 793957"/>
                <a:gd name="csY2" fmla="*/ 657225 h 746125"/>
                <a:gd name="csX3" fmla="*/ 120650 w 793957"/>
                <a:gd name="csY3" fmla="*/ 647700 h 746125"/>
                <a:gd name="csX4" fmla="*/ 161925 w 793957"/>
                <a:gd name="csY4" fmla="*/ 619125 h 746125"/>
                <a:gd name="csX5" fmla="*/ 171450 w 793957"/>
                <a:gd name="csY5" fmla="*/ 612775 h 746125"/>
                <a:gd name="csX6" fmla="*/ 184150 w 793957"/>
                <a:gd name="csY6" fmla="*/ 603250 h 746125"/>
                <a:gd name="csX7" fmla="*/ 193675 w 793957"/>
                <a:gd name="csY7" fmla="*/ 600075 h 746125"/>
                <a:gd name="csX8" fmla="*/ 219075 w 793957"/>
                <a:gd name="csY8" fmla="*/ 584200 h 746125"/>
                <a:gd name="csX9" fmla="*/ 247650 w 793957"/>
                <a:gd name="csY9" fmla="*/ 568325 h 746125"/>
                <a:gd name="csX10" fmla="*/ 257175 w 793957"/>
                <a:gd name="csY10" fmla="*/ 561975 h 746125"/>
                <a:gd name="csX11" fmla="*/ 269875 w 793957"/>
                <a:gd name="csY11" fmla="*/ 552450 h 746125"/>
                <a:gd name="csX12" fmla="*/ 279400 w 793957"/>
                <a:gd name="csY12" fmla="*/ 549275 h 746125"/>
                <a:gd name="csX13" fmla="*/ 301625 w 793957"/>
                <a:gd name="csY13" fmla="*/ 536575 h 746125"/>
                <a:gd name="csX14" fmla="*/ 311150 w 793957"/>
                <a:gd name="csY14" fmla="*/ 533400 h 746125"/>
                <a:gd name="csX15" fmla="*/ 323850 w 793957"/>
                <a:gd name="csY15" fmla="*/ 527050 h 746125"/>
                <a:gd name="csX16" fmla="*/ 365125 w 793957"/>
                <a:gd name="csY16" fmla="*/ 508000 h 746125"/>
                <a:gd name="csX17" fmla="*/ 390525 w 793957"/>
                <a:gd name="csY17" fmla="*/ 485775 h 746125"/>
                <a:gd name="csX18" fmla="*/ 403225 w 793957"/>
                <a:gd name="csY18" fmla="*/ 476250 h 746125"/>
                <a:gd name="csX19" fmla="*/ 434975 w 793957"/>
                <a:gd name="csY19" fmla="*/ 444500 h 746125"/>
                <a:gd name="csX20" fmla="*/ 447675 w 793957"/>
                <a:gd name="csY20" fmla="*/ 431800 h 746125"/>
                <a:gd name="csX21" fmla="*/ 466725 w 793957"/>
                <a:gd name="csY21" fmla="*/ 409575 h 746125"/>
                <a:gd name="csX22" fmla="*/ 476250 w 793957"/>
                <a:gd name="csY22" fmla="*/ 403225 h 746125"/>
                <a:gd name="csX23" fmla="*/ 482600 w 793957"/>
                <a:gd name="csY23" fmla="*/ 390525 h 746125"/>
                <a:gd name="csX24" fmla="*/ 498475 w 793957"/>
                <a:gd name="csY24" fmla="*/ 361950 h 746125"/>
                <a:gd name="csX25" fmla="*/ 536575 w 793957"/>
                <a:gd name="csY25" fmla="*/ 323850 h 746125"/>
                <a:gd name="csX26" fmla="*/ 565150 w 793957"/>
                <a:gd name="csY26" fmla="*/ 288925 h 746125"/>
                <a:gd name="csX27" fmla="*/ 574675 w 793957"/>
                <a:gd name="csY27" fmla="*/ 276225 h 746125"/>
                <a:gd name="csX28" fmla="*/ 584200 w 793957"/>
                <a:gd name="csY28" fmla="*/ 266700 h 746125"/>
                <a:gd name="csX29" fmla="*/ 600075 w 793957"/>
                <a:gd name="csY29" fmla="*/ 244475 h 746125"/>
                <a:gd name="csX30" fmla="*/ 612775 w 793957"/>
                <a:gd name="csY30" fmla="*/ 234950 h 746125"/>
                <a:gd name="csX31" fmla="*/ 622300 w 793957"/>
                <a:gd name="csY31" fmla="*/ 225425 h 746125"/>
                <a:gd name="csX32" fmla="*/ 644525 w 793957"/>
                <a:gd name="csY32" fmla="*/ 209550 h 746125"/>
                <a:gd name="csX33" fmla="*/ 660400 w 793957"/>
                <a:gd name="csY33" fmla="*/ 196850 h 746125"/>
                <a:gd name="csX34" fmla="*/ 682625 w 793957"/>
                <a:gd name="csY34" fmla="*/ 187325 h 746125"/>
                <a:gd name="csX35" fmla="*/ 720725 w 793957"/>
                <a:gd name="csY35" fmla="*/ 158750 h 746125"/>
                <a:gd name="csX36" fmla="*/ 733425 w 793957"/>
                <a:gd name="csY36" fmla="*/ 149225 h 746125"/>
                <a:gd name="csX37" fmla="*/ 746125 w 793957"/>
                <a:gd name="csY37" fmla="*/ 130175 h 746125"/>
                <a:gd name="csX38" fmla="*/ 758825 w 793957"/>
                <a:gd name="csY38" fmla="*/ 120650 h 746125"/>
                <a:gd name="csX39" fmla="*/ 771525 w 793957"/>
                <a:gd name="csY39" fmla="*/ 101600 h 746125"/>
                <a:gd name="csX40" fmla="*/ 774700 w 793957"/>
                <a:gd name="csY40" fmla="*/ 69850 h 746125"/>
                <a:gd name="csX41" fmla="*/ 784225 w 793957"/>
                <a:gd name="csY41" fmla="*/ 47625 h 746125"/>
                <a:gd name="csX42" fmla="*/ 793750 w 793957"/>
                <a:gd name="csY42" fmla="*/ 12700 h 746125"/>
                <a:gd name="csX43" fmla="*/ 793750 w 793957"/>
                <a:gd name="csY43" fmla="*/ 0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93957" h="746125">
                  <a:moveTo>
                    <a:pt x="0" y="746125"/>
                  </a:moveTo>
                  <a:cubicBezTo>
                    <a:pt x="29633" y="723900"/>
                    <a:pt x="59661" y="702191"/>
                    <a:pt x="88900" y="679450"/>
                  </a:cubicBezTo>
                  <a:cubicBezTo>
                    <a:pt x="97780" y="672543"/>
                    <a:pt x="106345" y="665180"/>
                    <a:pt x="114300" y="657225"/>
                  </a:cubicBezTo>
                  <a:cubicBezTo>
                    <a:pt x="116998" y="654527"/>
                    <a:pt x="117826" y="650267"/>
                    <a:pt x="120650" y="647700"/>
                  </a:cubicBezTo>
                  <a:cubicBezTo>
                    <a:pt x="153066" y="618231"/>
                    <a:pt x="138391" y="632573"/>
                    <a:pt x="161925" y="619125"/>
                  </a:cubicBezTo>
                  <a:cubicBezTo>
                    <a:pt x="165238" y="617232"/>
                    <a:pt x="168345" y="614993"/>
                    <a:pt x="171450" y="612775"/>
                  </a:cubicBezTo>
                  <a:cubicBezTo>
                    <a:pt x="175756" y="609699"/>
                    <a:pt x="179556" y="605875"/>
                    <a:pt x="184150" y="603250"/>
                  </a:cubicBezTo>
                  <a:cubicBezTo>
                    <a:pt x="187056" y="601590"/>
                    <a:pt x="190737" y="601678"/>
                    <a:pt x="193675" y="600075"/>
                  </a:cubicBezTo>
                  <a:cubicBezTo>
                    <a:pt x="202440" y="595294"/>
                    <a:pt x="210572" y="589433"/>
                    <a:pt x="219075" y="584200"/>
                  </a:cubicBezTo>
                  <a:cubicBezTo>
                    <a:pt x="270634" y="552471"/>
                    <a:pt x="205174" y="592597"/>
                    <a:pt x="247650" y="568325"/>
                  </a:cubicBezTo>
                  <a:cubicBezTo>
                    <a:pt x="250963" y="566432"/>
                    <a:pt x="254070" y="564193"/>
                    <a:pt x="257175" y="561975"/>
                  </a:cubicBezTo>
                  <a:cubicBezTo>
                    <a:pt x="261481" y="558899"/>
                    <a:pt x="265281" y="555075"/>
                    <a:pt x="269875" y="552450"/>
                  </a:cubicBezTo>
                  <a:cubicBezTo>
                    <a:pt x="272781" y="550790"/>
                    <a:pt x="276324" y="550593"/>
                    <a:pt x="279400" y="549275"/>
                  </a:cubicBezTo>
                  <a:cubicBezTo>
                    <a:pt x="318364" y="532576"/>
                    <a:pt x="269739" y="552518"/>
                    <a:pt x="301625" y="536575"/>
                  </a:cubicBezTo>
                  <a:cubicBezTo>
                    <a:pt x="304618" y="535078"/>
                    <a:pt x="308074" y="534718"/>
                    <a:pt x="311150" y="533400"/>
                  </a:cubicBezTo>
                  <a:cubicBezTo>
                    <a:pt x="315500" y="531536"/>
                    <a:pt x="319500" y="528914"/>
                    <a:pt x="323850" y="527050"/>
                  </a:cubicBezTo>
                  <a:cubicBezTo>
                    <a:pt x="353208" y="514468"/>
                    <a:pt x="348103" y="520159"/>
                    <a:pt x="365125" y="508000"/>
                  </a:cubicBezTo>
                  <a:cubicBezTo>
                    <a:pt x="390031" y="490210"/>
                    <a:pt x="365692" y="507504"/>
                    <a:pt x="390525" y="485775"/>
                  </a:cubicBezTo>
                  <a:cubicBezTo>
                    <a:pt x="394507" y="482290"/>
                    <a:pt x="399347" y="479851"/>
                    <a:pt x="403225" y="476250"/>
                  </a:cubicBezTo>
                  <a:cubicBezTo>
                    <a:pt x="414193" y="466066"/>
                    <a:pt x="424392" y="455083"/>
                    <a:pt x="434975" y="444500"/>
                  </a:cubicBezTo>
                  <a:cubicBezTo>
                    <a:pt x="439208" y="440267"/>
                    <a:pt x="444083" y="436589"/>
                    <a:pt x="447675" y="431800"/>
                  </a:cubicBezTo>
                  <a:cubicBezTo>
                    <a:pt x="454682" y="422457"/>
                    <a:pt x="457880" y="416945"/>
                    <a:pt x="466725" y="409575"/>
                  </a:cubicBezTo>
                  <a:cubicBezTo>
                    <a:pt x="469656" y="407132"/>
                    <a:pt x="473075" y="405342"/>
                    <a:pt x="476250" y="403225"/>
                  </a:cubicBezTo>
                  <a:cubicBezTo>
                    <a:pt x="478367" y="398992"/>
                    <a:pt x="480736" y="394875"/>
                    <a:pt x="482600" y="390525"/>
                  </a:cubicBezTo>
                  <a:cubicBezTo>
                    <a:pt x="488589" y="376551"/>
                    <a:pt x="483006" y="377419"/>
                    <a:pt x="498475" y="361950"/>
                  </a:cubicBezTo>
                  <a:cubicBezTo>
                    <a:pt x="511175" y="349250"/>
                    <a:pt x="525202" y="337751"/>
                    <a:pt x="536575" y="323850"/>
                  </a:cubicBezTo>
                  <a:cubicBezTo>
                    <a:pt x="546100" y="312208"/>
                    <a:pt x="555753" y="300671"/>
                    <a:pt x="565150" y="288925"/>
                  </a:cubicBezTo>
                  <a:cubicBezTo>
                    <a:pt x="568456" y="284793"/>
                    <a:pt x="570933" y="279967"/>
                    <a:pt x="574675" y="276225"/>
                  </a:cubicBezTo>
                  <a:cubicBezTo>
                    <a:pt x="577850" y="273050"/>
                    <a:pt x="581325" y="270149"/>
                    <a:pt x="584200" y="266700"/>
                  </a:cubicBezTo>
                  <a:cubicBezTo>
                    <a:pt x="593214" y="255883"/>
                    <a:pt x="588637" y="255913"/>
                    <a:pt x="600075" y="244475"/>
                  </a:cubicBezTo>
                  <a:cubicBezTo>
                    <a:pt x="603817" y="240733"/>
                    <a:pt x="608757" y="238394"/>
                    <a:pt x="612775" y="234950"/>
                  </a:cubicBezTo>
                  <a:cubicBezTo>
                    <a:pt x="616184" y="232028"/>
                    <a:pt x="618891" y="228347"/>
                    <a:pt x="622300" y="225425"/>
                  </a:cubicBezTo>
                  <a:cubicBezTo>
                    <a:pt x="637322" y="212549"/>
                    <a:pt x="631124" y="219601"/>
                    <a:pt x="644525" y="209550"/>
                  </a:cubicBezTo>
                  <a:cubicBezTo>
                    <a:pt x="649946" y="205484"/>
                    <a:pt x="654761" y="200609"/>
                    <a:pt x="660400" y="196850"/>
                  </a:cubicBezTo>
                  <a:cubicBezTo>
                    <a:pt x="689201" y="177650"/>
                    <a:pt x="659342" y="200025"/>
                    <a:pt x="682625" y="187325"/>
                  </a:cubicBezTo>
                  <a:cubicBezTo>
                    <a:pt x="718245" y="167896"/>
                    <a:pt x="697881" y="178738"/>
                    <a:pt x="720725" y="158750"/>
                  </a:cubicBezTo>
                  <a:cubicBezTo>
                    <a:pt x="724707" y="155265"/>
                    <a:pt x="729909" y="153180"/>
                    <a:pt x="733425" y="149225"/>
                  </a:cubicBezTo>
                  <a:cubicBezTo>
                    <a:pt x="738495" y="143521"/>
                    <a:pt x="740020" y="134754"/>
                    <a:pt x="746125" y="130175"/>
                  </a:cubicBezTo>
                  <a:cubicBezTo>
                    <a:pt x="750358" y="127000"/>
                    <a:pt x="755309" y="124605"/>
                    <a:pt x="758825" y="120650"/>
                  </a:cubicBezTo>
                  <a:cubicBezTo>
                    <a:pt x="763895" y="114946"/>
                    <a:pt x="771525" y="101600"/>
                    <a:pt x="771525" y="101600"/>
                  </a:cubicBezTo>
                  <a:cubicBezTo>
                    <a:pt x="772583" y="91017"/>
                    <a:pt x="773083" y="80362"/>
                    <a:pt x="774700" y="69850"/>
                  </a:cubicBezTo>
                  <a:cubicBezTo>
                    <a:pt x="775978" y="61546"/>
                    <a:pt x="781178" y="55242"/>
                    <a:pt x="784225" y="47625"/>
                  </a:cubicBezTo>
                  <a:cubicBezTo>
                    <a:pt x="788236" y="37597"/>
                    <a:pt x="792524" y="23738"/>
                    <a:pt x="793750" y="12700"/>
                  </a:cubicBezTo>
                  <a:cubicBezTo>
                    <a:pt x="794217" y="8493"/>
                    <a:pt x="793750" y="4233"/>
                    <a:pt x="793750" y="0"/>
                  </a:cubicBezTo>
                </a:path>
              </a:pathLst>
            </a:custGeom>
            <a:noFill/>
            <a:ln w="381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6" name="Freeform 12355">
              <a:extLst>
                <a:ext uri="{FF2B5EF4-FFF2-40B4-BE49-F238E27FC236}">
                  <a16:creationId xmlns:a16="http://schemas.microsoft.com/office/drawing/2014/main" id="{DDCD4D95-6982-B28E-A8D3-C56FBC3D5D57}"/>
                </a:ext>
              </a:extLst>
            </p:cNvPr>
            <p:cNvSpPr/>
            <p:nvPr/>
          </p:nvSpPr>
          <p:spPr>
            <a:xfrm>
              <a:off x="10544205" y="2432903"/>
              <a:ext cx="1016000" cy="489649"/>
            </a:xfrm>
            <a:custGeom>
              <a:avLst/>
              <a:gdLst>
                <a:gd name="csX0" fmla="*/ 0 w 1016000"/>
                <a:gd name="csY0" fmla="*/ 457410 h 489649"/>
                <a:gd name="csX1" fmla="*/ 412750 w 1016000"/>
                <a:gd name="csY1" fmla="*/ 489160 h 489649"/>
                <a:gd name="csX2" fmla="*/ 488950 w 1016000"/>
                <a:gd name="csY2" fmla="*/ 485985 h 489649"/>
                <a:gd name="csX3" fmla="*/ 523875 w 1016000"/>
                <a:gd name="csY3" fmla="*/ 470110 h 489649"/>
                <a:gd name="csX4" fmla="*/ 536575 w 1016000"/>
                <a:gd name="csY4" fmla="*/ 463760 h 489649"/>
                <a:gd name="csX5" fmla="*/ 549275 w 1016000"/>
                <a:gd name="csY5" fmla="*/ 454235 h 489649"/>
                <a:gd name="csX6" fmla="*/ 571500 w 1016000"/>
                <a:gd name="csY6" fmla="*/ 438360 h 489649"/>
                <a:gd name="csX7" fmla="*/ 581025 w 1016000"/>
                <a:gd name="csY7" fmla="*/ 428835 h 489649"/>
                <a:gd name="csX8" fmla="*/ 593725 w 1016000"/>
                <a:gd name="csY8" fmla="*/ 403435 h 489649"/>
                <a:gd name="csX9" fmla="*/ 606425 w 1016000"/>
                <a:gd name="csY9" fmla="*/ 384385 h 489649"/>
                <a:gd name="csX10" fmla="*/ 612775 w 1016000"/>
                <a:gd name="csY10" fmla="*/ 374860 h 489649"/>
                <a:gd name="csX11" fmla="*/ 622300 w 1016000"/>
                <a:gd name="csY11" fmla="*/ 362160 h 489649"/>
                <a:gd name="csX12" fmla="*/ 641350 w 1016000"/>
                <a:gd name="csY12" fmla="*/ 339935 h 489649"/>
                <a:gd name="csX13" fmla="*/ 635000 w 1016000"/>
                <a:gd name="csY13" fmla="*/ 311360 h 489649"/>
                <a:gd name="csX14" fmla="*/ 622300 w 1016000"/>
                <a:gd name="csY14" fmla="*/ 301835 h 489649"/>
                <a:gd name="csX15" fmla="*/ 631825 w 1016000"/>
                <a:gd name="csY15" fmla="*/ 289135 h 489649"/>
                <a:gd name="csX16" fmla="*/ 679450 w 1016000"/>
                <a:gd name="csY16" fmla="*/ 235160 h 489649"/>
                <a:gd name="csX17" fmla="*/ 698500 w 1016000"/>
                <a:gd name="csY17" fmla="*/ 212935 h 489649"/>
                <a:gd name="csX18" fmla="*/ 714375 w 1016000"/>
                <a:gd name="csY18" fmla="*/ 193885 h 489649"/>
                <a:gd name="csX19" fmla="*/ 723900 w 1016000"/>
                <a:gd name="csY19" fmla="*/ 187535 h 489649"/>
                <a:gd name="csX20" fmla="*/ 730250 w 1016000"/>
                <a:gd name="csY20" fmla="*/ 178010 h 489649"/>
                <a:gd name="csX21" fmla="*/ 762000 w 1016000"/>
                <a:gd name="csY21" fmla="*/ 162135 h 489649"/>
                <a:gd name="csX22" fmla="*/ 771525 w 1016000"/>
                <a:gd name="csY22" fmla="*/ 155785 h 489649"/>
                <a:gd name="csX23" fmla="*/ 781050 w 1016000"/>
                <a:gd name="csY23" fmla="*/ 152610 h 489649"/>
                <a:gd name="csX24" fmla="*/ 812800 w 1016000"/>
                <a:gd name="csY24" fmla="*/ 139910 h 489649"/>
                <a:gd name="csX25" fmla="*/ 828675 w 1016000"/>
                <a:gd name="csY25" fmla="*/ 133560 h 489649"/>
                <a:gd name="csX26" fmla="*/ 841375 w 1016000"/>
                <a:gd name="csY26" fmla="*/ 127210 h 489649"/>
                <a:gd name="csX27" fmla="*/ 854075 w 1016000"/>
                <a:gd name="csY27" fmla="*/ 124035 h 489649"/>
                <a:gd name="csX28" fmla="*/ 866775 w 1016000"/>
                <a:gd name="csY28" fmla="*/ 117685 h 489649"/>
                <a:gd name="csX29" fmla="*/ 876300 w 1016000"/>
                <a:gd name="csY29" fmla="*/ 114510 h 489649"/>
                <a:gd name="csX30" fmla="*/ 908050 w 1016000"/>
                <a:gd name="csY30" fmla="*/ 95460 h 489649"/>
                <a:gd name="csX31" fmla="*/ 927100 w 1016000"/>
                <a:gd name="csY31" fmla="*/ 82760 h 489649"/>
                <a:gd name="csX32" fmla="*/ 946150 w 1016000"/>
                <a:gd name="csY32" fmla="*/ 63710 h 489649"/>
                <a:gd name="csX33" fmla="*/ 971550 w 1016000"/>
                <a:gd name="csY33" fmla="*/ 47835 h 489649"/>
                <a:gd name="csX34" fmla="*/ 996950 w 1016000"/>
                <a:gd name="csY34" fmla="*/ 16085 h 489649"/>
                <a:gd name="csX35" fmla="*/ 1012825 w 1016000"/>
                <a:gd name="csY35" fmla="*/ 210 h 489649"/>
                <a:gd name="csX36" fmla="*/ 1016000 w 1016000"/>
                <a:gd name="csY36" fmla="*/ 210 h 489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016000" h="489649">
                  <a:moveTo>
                    <a:pt x="0" y="457410"/>
                  </a:moveTo>
                  <a:lnTo>
                    <a:pt x="412750" y="489160"/>
                  </a:lnTo>
                  <a:cubicBezTo>
                    <a:pt x="438129" y="490643"/>
                    <a:pt x="463654" y="488515"/>
                    <a:pt x="488950" y="485985"/>
                  </a:cubicBezTo>
                  <a:cubicBezTo>
                    <a:pt x="503386" y="484541"/>
                    <a:pt x="511912" y="476756"/>
                    <a:pt x="523875" y="470110"/>
                  </a:cubicBezTo>
                  <a:cubicBezTo>
                    <a:pt x="528012" y="467811"/>
                    <a:pt x="532561" y="466268"/>
                    <a:pt x="536575" y="463760"/>
                  </a:cubicBezTo>
                  <a:cubicBezTo>
                    <a:pt x="541062" y="460955"/>
                    <a:pt x="544969" y="457311"/>
                    <a:pt x="549275" y="454235"/>
                  </a:cubicBezTo>
                  <a:cubicBezTo>
                    <a:pt x="559326" y="447056"/>
                    <a:pt x="561124" y="447254"/>
                    <a:pt x="571500" y="438360"/>
                  </a:cubicBezTo>
                  <a:cubicBezTo>
                    <a:pt x="574909" y="435438"/>
                    <a:pt x="577850" y="432010"/>
                    <a:pt x="581025" y="428835"/>
                  </a:cubicBezTo>
                  <a:cubicBezTo>
                    <a:pt x="585854" y="409518"/>
                    <a:pt x="581132" y="421425"/>
                    <a:pt x="593725" y="403435"/>
                  </a:cubicBezTo>
                  <a:cubicBezTo>
                    <a:pt x="598102" y="397183"/>
                    <a:pt x="602192" y="390735"/>
                    <a:pt x="606425" y="384385"/>
                  </a:cubicBezTo>
                  <a:cubicBezTo>
                    <a:pt x="608542" y="381210"/>
                    <a:pt x="610485" y="377913"/>
                    <a:pt x="612775" y="374860"/>
                  </a:cubicBezTo>
                  <a:cubicBezTo>
                    <a:pt x="615950" y="370627"/>
                    <a:pt x="618815" y="366142"/>
                    <a:pt x="622300" y="362160"/>
                  </a:cubicBezTo>
                  <a:cubicBezTo>
                    <a:pt x="643858" y="337523"/>
                    <a:pt x="627753" y="360330"/>
                    <a:pt x="641350" y="339935"/>
                  </a:cubicBezTo>
                  <a:cubicBezTo>
                    <a:pt x="639233" y="330410"/>
                    <a:pt x="639364" y="320087"/>
                    <a:pt x="635000" y="311360"/>
                  </a:cubicBezTo>
                  <a:cubicBezTo>
                    <a:pt x="632633" y="306627"/>
                    <a:pt x="623048" y="307073"/>
                    <a:pt x="622300" y="301835"/>
                  </a:cubicBezTo>
                  <a:cubicBezTo>
                    <a:pt x="621552" y="296597"/>
                    <a:pt x="628381" y="293153"/>
                    <a:pt x="631825" y="289135"/>
                  </a:cubicBezTo>
                  <a:cubicBezTo>
                    <a:pt x="647440" y="270917"/>
                    <a:pt x="663650" y="253217"/>
                    <a:pt x="679450" y="235160"/>
                  </a:cubicBezTo>
                  <a:cubicBezTo>
                    <a:pt x="685875" y="227817"/>
                    <a:pt x="693088" y="221054"/>
                    <a:pt x="698500" y="212935"/>
                  </a:cubicBezTo>
                  <a:cubicBezTo>
                    <a:pt x="704744" y="203569"/>
                    <a:pt x="705208" y="201525"/>
                    <a:pt x="714375" y="193885"/>
                  </a:cubicBezTo>
                  <a:cubicBezTo>
                    <a:pt x="717306" y="191442"/>
                    <a:pt x="720725" y="189652"/>
                    <a:pt x="723900" y="187535"/>
                  </a:cubicBezTo>
                  <a:cubicBezTo>
                    <a:pt x="726017" y="184360"/>
                    <a:pt x="727378" y="180523"/>
                    <a:pt x="730250" y="178010"/>
                  </a:cubicBezTo>
                  <a:cubicBezTo>
                    <a:pt x="745371" y="164780"/>
                    <a:pt x="746219" y="166080"/>
                    <a:pt x="762000" y="162135"/>
                  </a:cubicBezTo>
                  <a:cubicBezTo>
                    <a:pt x="765175" y="160018"/>
                    <a:pt x="768112" y="157492"/>
                    <a:pt x="771525" y="155785"/>
                  </a:cubicBezTo>
                  <a:cubicBezTo>
                    <a:pt x="774518" y="154288"/>
                    <a:pt x="777926" y="153811"/>
                    <a:pt x="781050" y="152610"/>
                  </a:cubicBezTo>
                  <a:cubicBezTo>
                    <a:pt x="791689" y="148518"/>
                    <a:pt x="802217" y="144143"/>
                    <a:pt x="812800" y="139910"/>
                  </a:cubicBezTo>
                  <a:cubicBezTo>
                    <a:pt x="818092" y="137793"/>
                    <a:pt x="823577" y="136109"/>
                    <a:pt x="828675" y="133560"/>
                  </a:cubicBezTo>
                  <a:cubicBezTo>
                    <a:pt x="832908" y="131443"/>
                    <a:pt x="836943" y="128872"/>
                    <a:pt x="841375" y="127210"/>
                  </a:cubicBezTo>
                  <a:cubicBezTo>
                    <a:pt x="845461" y="125678"/>
                    <a:pt x="849989" y="125567"/>
                    <a:pt x="854075" y="124035"/>
                  </a:cubicBezTo>
                  <a:cubicBezTo>
                    <a:pt x="858507" y="122373"/>
                    <a:pt x="862425" y="119549"/>
                    <a:pt x="866775" y="117685"/>
                  </a:cubicBezTo>
                  <a:cubicBezTo>
                    <a:pt x="869851" y="116367"/>
                    <a:pt x="873224" y="115828"/>
                    <a:pt x="876300" y="114510"/>
                  </a:cubicBezTo>
                  <a:cubicBezTo>
                    <a:pt x="889968" y="108652"/>
                    <a:pt x="894507" y="104488"/>
                    <a:pt x="908050" y="95460"/>
                  </a:cubicBezTo>
                  <a:cubicBezTo>
                    <a:pt x="914400" y="91227"/>
                    <a:pt x="921704" y="88156"/>
                    <a:pt x="927100" y="82760"/>
                  </a:cubicBezTo>
                  <a:cubicBezTo>
                    <a:pt x="933450" y="76410"/>
                    <a:pt x="939475" y="69717"/>
                    <a:pt x="946150" y="63710"/>
                  </a:cubicBezTo>
                  <a:cubicBezTo>
                    <a:pt x="978634" y="34474"/>
                    <a:pt x="939808" y="71642"/>
                    <a:pt x="971550" y="47835"/>
                  </a:cubicBezTo>
                  <a:cubicBezTo>
                    <a:pt x="983614" y="38787"/>
                    <a:pt x="988619" y="28582"/>
                    <a:pt x="996950" y="16085"/>
                  </a:cubicBezTo>
                  <a:cubicBezTo>
                    <a:pt x="1003300" y="6560"/>
                    <a:pt x="1002242" y="5502"/>
                    <a:pt x="1012825" y="210"/>
                  </a:cubicBezTo>
                  <a:cubicBezTo>
                    <a:pt x="1013772" y="-263"/>
                    <a:pt x="1014942" y="210"/>
                    <a:pt x="1016000" y="210"/>
                  </a:cubicBezTo>
                </a:path>
              </a:pathLst>
            </a:custGeom>
            <a:noFill/>
            <a:ln w="38100">
              <a:solidFill>
                <a:srgbClr val="FF4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61" name="Group 12360">
            <a:extLst>
              <a:ext uri="{FF2B5EF4-FFF2-40B4-BE49-F238E27FC236}">
                <a16:creationId xmlns:a16="http://schemas.microsoft.com/office/drawing/2014/main" id="{66DA4001-A566-55AE-D177-4DE72D9F5801}"/>
              </a:ext>
            </a:extLst>
          </p:cNvPr>
          <p:cNvGrpSpPr/>
          <p:nvPr/>
        </p:nvGrpSpPr>
        <p:grpSpPr>
          <a:xfrm>
            <a:off x="9711328" y="1546475"/>
            <a:ext cx="1701986" cy="602699"/>
            <a:chOff x="9711328" y="1546475"/>
            <a:chExt cx="1701986" cy="602699"/>
          </a:xfrm>
        </p:grpSpPr>
        <p:sp>
          <p:nvSpPr>
            <p:cNvPr id="12358" name="Freeform 12357">
              <a:extLst>
                <a:ext uri="{FF2B5EF4-FFF2-40B4-BE49-F238E27FC236}">
                  <a16:creationId xmlns:a16="http://schemas.microsoft.com/office/drawing/2014/main" id="{B59DDFAD-F94C-3969-0BFF-E4C21F7767F7}"/>
                </a:ext>
              </a:extLst>
            </p:cNvPr>
            <p:cNvSpPr/>
            <p:nvPr/>
          </p:nvSpPr>
          <p:spPr>
            <a:xfrm>
              <a:off x="9711328" y="1808777"/>
              <a:ext cx="207498" cy="206908"/>
            </a:xfrm>
            <a:custGeom>
              <a:avLst/>
              <a:gdLst>
                <a:gd name="csX0" fmla="*/ 0 w 207498"/>
                <a:gd name="csY0" fmla="*/ 206908 h 206908"/>
                <a:gd name="csX1" fmla="*/ 40047 w 207498"/>
                <a:gd name="csY1" fmla="*/ 160187 h 206908"/>
                <a:gd name="csX2" fmla="*/ 60071 w 207498"/>
                <a:gd name="csY2" fmla="*/ 146838 h 206908"/>
                <a:gd name="csX3" fmla="*/ 93443 w 207498"/>
                <a:gd name="csY3" fmla="*/ 120140 h 206908"/>
                <a:gd name="csX4" fmla="*/ 113466 w 207498"/>
                <a:gd name="csY4" fmla="*/ 106791 h 206908"/>
                <a:gd name="csX5" fmla="*/ 140164 w 207498"/>
                <a:gd name="csY5" fmla="*/ 100116 h 206908"/>
                <a:gd name="csX6" fmla="*/ 160187 w 207498"/>
                <a:gd name="csY6" fmla="*/ 93442 h 206908"/>
                <a:gd name="csX7" fmla="*/ 206908 w 207498"/>
                <a:gd name="csY7" fmla="*/ 40046 h 206908"/>
                <a:gd name="csX8" fmla="*/ 206908 w 207498"/>
                <a:gd name="csY8" fmla="*/ 0 h 2069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7498" h="206908">
                  <a:moveTo>
                    <a:pt x="0" y="206908"/>
                  </a:moveTo>
                  <a:cubicBezTo>
                    <a:pt x="13349" y="191334"/>
                    <a:pt x="25543" y="174691"/>
                    <a:pt x="40047" y="160187"/>
                  </a:cubicBezTo>
                  <a:cubicBezTo>
                    <a:pt x="45719" y="154515"/>
                    <a:pt x="54399" y="152510"/>
                    <a:pt x="60071" y="146838"/>
                  </a:cubicBezTo>
                  <a:cubicBezTo>
                    <a:pt x="90261" y="116647"/>
                    <a:pt x="54460" y="133133"/>
                    <a:pt x="93443" y="120140"/>
                  </a:cubicBezTo>
                  <a:cubicBezTo>
                    <a:pt x="100117" y="115690"/>
                    <a:pt x="106093" y="109951"/>
                    <a:pt x="113466" y="106791"/>
                  </a:cubicBezTo>
                  <a:cubicBezTo>
                    <a:pt x="121898" y="103177"/>
                    <a:pt x="131344" y="102636"/>
                    <a:pt x="140164" y="100116"/>
                  </a:cubicBezTo>
                  <a:cubicBezTo>
                    <a:pt x="146929" y="98183"/>
                    <a:pt x="153513" y="95667"/>
                    <a:pt x="160187" y="93442"/>
                  </a:cubicBezTo>
                  <a:cubicBezTo>
                    <a:pt x="195988" y="69574"/>
                    <a:pt x="203135" y="77781"/>
                    <a:pt x="206908" y="40046"/>
                  </a:cubicBezTo>
                  <a:cubicBezTo>
                    <a:pt x="208236" y="26764"/>
                    <a:pt x="206908" y="13349"/>
                    <a:pt x="206908" y="0"/>
                  </a:cubicBezTo>
                </a:path>
              </a:pathLst>
            </a:cu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9" name="Freeform 12358">
              <a:extLst>
                <a:ext uri="{FF2B5EF4-FFF2-40B4-BE49-F238E27FC236}">
                  <a16:creationId xmlns:a16="http://schemas.microsoft.com/office/drawing/2014/main" id="{4ADB25C9-041B-67CA-07C5-67C19DD84E99}"/>
                </a:ext>
              </a:extLst>
            </p:cNvPr>
            <p:cNvSpPr/>
            <p:nvPr/>
          </p:nvSpPr>
          <p:spPr>
            <a:xfrm>
              <a:off x="9958283" y="1546475"/>
              <a:ext cx="1195589" cy="268976"/>
            </a:xfrm>
            <a:custGeom>
              <a:avLst/>
              <a:gdLst>
                <a:gd name="csX0" fmla="*/ 0 w 1195589"/>
                <a:gd name="csY0" fmla="*/ 135487 h 268976"/>
                <a:gd name="csX1" fmla="*/ 287002 w 1195589"/>
                <a:gd name="csY1" fmla="*/ 1998 h 268976"/>
                <a:gd name="csX2" fmla="*/ 340397 w 1195589"/>
                <a:gd name="csY2" fmla="*/ 8672 h 268976"/>
                <a:gd name="csX3" fmla="*/ 373770 w 1195589"/>
                <a:gd name="csY3" fmla="*/ 15347 h 268976"/>
                <a:gd name="csX4" fmla="*/ 413816 w 1195589"/>
                <a:gd name="csY4" fmla="*/ 22021 h 268976"/>
                <a:gd name="csX5" fmla="*/ 433840 w 1195589"/>
                <a:gd name="csY5" fmla="*/ 28696 h 268976"/>
                <a:gd name="csX6" fmla="*/ 480561 w 1195589"/>
                <a:gd name="csY6" fmla="*/ 42045 h 268976"/>
                <a:gd name="csX7" fmla="*/ 540631 w 1195589"/>
                <a:gd name="csY7" fmla="*/ 75417 h 268976"/>
                <a:gd name="csX8" fmla="*/ 587352 w 1195589"/>
                <a:gd name="csY8" fmla="*/ 128813 h 268976"/>
                <a:gd name="csX9" fmla="*/ 620724 w 1195589"/>
                <a:gd name="csY9" fmla="*/ 162185 h 268976"/>
                <a:gd name="csX10" fmla="*/ 707492 w 1195589"/>
                <a:gd name="csY10" fmla="*/ 208906 h 268976"/>
                <a:gd name="csX11" fmla="*/ 740864 w 1195589"/>
                <a:gd name="csY11" fmla="*/ 215580 h 268976"/>
                <a:gd name="csX12" fmla="*/ 800935 w 1195589"/>
                <a:gd name="csY12" fmla="*/ 235604 h 268976"/>
                <a:gd name="csX13" fmla="*/ 854330 w 1195589"/>
                <a:gd name="csY13" fmla="*/ 248953 h 268976"/>
                <a:gd name="csX14" fmla="*/ 1001168 w 1195589"/>
                <a:gd name="csY14" fmla="*/ 262302 h 268976"/>
                <a:gd name="csX15" fmla="*/ 1054564 w 1195589"/>
                <a:gd name="csY15" fmla="*/ 268976 h 268976"/>
                <a:gd name="csX16" fmla="*/ 1114634 w 1195589"/>
                <a:gd name="csY16" fmla="*/ 262302 h 268976"/>
                <a:gd name="csX17" fmla="*/ 1154681 w 1195589"/>
                <a:gd name="csY17" fmla="*/ 248953 h 268976"/>
                <a:gd name="csX18" fmla="*/ 1194727 w 1195589"/>
                <a:gd name="csY18" fmla="*/ 255627 h 268976"/>
                <a:gd name="csX19" fmla="*/ 1174704 w 1195589"/>
                <a:gd name="csY19" fmla="*/ 262302 h 268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95589" h="268976">
                  <a:moveTo>
                    <a:pt x="0" y="135487"/>
                  </a:moveTo>
                  <a:cubicBezTo>
                    <a:pt x="95667" y="90991"/>
                    <a:pt x="188131" y="38832"/>
                    <a:pt x="287002" y="1998"/>
                  </a:cubicBezTo>
                  <a:cubicBezTo>
                    <a:pt x="303810" y="-4264"/>
                    <a:pt x="322669" y="5945"/>
                    <a:pt x="340397" y="8672"/>
                  </a:cubicBezTo>
                  <a:cubicBezTo>
                    <a:pt x="351610" y="10397"/>
                    <a:pt x="362608" y="13318"/>
                    <a:pt x="373770" y="15347"/>
                  </a:cubicBezTo>
                  <a:cubicBezTo>
                    <a:pt x="387084" y="17768"/>
                    <a:pt x="400467" y="19796"/>
                    <a:pt x="413816" y="22021"/>
                  </a:cubicBezTo>
                  <a:cubicBezTo>
                    <a:pt x="420491" y="24246"/>
                    <a:pt x="427075" y="26763"/>
                    <a:pt x="433840" y="28696"/>
                  </a:cubicBezTo>
                  <a:cubicBezTo>
                    <a:pt x="450782" y="33537"/>
                    <a:pt x="464553" y="35184"/>
                    <a:pt x="480561" y="42045"/>
                  </a:cubicBezTo>
                  <a:cubicBezTo>
                    <a:pt x="495352" y="48384"/>
                    <a:pt x="529380" y="66979"/>
                    <a:pt x="540631" y="75417"/>
                  </a:cubicBezTo>
                  <a:cubicBezTo>
                    <a:pt x="558198" y="88592"/>
                    <a:pt x="573668" y="113608"/>
                    <a:pt x="587352" y="128813"/>
                  </a:cubicBezTo>
                  <a:cubicBezTo>
                    <a:pt x="597876" y="140506"/>
                    <a:pt x="608255" y="152593"/>
                    <a:pt x="620724" y="162185"/>
                  </a:cubicBezTo>
                  <a:cubicBezTo>
                    <a:pt x="645007" y="180864"/>
                    <a:pt x="677050" y="199774"/>
                    <a:pt x="707492" y="208906"/>
                  </a:cubicBezTo>
                  <a:cubicBezTo>
                    <a:pt x="718358" y="212166"/>
                    <a:pt x="729740" y="213355"/>
                    <a:pt x="740864" y="215580"/>
                  </a:cubicBezTo>
                  <a:cubicBezTo>
                    <a:pt x="798390" y="238590"/>
                    <a:pt x="750642" y="221235"/>
                    <a:pt x="800935" y="235604"/>
                  </a:cubicBezTo>
                  <a:cubicBezTo>
                    <a:pt x="834088" y="245076"/>
                    <a:pt x="810241" y="242170"/>
                    <a:pt x="854330" y="248953"/>
                  </a:cubicBezTo>
                  <a:cubicBezTo>
                    <a:pt x="919812" y="259027"/>
                    <a:pt x="922736" y="255172"/>
                    <a:pt x="1001168" y="262302"/>
                  </a:cubicBezTo>
                  <a:cubicBezTo>
                    <a:pt x="1019031" y="263926"/>
                    <a:pt x="1036765" y="266751"/>
                    <a:pt x="1054564" y="268976"/>
                  </a:cubicBezTo>
                  <a:cubicBezTo>
                    <a:pt x="1074587" y="266751"/>
                    <a:pt x="1094879" y="266253"/>
                    <a:pt x="1114634" y="262302"/>
                  </a:cubicBezTo>
                  <a:cubicBezTo>
                    <a:pt x="1128432" y="259542"/>
                    <a:pt x="1154681" y="248953"/>
                    <a:pt x="1154681" y="248953"/>
                  </a:cubicBezTo>
                  <a:cubicBezTo>
                    <a:pt x="1168030" y="251178"/>
                    <a:pt x="1183467" y="248120"/>
                    <a:pt x="1194727" y="255627"/>
                  </a:cubicBezTo>
                  <a:cubicBezTo>
                    <a:pt x="1200581" y="259530"/>
                    <a:pt x="1174704" y="262302"/>
                    <a:pt x="1174704" y="262302"/>
                  </a:cubicBezTo>
                </a:path>
              </a:pathLst>
            </a:cu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60" name="Freeform 12359">
              <a:extLst>
                <a:ext uri="{FF2B5EF4-FFF2-40B4-BE49-F238E27FC236}">
                  <a16:creationId xmlns:a16="http://schemas.microsoft.com/office/drawing/2014/main" id="{860CACD5-A98B-76C1-DCD8-34CD2B9BE5AA}"/>
                </a:ext>
              </a:extLst>
            </p:cNvPr>
            <p:cNvSpPr/>
            <p:nvPr/>
          </p:nvSpPr>
          <p:spPr>
            <a:xfrm>
              <a:off x="11279825" y="1895545"/>
              <a:ext cx="133489" cy="253629"/>
            </a:xfrm>
            <a:custGeom>
              <a:avLst/>
              <a:gdLst>
                <a:gd name="csX0" fmla="*/ 0 w 133489"/>
                <a:gd name="csY0" fmla="*/ 0 h 253629"/>
                <a:gd name="csX1" fmla="*/ 73419 w 133489"/>
                <a:gd name="csY1" fmla="*/ 80093 h 253629"/>
                <a:gd name="csX2" fmla="*/ 80093 w 133489"/>
                <a:gd name="csY2" fmla="*/ 100116 h 253629"/>
                <a:gd name="csX3" fmla="*/ 106791 w 133489"/>
                <a:gd name="csY3" fmla="*/ 140163 h 253629"/>
                <a:gd name="csX4" fmla="*/ 113466 w 133489"/>
                <a:gd name="csY4" fmla="*/ 160186 h 253629"/>
                <a:gd name="csX5" fmla="*/ 133489 w 133489"/>
                <a:gd name="csY5" fmla="*/ 173535 h 253629"/>
                <a:gd name="csX6" fmla="*/ 126814 w 133489"/>
                <a:gd name="csY6" fmla="*/ 253629 h 2536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489" h="253629">
                  <a:moveTo>
                    <a:pt x="0" y="0"/>
                  </a:moveTo>
                  <a:cubicBezTo>
                    <a:pt x="24473" y="26698"/>
                    <a:pt x="50794" y="51812"/>
                    <a:pt x="73419" y="80093"/>
                  </a:cubicBezTo>
                  <a:cubicBezTo>
                    <a:pt x="77814" y="85587"/>
                    <a:pt x="76676" y="93966"/>
                    <a:pt x="80093" y="100116"/>
                  </a:cubicBezTo>
                  <a:cubicBezTo>
                    <a:pt x="87884" y="114141"/>
                    <a:pt x="101717" y="124943"/>
                    <a:pt x="106791" y="140163"/>
                  </a:cubicBezTo>
                  <a:cubicBezTo>
                    <a:pt x="109016" y="146837"/>
                    <a:pt x="109071" y="154692"/>
                    <a:pt x="113466" y="160186"/>
                  </a:cubicBezTo>
                  <a:cubicBezTo>
                    <a:pt x="118477" y="166450"/>
                    <a:pt x="126815" y="169085"/>
                    <a:pt x="133489" y="173535"/>
                  </a:cubicBezTo>
                  <a:lnTo>
                    <a:pt x="126814" y="253629"/>
                  </a:lnTo>
                </a:path>
              </a:pathLst>
            </a:cu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363" name="TextBox 12362">
            <a:extLst>
              <a:ext uri="{FF2B5EF4-FFF2-40B4-BE49-F238E27FC236}">
                <a16:creationId xmlns:a16="http://schemas.microsoft.com/office/drawing/2014/main" id="{399FB50C-19DE-1221-25F7-FEE5365DB102}"/>
              </a:ext>
            </a:extLst>
          </p:cNvPr>
          <p:cNvSpPr txBox="1"/>
          <p:nvPr/>
        </p:nvSpPr>
        <p:spPr>
          <a:xfrm>
            <a:off x="5753125" y="2950807"/>
            <a:ext cx="2037111" cy="369332"/>
          </a:xfrm>
          <a:prstGeom prst="rect">
            <a:avLst/>
          </a:prstGeom>
          <a:solidFill>
            <a:schemeClr val="bg1">
              <a:alpha val="80000"/>
            </a:schemeClr>
          </a:solidFill>
        </p:spPr>
        <p:txBody>
          <a:bodyPr wrap="square" rtlCol="0">
            <a:spAutoFit/>
          </a:bodyPr>
          <a:lstStyle/>
          <a:p>
            <a:r>
              <a:rPr lang="en-US" dirty="0">
                <a:solidFill>
                  <a:srgbClr val="FF40FF"/>
                </a:solidFill>
              </a:rPr>
              <a:t>hippocampus</a:t>
            </a:r>
          </a:p>
        </p:txBody>
      </p:sp>
      <p:sp>
        <p:nvSpPr>
          <p:cNvPr id="12364" name="TextBox 12363">
            <a:extLst>
              <a:ext uri="{FF2B5EF4-FFF2-40B4-BE49-F238E27FC236}">
                <a16:creationId xmlns:a16="http://schemas.microsoft.com/office/drawing/2014/main" id="{FF457FDA-64C3-8916-AF17-2BE1F54DCFA5}"/>
              </a:ext>
            </a:extLst>
          </p:cNvPr>
          <p:cNvSpPr txBox="1"/>
          <p:nvPr/>
        </p:nvSpPr>
        <p:spPr>
          <a:xfrm>
            <a:off x="6509115" y="5231279"/>
            <a:ext cx="5335704" cy="1384995"/>
          </a:xfrm>
          <a:prstGeom prst="rect">
            <a:avLst/>
          </a:prstGeom>
          <a:noFill/>
        </p:spPr>
        <p:txBody>
          <a:bodyPr wrap="square" rtlCol="0">
            <a:spAutoFit/>
          </a:bodyPr>
          <a:lstStyle/>
          <a:p>
            <a:r>
              <a:rPr lang="en-US" sz="2800"/>
              <a:t>LLMs cannot incorporate new experiences into their weights except by retraining</a:t>
            </a:r>
          </a:p>
        </p:txBody>
      </p:sp>
    </p:spTree>
    <p:extLst>
      <p:ext uri="{BB962C8B-B14F-4D97-AF65-F5344CB8AC3E}">
        <p14:creationId xmlns:p14="http://schemas.microsoft.com/office/powerpoint/2010/main" val="227222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362"/>
                                        </p:tgtEl>
                                        <p:attrNameLst>
                                          <p:attrName>style.visibility</p:attrName>
                                        </p:attrNameLst>
                                      </p:cBhvr>
                                      <p:to>
                                        <p:strVal val="visible"/>
                                      </p:to>
                                    </p:set>
                                    <p:animEffect transition="in" filter="dissolve">
                                      <p:cBhvr>
                                        <p:cTn id="7" dur="500"/>
                                        <p:tgtEl>
                                          <p:spTgt spid="123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334"/>
                                        </p:tgtEl>
                                        <p:attrNameLst>
                                          <p:attrName>style.visibility</p:attrName>
                                        </p:attrNameLst>
                                      </p:cBhvr>
                                      <p:to>
                                        <p:strVal val="visible"/>
                                      </p:to>
                                    </p:set>
                                    <p:animEffect transition="in" filter="dissolve">
                                      <p:cBhvr>
                                        <p:cTn id="12" dur="500"/>
                                        <p:tgtEl>
                                          <p:spTgt spid="123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357"/>
                                        </p:tgtEl>
                                        <p:attrNameLst>
                                          <p:attrName>style.visibility</p:attrName>
                                        </p:attrNameLst>
                                      </p:cBhvr>
                                      <p:to>
                                        <p:strVal val="visible"/>
                                      </p:to>
                                    </p:set>
                                    <p:animEffect transition="in" filter="dissolve">
                                      <p:cBhvr>
                                        <p:cTn id="17" dur="500"/>
                                        <p:tgtEl>
                                          <p:spTgt spid="123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361"/>
                                        </p:tgtEl>
                                        <p:attrNameLst>
                                          <p:attrName>style.visibility</p:attrName>
                                        </p:attrNameLst>
                                      </p:cBhvr>
                                      <p:to>
                                        <p:strVal val="visible"/>
                                      </p:to>
                                    </p:set>
                                    <p:animEffect transition="in" filter="dissolve">
                                      <p:cBhvr>
                                        <p:cTn id="22" dur="500"/>
                                        <p:tgtEl>
                                          <p:spTgt spid="1236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365"/>
                                        </p:tgtEl>
                                        <p:attrNameLst>
                                          <p:attrName>style.visibility</p:attrName>
                                        </p:attrNameLst>
                                      </p:cBhvr>
                                      <p:to>
                                        <p:strVal val="visible"/>
                                      </p:to>
                                    </p:set>
                                    <p:animEffect transition="in" filter="dissolve">
                                      <p:cBhvr>
                                        <p:cTn id="27" dur="500"/>
                                        <p:tgtEl>
                                          <p:spTgt spid="1236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364"/>
                                        </p:tgtEl>
                                        <p:attrNameLst>
                                          <p:attrName>style.visibility</p:attrName>
                                        </p:attrNameLst>
                                      </p:cBhvr>
                                      <p:to>
                                        <p:strVal val="visible"/>
                                      </p:to>
                                    </p:set>
                                    <p:animEffect transition="in" filter="dissolve">
                                      <p:cBhvr>
                                        <p:cTn id="32" dur="500"/>
                                        <p:tgtEl>
                                          <p:spTgt spid="12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6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0FA61-093C-20EC-4851-35D984317515}"/>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6B35AEB3-BF0F-E291-5EA4-7D09F32553B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AA64F71E-8B4A-742E-079F-CFC02FABBA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2" name="Rectangle 3">
            <a:extLst>
              <a:ext uri="{FF2B5EF4-FFF2-40B4-BE49-F238E27FC236}">
                <a16:creationId xmlns:a16="http://schemas.microsoft.com/office/drawing/2014/main" id="{3718AA79-4E40-ABDA-933C-E57355DE2728}"/>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Consolidation</a:t>
            </a:r>
          </a:p>
        </p:txBody>
      </p:sp>
      <p:pic>
        <p:nvPicPr>
          <p:cNvPr id="4" name="Picture 3" descr="A graph of different colored lines&#10;&#10;AI-generated content may be incorrect.">
            <a:extLst>
              <a:ext uri="{FF2B5EF4-FFF2-40B4-BE49-F238E27FC236}">
                <a16:creationId xmlns:a16="http://schemas.microsoft.com/office/drawing/2014/main" id="{4D3A6650-5528-F197-9FB2-3EE3BEF6B1F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07503" y="1348730"/>
            <a:ext cx="5278668" cy="4711700"/>
          </a:xfrm>
          <a:prstGeom prst="rect">
            <a:avLst/>
          </a:prstGeom>
        </p:spPr>
      </p:pic>
      <p:sp>
        <p:nvSpPr>
          <p:cNvPr id="6" name="TextBox 5">
            <a:extLst>
              <a:ext uri="{FF2B5EF4-FFF2-40B4-BE49-F238E27FC236}">
                <a16:creationId xmlns:a16="http://schemas.microsoft.com/office/drawing/2014/main" id="{2175BE0A-E227-7D96-53BE-A2EF84A4E9D6}"/>
              </a:ext>
            </a:extLst>
          </p:cNvPr>
          <p:cNvSpPr txBox="1"/>
          <p:nvPr/>
        </p:nvSpPr>
        <p:spPr>
          <a:xfrm>
            <a:off x="9261200" y="6396333"/>
            <a:ext cx="2856872" cy="461665"/>
          </a:xfrm>
          <a:prstGeom prst="rect">
            <a:avLst/>
          </a:prstGeom>
          <a:noFill/>
        </p:spPr>
        <p:txBody>
          <a:bodyPr wrap="none" rtlCol="0">
            <a:spAutoFit/>
          </a:bodyPr>
          <a:lstStyle/>
          <a:p>
            <a:r>
              <a:rPr lang="en-US" sz="2400"/>
              <a:t>Sun 2025; Guo 2017</a:t>
            </a:r>
          </a:p>
        </p:txBody>
      </p:sp>
      <p:sp>
        <p:nvSpPr>
          <p:cNvPr id="21" name="TextBox 20">
            <a:extLst>
              <a:ext uri="{FF2B5EF4-FFF2-40B4-BE49-F238E27FC236}">
                <a16:creationId xmlns:a16="http://schemas.microsoft.com/office/drawing/2014/main" id="{9EAB2411-003D-EC9D-66A9-1C3309B94EA5}"/>
              </a:ext>
            </a:extLst>
          </p:cNvPr>
          <p:cNvSpPr txBox="1"/>
          <p:nvPr/>
        </p:nvSpPr>
        <p:spPr>
          <a:xfrm>
            <a:off x="6096000" y="5190384"/>
            <a:ext cx="5859489" cy="523220"/>
          </a:xfrm>
          <a:prstGeom prst="rect">
            <a:avLst/>
          </a:prstGeom>
          <a:noFill/>
        </p:spPr>
        <p:txBody>
          <a:bodyPr wrap="none" rtlCol="0">
            <a:spAutoFit/>
          </a:bodyPr>
          <a:lstStyle/>
          <a:p>
            <a:r>
              <a:rPr lang="en-US" sz="2800"/>
              <a:t>AI models are often poorly calibrated</a:t>
            </a:r>
          </a:p>
        </p:txBody>
      </p:sp>
      <p:grpSp>
        <p:nvGrpSpPr>
          <p:cNvPr id="23" name="Group 22">
            <a:extLst>
              <a:ext uri="{FF2B5EF4-FFF2-40B4-BE49-F238E27FC236}">
                <a16:creationId xmlns:a16="http://schemas.microsoft.com/office/drawing/2014/main" id="{341556FF-4CBD-F382-6735-3DF759636D31}"/>
              </a:ext>
            </a:extLst>
          </p:cNvPr>
          <p:cNvGrpSpPr/>
          <p:nvPr/>
        </p:nvGrpSpPr>
        <p:grpSpPr>
          <a:xfrm>
            <a:off x="6096000" y="1567288"/>
            <a:ext cx="6022072" cy="3389214"/>
            <a:chOff x="6096000" y="1567288"/>
            <a:chExt cx="6022072" cy="3389214"/>
          </a:xfrm>
        </p:grpSpPr>
        <p:grpSp>
          <p:nvGrpSpPr>
            <p:cNvPr id="20" name="Group 19">
              <a:extLst>
                <a:ext uri="{FF2B5EF4-FFF2-40B4-BE49-F238E27FC236}">
                  <a16:creationId xmlns:a16="http://schemas.microsoft.com/office/drawing/2014/main" id="{1DA54B85-BB9E-244C-3FFD-03BE4608A413}"/>
                </a:ext>
              </a:extLst>
            </p:cNvPr>
            <p:cNvGrpSpPr/>
            <p:nvPr/>
          </p:nvGrpSpPr>
          <p:grpSpPr>
            <a:xfrm>
              <a:off x="6096000" y="1588935"/>
              <a:ext cx="3860800" cy="3367567"/>
              <a:chOff x="6096000" y="1511301"/>
              <a:chExt cx="4939885" cy="4613274"/>
            </a:xfrm>
          </p:grpSpPr>
          <p:pic>
            <p:nvPicPr>
              <p:cNvPr id="12" name="Picture 11" descr="A graph of a graph with numbers and graphs&#10;&#10;AI-generated content may be incorrect.">
                <a:extLst>
                  <a:ext uri="{FF2B5EF4-FFF2-40B4-BE49-F238E27FC236}">
                    <a16:creationId xmlns:a16="http://schemas.microsoft.com/office/drawing/2014/main" id="{D53FD758-33A1-DB6C-0109-E12A78DBB59D}"/>
                  </a:ext>
                </a:extLst>
              </p:cNvPr>
              <p:cNvPicPr>
                <a:picLocks noChangeAspect="1"/>
              </p:cNvPicPr>
              <p:nvPr/>
            </p:nvPicPr>
            <p:blipFill>
              <a:blip r:embed="rId5"/>
              <a:stretch>
                <a:fillRect/>
              </a:stretch>
            </p:blipFill>
            <p:spPr>
              <a:xfrm>
                <a:off x="6748326" y="1511301"/>
                <a:ext cx="4287559" cy="4114800"/>
              </a:xfrm>
              <a:prstGeom prst="rect">
                <a:avLst/>
              </a:prstGeom>
            </p:spPr>
          </p:pic>
          <p:pic>
            <p:nvPicPr>
              <p:cNvPr id="15" name="Picture 14" descr="A black text with black text&#10;&#10;AI-generated content may be incorrect.">
                <a:extLst>
                  <a:ext uri="{FF2B5EF4-FFF2-40B4-BE49-F238E27FC236}">
                    <a16:creationId xmlns:a16="http://schemas.microsoft.com/office/drawing/2014/main" id="{E203E0FB-1888-BA1F-AB6A-FE4DBB2C37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1755774"/>
                <a:ext cx="1030763" cy="3346451"/>
              </a:xfrm>
              <a:prstGeom prst="rect">
                <a:avLst/>
              </a:prstGeom>
            </p:spPr>
          </p:pic>
          <p:pic>
            <p:nvPicPr>
              <p:cNvPr id="18" name="Picture 17" descr="A black text on a white background&#10;&#10;AI-generated content may be incorrect.">
                <a:extLst>
                  <a:ext uri="{FF2B5EF4-FFF2-40B4-BE49-F238E27FC236}">
                    <a16:creationId xmlns:a16="http://schemas.microsoft.com/office/drawing/2014/main" id="{EA8D541B-856B-8F56-E4EC-0C6D08B8700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17405" y="5657951"/>
                <a:ext cx="1725096" cy="466624"/>
              </a:xfrm>
              <a:prstGeom prst="rect">
                <a:avLst/>
              </a:prstGeom>
            </p:spPr>
          </p:pic>
        </p:grpSp>
        <p:sp>
          <p:nvSpPr>
            <p:cNvPr id="22" name="TextBox 21">
              <a:extLst>
                <a:ext uri="{FF2B5EF4-FFF2-40B4-BE49-F238E27FC236}">
                  <a16:creationId xmlns:a16="http://schemas.microsoft.com/office/drawing/2014/main" id="{02DA4BD5-1E17-E30A-29E6-ACAE126DE9E6}"/>
                </a:ext>
              </a:extLst>
            </p:cNvPr>
            <p:cNvSpPr txBox="1"/>
            <p:nvPr/>
          </p:nvSpPr>
          <p:spPr>
            <a:xfrm>
              <a:off x="9929903" y="1567288"/>
              <a:ext cx="2188169" cy="3046988"/>
            </a:xfrm>
            <a:prstGeom prst="rect">
              <a:avLst/>
            </a:prstGeom>
            <a:noFill/>
          </p:spPr>
          <p:txBody>
            <a:bodyPr wrap="square" rtlCol="0">
              <a:spAutoFit/>
            </a:bodyPr>
            <a:lstStyle/>
            <a:p>
              <a:r>
                <a:rPr lang="en-US" sz="2400"/>
                <a:t>CNN (ResNet) on CIfAR image recognition</a:t>
              </a:r>
            </a:p>
            <a:p>
              <a:br>
                <a:rPr lang="en-US" sz="2400"/>
              </a:br>
              <a:r>
                <a:rPr lang="en-US" sz="2400"/>
                <a:t>Confidence measured in log probs</a:t>
              </a:r>
            </a:p>
          </p:txBody>
        </p:sp>
      </p:grpSp>
      <p:sp>
        <p:nvSpPr>
          <p:cNvPr id="24" name="TextBox 23">
            <a:extLst>
              <a:ext uri="{FF2B5EF4-FFF2-40B4-BE49-F238E27FC236}">
                <a16:creationId xmlns:a16="http://schemas.microsoft.com/office/drawing/2014/main" id="{07D1275D-9FE4-16AE-AC66-F8FF30AB51E8}"/>
              </a:ext>
            </a:extLst>
          </p:cNvPr>
          <p:cNvSpPr txBox="1"/>
          <p:nvPr/>
        </p:nvSpPr>
        <p:spPr>
          <a:xfrm>
            <a:off x="900026" y="6134723"/>
            <a:ext cx="4093621" cy="523220"/>
          </a:xfrm>
          <a:prstGeom prst="rect">
            <a:avLst/>
          </a:prstGeom>
          <a:noFill/>
        </p:spPr>
        <p:txBody>
          <a:bodyPr wrap="none" rtlCol="0">
            <a:spAutoFit/>
          </a:bodyPr>
          <a:lstStyle/>
          <a:p>
            <a:r>
              <a:rPr lang="en-US" sz="2800"/>
              <a:t>“how confident are you”?</a:t>
            </a:r>
          </a:p>
        </p:txBody>
      </p:sp>
    </p:spTree>
    <p:extLst>
      <p:ext uri="{BB962C8B-B14F-4D97-AF65-F5344CB8AC3E}">
        <p14:creationId xmlns:p14="http://schemas.microsoft.com/office/powerpoint/2010/main" val="303886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9419-95E6-D7B7-90C6-B99F1F59F88A}"/>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6893D268-5019-4BBF-0D52-02C881FA5D3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F4DA48E7-F870-6B8F-7172-900A11923D9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2" name="Rectangle 3">
            <a:extLst>
              <a:ext uri="{FF2B5EF4-FFF2-40B4-BE49-F238E27FC236}">
                <a16:creationId xmlns:a16="http://schemas.microsoft.com/office/drawing/2014/main" id="{2EAA50FA-E630-B2CF-4884-915BA7B1128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Embodiment</a:t>
            </a:r>
          </a:p>
        </p:txBody>
      </p:sp>
      <p:pic>
        <p:nvPicPr>
          <p:cNvPr id="6" name="Screen Recording 2026-09-24 at 09.05.44">
            <a:hlinkClick r:id="" action="ppaction://media"/>
            <a:extLst>
              <a:ext uri="{FF2B5EF4-FFF2-40B4-BE49-F238E27FC236}">
                <a16:creationId xmlns:a16="http://schemas.microsoft.com/office/drawing/2014/main" id="{952259FB-BCA7-202D-F981-50904B8794EF}"/>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42900" y="1320800"/>
            <a:ext cx="5462910" cy="3175000"/>
          </a:xfrm>
          <a:prstGeom prst="rect">
            <a:avLst/>
          </a:prstGeom>
        </p:spPr>
      </p:pic>
      <p:sp>
        <p:nvSpPr>
          <p:cNvPr id="8" name="TextBox 7">
            <a:extLst>
              <a:ext uri="{FF2B5EF4-FFF2-40B4-BE49-F238E27FC236}">
                <a16:creationId xmlns:a16="http://schemas.microsoft.com/office/drawing/2014/main" id="{9B90058A-8190-96ED-441E-2178D21E72BB}"/>
              </a:ext>
            </a:extLst>
          </p:cNvPr>
          <p:cNvSpPr txBox="1"/>
          <p:nvPr/>
        </p:nvSpPr>
        <p:spPr>
          <a:xfrm>
            <a:off x="342900" y="4583093"/>
            <a:ext cx="5549900" cy="954107"/>
          </a:xfrm>
          <a:prstGeom prst="rect">
            <a:avLst/>
          </a:prstGeom>
          <a:noFill/>
        </p:spPr>
        <p:txBody>
          <a:bodyPr wrap="square" rtlCol="0">
            <a:spAutoFit/>
          </a:bodyPr>
          <a:lstStyle/>
          <a:p>
            <a:r>
              <a:rPr lang="en-US" sz="2800"/>
              <a:t>Opus 5.5 generated this image by writing computer code</a:t>
            </a:r>
          </a:p>
        </p:txBody>
      </p:sp>
      <p:grpSp>
        <p:nvGrpSpPr>
          <p:cNvPr id="12" name="Group 11">
            <a:extLst>
              <a:ext uri="{FF2B5EF4-FFF2-40B4-BE49-F238E27FC236}">
                <a16:creationId xmlns:a16="http://schemas.microsoft.com/office/drawing/2014/main" id="{09295DD5-734E-8E6F-7354-792B8E2B12BB}"/>
              </a:ext>
            </a:extLst>
          </p:cNvPr>
          <p:cNvGrpSpPr/>
          <p:nvPr/>
        </p:nvGrpSpPr>
        <p:grpSpPr>
          <a:xfrm>
            <a:off x="6208713" y="1320800"/>
            <a:ext cx="5642299" cy="4216400"/>
            <a:chOff x="6208713" y="1320800"/>
            <a:chExt cx="5642299" cy="4216400"/>
          </a:xfrm>
        </p:grpSpPr>
        <p:pic>
          <p:nvPicPr>
            <p:cNvPr id="9" name="Screen Recording 2026-09-24 at 09.08.25">
              <a:hlinkClick r:id="" action="ppaction://media"/>
              <a:extLst>
                <a:ext uri="{FF2B5EF4-FFF2-40B4-BE49-F238E27FC236}">
                  <a16:creationId xmlns:a16="http://schemas.microsoft.com/office/drawing/2014/main" id="{03B77FF9-0005-7458-4EAF-B01D5A3388BD}"/>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208713" y="1320800"/>
              <a:ext cx="5594467" cy="3175000"/>
            </a:xfrm>
            <a:prstGeom prst="rect">
              <a:avLst/>
            </a:prstGeom>
          </p:spPr>
        </p:pic>
        <p:sp>
          <p:nvSpPr>
            <p:cNvPr id="10" name="TextBox 9">
              <a:extLst>
                <a:ext uri="{FF2B5EF4-FFF2-40B4-BE49-F238E27FC236}">
                  <a16:creationId xmlns:a16="http://schemas.microsoft.com/office/drawing/2014/main" id="{7CBB6831-3398-417F-BA52-5E08A9023F87}"/>
                </a:ext>
              </a:extLst>
            </p:cNvPr>
            <p:cNvSpPr txBox="1"/>
            <p:nvPr/>
          </p:nvSpPr>
          <p:spPr>
            <a:xfrm>
              <a:off x="6301112" y="4583093"/>
              <a:ext cx="5549900" cy="954107"/>
            </a:xfrm>
            <a:prstGeom prst="rect">
              <a:avLst/>
            </a:prstGeom>
            <a:noFill/>
          </p:spPr>
          <p:txBody>
            <a:bodyPr wrap="square" rtlCol="0">
              <a:spAutoFit/>
            </a:bodyPr>
            <a:lstStyle/>
            <a:p>
              <a:r>
                <a:rPr lang="en-US" sz="2800"/>
                <a:t>Truly embodied image generation..?</a:t>
              </a:r>
            </a:p>
          </p:txBody>
        </p:sp>
      </p:grpSp>
    </p:spTree>
    <p:extLst>
      <p:ext uri="{BB962C8B-B14F-4D97-AF65-F5344CB8AC3E}">
        <p14:creationId xmlns:p14="http://schemas.microsoft.com/office/powerpoint/2010/main" val="206751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5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video>
              <p:cMediaNode vol="80000">
                <p:cTn id="18" repeatCount="indefinite" fill="hold" display="0">
                  <p:stCondLst>
                    <p:cond delay="indefinite"/>
                  </p:stCondLst>
                </p:cTn>
                <p:tgtEl>
                  <p:spTgt spid="9"/>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D4D6-8C2A-EAA1-0403-DCD0FD887BB1}"/>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A7A48082-2334-6403-6F4A-1272A571639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1" name="Picture 10">
            <a:extLst>
              <a:ext uri="{FF2B5EF4-FFF2-40B4-BE49-F238E27FC236}">
                <a16:creationId xmlns:a16="http://schemas.microsoft.com/office/drawing/2014/main" id="{909E278F-6CA0-8C80-ED47-3C86821D1F4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2" name="Rectangle 3">
            <a:extLst>
              <a:ext uri="{FF2B5EF4-FFF2-40B4-BE49-F238E27FC236}">
                <a16:creationId xmlns:a16="http://schemas.microsoft.com/office/drawing/2014/main" id="{BD8A7651-726A-1246-5C73-7040D79CE85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Open-endedness</a:t>
            </a:r>
          </a:p>
        </p:txBody>
      </p:sp>
      <p:pic>
        <p:nvPicPr>
          <p:cNvPr id="4" name="Screen Recording 2026-09-25 at 08.30.58">
            <a:hlinkClick r:id="" action="ppaction://media"/>
            <a:extLst>
              <a:ext uri="{FF2B5EF4-FFF2-40B4-BE49-F238E27FC236}">
                <a16:creationId xmlns:a16="http://schemas.microsoft.com/office/drawing/2014/main" id="{286267A4-A1A4-62A9-DCD2-FE8F212B3D3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720725" y="1322587"/>
            <a:ext cx="7216775" cy="4085502"/>
          </a:xfrm>
          <a:prstGeom prst="rect">
            <a:avLst/>
          </a:prstGeom>
        </p:spPr>
      </p:pic>
      <p:pic>
        <p:nvPicPr>
          <p:cNvPr id="5" name="Screen Recording 2026-09-25 at 08.29.38">
            <a:hlinkClick r:id="" action="ppaction://media"/>
            <a:extLst>
              <a:ext uri="{FF2B5EF4-FFF2-40B4-BE49-F238E27FC236}">
                <a16:creationId xmlns:a16="http://schemas.microsoft.com/office/drawing/2014/main" id="{6F1C5F6F-65C8-66AC-131A-A3EBC74B9AA3}"/>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8520113" y="1322587"/>
            <a:ext cx="2496696" cy="4085502"/>
          </a:xfrm>
          <a:prstGeom prst="rect">
            <a:avLst/>
          </a:prstGeom>
        </p:spPr>
      </p:pic>
      <p:sp>
        <p:nvSpPr>
          <p:cNvPr id="13" name="TextBox 12">
            <a:extLst>
              <a:ext uri="{FF2B5EF4-FFF2-40B4-BE49-F238E27FC236}">
                <a16:creationId xmlns:a16="http://schemas.microsoft.com/office/drawing/2014/main" id="{77EF3C69-82CA-C633-4A7F-76D76955B32B}"/>
              </a:ext>
            </a:extLst>
          </p:cNvPr>
          <p:cNvSpPr txBox="1"/>
          <p:nvPr/>
        </p:nvSpPr>
        <p:spPr>
          <a:xfrm>
            <a:off x="1417833" y="5717849"/>
            <a:ext cx="8703280" cy="584775"/>
          </a:xfrm>
          <a:prstGeom prst="rect">
            <a:avLst/>
          </a:prstGeom>
          <a:noFill/>
        </p:spPr>
        <p:txBody>
          <a:bodyPr wrap="none" rtlCol="0">
            <a:spAutoFit/>
          </a:bodyPr>
          <a:lstStyle/>
          <a:p>
            <a:r>
              <a:rPr lang="en-US" sz="3200"/>
              <a:t>Probably not taking over the world any time soon</a:t>
            </a:r>
          </a:p>
        </p:txBody>
      </p:sp>
    </p:spTree>
    <p:extLst>
      <p:ext uri="{BB962C8B-B14F-4D97-AF65-F5344CB8AC3E}">
        <p14:creationId xmlns:p14="http://schemas.microsoft.com/office/powerpoint/2010/main" val="41635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repeatCount="indefinite" fill="hold" display="0">
                  <p:stCondLst>
                    <p:cond delay="indefinite"/>
                  </p:stCondLst>
                </p:cTn>
                <p:tgtEl>
                  <p:spTgt spid="4"/>
                </p:tgtEl>
              </p:cMediaNode>
            </p:video>
            <p:video>
              <p:cMediaNode vol="80000">
                <p:cTn id="9" fill="hold" display="0">
                  <p:stCondLst>
                    <p:cond delay="indefinite"/>
                  </p:stCondLst>
                </p:cTn>
                <p:tgtEl>
                  <p:spTgt spid="5"/>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258BC-BA82-77EB-3B6E-F56AA574C357}"/>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9BEA4BCC-A911-9ECF-EA80-C7CA08E11395}"/>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8B6174B8-BA5A-0858-A4E7-8514D407FD4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Jagged frontier</a:t>
            </a:r>
          </a:p>
        </p:txBody>
      </p:sp>
      <p:sp>
        <p:nvSpPr>
          <p:cNvPr id="2" name="Oval 1">
            <a:extLst>
              <a:ext uri="{FF2B5EF4-FFF2-40B4-BE49-F238E27FC236}">
                <a16:creationId xmlns:a16="http://schemas.microsoft.com/office/drawing/2014/main" id="{8C84B542-3C63-FD3B-D828-8593B8C7C510}"/>
              </a:ext>
            </a:extLst>
          </p:cNvPr>
          <p:cNvSpPr/>
          <p:nvPr/>
        </p:nvSpPr>
        <p:spPr>
          <a:xfrm>
            <a:off x="2312575" y="3578114"/>
            <a:ext cx="1080000" cy="1080000"/>
          </a:xfrm>
          <a:prstGeom prst="ellipse">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D42B26B-159B-9562-B63E-30DF17D0E88D}"/>
              </a:ext>
            </a:extLst>
          </p:cNvPr>
          <p:cNvSpPr/>
          <p:nvPr/>
        </p:nvSpPr>
        <p:spPr>
          <a:xfrm>
            <a:off x="1952575" y="3218114"/>
            <a:ext cx="1800000" cy="1800000"/>
          </a:xfrm>
          <a:prstGeom prst="ellipse">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7BF24ED-95D6-83CD-C4DD-13BB7ED56E7D}"/>
              </a:ext>
            </a:extLst>
          </p:cNvPr>
          <p:cNvSpPr/>
          <p:nvPr/>
        </p:nvSpPr>
        <p:spPr>
          <a:xfrm>
            <a:off x="1592575" y="2858114"/>
            <a:ext cx="2520000" cy="2520000"/>
          </a:xfrm>
          <a:prstGeom prst="ellipse">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053026B-A388-7935-FFFC-F01F93B9EE7D}"/>
              </a:ext>
            </a:extLst>
          </p:cNvPr>
          <p:cNvSpPr/>
          <p:nvPr/>
        </p:nvSpPr>
        <p:spPr>
          <a:xfrm>
            <a:off x="1232575" y="2498114"/>
            <a:ext cx="3240000" cy="3240000"/>
          </a:xfrm>
          <a:prstGeom prst="ellipse">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xplosion 2 15">
            <a:extLst>
              <a:ext uri="{FF2B5EF4-FFF2-40B4-BE49-F238E27FC236}">
                <a16:creationId xmlns:a16="http://schemas.microsoft.com/office/drawing/2014/main" id="{7B9DBC03-A3E1-1FD6-C871-6D016D6A0A6D}"/>
              </a:ext>
            </a:extLst>
          </p:cNvPr>
          <p:cNvSpPr/>
          <p:nvPr/>
        </p:nvSpPr>
        <p:spPr>
          <a:xfrm>
            <a:off x="1232575" y="1701941"/>
            <a:ext cx="4989392" cy="4036173"/>
          </a:xfrm>
          <a:prstGeom prst="irregularSeal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2A3DC02C-E460-B4A0-3E62-7056A0D98A08}"/>
              </a:ext>
            </a:extLst>
          </p:cNvPr>
          <p:cNvGrpSpPr/>
          <p:nvPr/>
        </p:nvGrpSpPr>
        <p:grpSpPr>
          <a:xfrm>
            <a:off x="3684522" y="1135942"/>
            <a:ext cx="4069543" cy="4185667"/>
            <a:chOff x="3373025" y="1135942"/>
            <a:chExt cx="4069543" cy="4185667"/>
          </a:xfrm>
        </p:grpSpPr>
        <p:sp>
          <p:nvSpPr>
            <p:cNvPr id="25" name="TextBox 24">
              <a:extLst>
                <a:ext uri="{FF2B5EF4-FFF2-40B4-BE49-F238E27FC236}">
                  <a16:creationId xmlns:a16="http://schemas.microsoft.com/office/drawing/2014/main" id="{D6B1178D-5C05-3339-395E-8C71731E1582}"/>
                </a:ext>
              </a:extLst>
            </p:cNvPr>
            <p:cNvSpPr txBox="1"/>
            <p:nvPr/>
          </p:nvSpPr>
          <p:spPr>
            <a:xfrm>
              <a:off x="5388801" y="4490612"/>
              <a:ext cx="2053767" cy="830997"/>
            </a:xfrm>
            <a:prstGeom prst="rect">
              <a:avLst/>
            </a:prstGeom>
            <a:noFill/>
          </p:spPr>
          <p:txBody>
            <a:bodyPr wrap="square" rtlCol="0">
              <a:spAutoFit/>
            </a:bodyPr>
            <a:lstStyle/>
            <a:p>
              <a:r>
                <a:rPr lang="en-US" sz="2400">
                  <a:solidFill>
                    <a:srgbClr val="0070C0"/>
                  </a:solidFill>
                </a:rPr>
                <a:t>persuading people</a:t>
              </a:r>
            </a:p>
          </p:txBody>
        </p:sp>
        <p:sp>
          <p:nvSpPr>
            <p:cNvPr id="28" name="Oval 27">
              <a:extLst>
                <a:ext uri="{FF2B5EF4-FFF2-40B4-BE49-F238E27FC236}">
                  <a16:creationId xmlns:a16="http://schemas.microsoft.com/office/drawing/2014/main" id="{1CD0B5FD-E3F7-5768-B5B4-FF3AB3F9971B}"/>
                </a:ext>
              </a:extLst>
            </p:cNvPr>
            <p:cNvSpPr/>
            <p:nvPr/>
          </p:nvSpPr>
          <p:spPr>
            <a:xfrm>
              <a:off x="5130202" y="4490612"/>
              <a:ext cx="251792" cy="273741"/>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8" name="TextBox 17">
              <a:extLst>
                <a:ext uri="{FF2B5EF4-FFF2-40B4-BE49-F238E27FC236}">
                  <a16:creationId xmlns:a16="http://schemas.microsoft.com/office/drawing/2014/main" id="{34AF3DDB-3E1D-FC39-9459-B006B0EF914F}"/>
                </a:ext>
              </a:extLst>
            </p:cNvPr>
            <p:cNvSpPr txBox="1"/>
            <p:nvPr/>
          </p:nvSpPr>
          <p:spPr>
            <a:xfrm>
              <a:off x="6035957" y="2753753"/>
              <a:ext cx="1026756" cy="461665"/>
            </a:xfrm>
            <a:prstGeom prst="rect">
              <a:avLst/>
            </a:prstGeom>
            <a:noFill/>
          </p:spPr>
          <p:txBody>
            <a:bodyPr wrap="none" rtlCol="0">
              <a:spAutoFit/>
            </a:bodyPr>
            <a:lstStyle/>
            <a:p>
              <a:r>
                <a:rPr lang="en-US" sz="2400">
                  <a:solidFill>
                    <a:srgbClr val="0070C0"/>
                  </a:solidFill>
                </a:rPr>
                <a:t>maths</a:t>
              </a:r>
            </a:p>
          </p:txBody>
        </p:sp>
        <p:sp>
          <p:nvSpPr>
            <p:cNvPr id="29" name="Oval 28">
              <a:extLst>
                <a:ext uri="{FF2B5EF4-FFF2-40B4-BE49-F238E27FC236}">
                  <a16:creationId xmlns:a16="http://schemas.microsoft.com/office/drawing/2014/main" id="{A588EE55-BCE4-0B0D-F2B7-EB2D3B0FF259}"/>
                </a:ext>
              </a:extLst>
            </p:cNvPr>
            <p:cNvSpPr/>
            <p:nvPr/>
          </p:nvSpPr>
          <p:spPr>
            <a:xfrm>
              <a:off x="5784574" y="2837343"/>
              <a:ext cx="251792" cy="273741"/>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9" name="TextBox 18">
              <a:extLst>
                <a:ext uri="{FF2B5EF4-FFF2-40B4-BE49-F238E27FC236}">
                  <a16:creationId xmlns:a16="http://schemas.microsoft.com/office/drawing/2014/main" id="{0FC6C0BB-2913-BF05-9852-F716E6CFADC7}"/>
                </a:ext>
              </a:extLst>
            </p:cNvPr>
            <p:cNvSpPr txBox="1"/>
            <p:nvPr/>
          </p:nvSpPr>
          <p:spPr>
            <a:xfrm>
              <a:off x="5256098" y="1860269"/>
              <a:ext cx="1082348" cy="461665"/>
            </a:xfrm>
            <a:prstGeom prst="rect">
              <a:avLst/>
            </a:prstGeom>
            <a:noFill/>
          </p:spPr>
          <p:txBody>
            <a:bodyPr wrap="none" rtlCol="0">
              <a:spAutoFit/>
            </a:bodyPr>
            <a:lstStyle/>
            <a:p>
              <a:r>
                <a:rPr lang="en-US" sz="2400">
                  <a:solidFill>
                    <a:srgbClr val="0070C0"/>
                  </a:solidFill>
                </a:rPr>
                <a:t>coding</a:t>
              </a:r>
            </a:p>
          </p:txBody>
        </p:sp>
        <p:sp>
          <p:nvSpPr>
            <p:cNvPr id="30" name="Oval 29">
              <a:extLst>
                <a:ext uri="{FF2B5EF4-FFF2-40B4-BE49-F238E27FC236}">
                  <a16:creationId xmlns:a16="http://schemas.microsoft.com/office/drawing/2014/main" id="{54A20527-519D-000E-A5E4-1596077A5E83}"/>
                </a:ext>
              </a:extLst>
            </p:cNvPr>
            <p:cNvSpPr/>
            <p:nvPr/>
          </p:nvSpPr>
          <p:spPr>
            <a:xfrm>
              <a:off x="5004306" y="2140981"/>
              <a:ext cx="251792" cy="273741"/>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2" name="TextBox 21">
              <a:extLst>
                <a:ext uri="{FF2B5EF4-FFF2-40B4-BE49-F238E27FC236}">
                  <a16:creationId xmlns:a16="http://schemas.microsoft.com/office/drawing/2014/main" id="{B78961F0-1D7D-0161-7EDE-0C705438ABE0}"/>
                </a:ext>
              </a:extLst>
            </p:cNvPr>
            <p:cNvSpPr txBox="1"/>
            <p:nvPr/>
          </p:nvSpPr>
          <p:spPr>
            <a:xfrm>
              <a:off x="3373025" y="1135942"/>
              <a:ext cx="2718373" cy="461665"/>
            </a:xfrm>
            <a:prstGeom prst="rect">
              <a:avLst/>
            </a:prstGeom>
            <a:noFill/>
          </p:spPr>
          <p:txBody>
            <a:bodyPr wrap="none" rtlCol="0">
              <a:spAutoFit/>
            </a:bodyPr>
            <a:lstStyle/>
            <a:p>
              <a:r>
                <a:rPr lang="en-US" sz="2400">
                  <a:solidFill>
                    <a:srgbClr val="0070C0"/>
                  </a:solidFill>
                </a:rPr>
                <a:t>general knowledge </a:t>
              </a:r>
            </a:p>
          </p:txBody>
        </p:sp>
        <p:sp>
          <p:nvSpPr>
            <p:cNvPr id="31" name="Oval 30">
              <a:extLst>
                <a:ext uri="{FF2B5EF4-FFF2-40B4-BE49-F238E27FC236}">
                  <a16:creationId xmlns:a16="http://schemas.microsoft.com/office/drawing/2014/main" id="{B70C55D6-921A-E9B5-5617-A1D39930B597}"/>
                </a:ext>
              </a:extLst>
            </p:cNvPr>
            <p:cNvSpPr/>
            <p:nvPr/>
          </p:nvSpPr>
          <p:spPr>
            <a:xfrm>
              <a:off x="4217587" y="1583851"/>
              <a:ext cx="251792" cy="273741"/>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grpSp>
      <p:grpSp>
        <p:nvGrpSpPr>
          <p:cNvPr id="5" name="Group 4">
            <a:extLst>
              <a:ext uri="{FF2B5EF4-FFF2-40B4-BE49-F238E27FC236}">
                <a16:creationId xmlns:a16="http://schemas.microsoft.com/office/drawing/2014/main" id="{3D3F1EAB-D2CA-AD4D-C1F1-0D79EB7EA2B9}"/>
              </a:ext>
            </a:extLst>
          </p:cNvPr>
          <p:cNvGrpSpPr/>
          <p:nvPr/>
        </p:nvGrpSpPr>
        <p:grpSpPr>
          <a:xfrm>
            <a:off x="371659" y="2410466"/>
            <a:ext cx="3089488" cy="4320293"/>
            <a:chOff x="371659" y="2410466"/>
            <a:chExt cx="3089488" cy="4320293"/>
          </a:xfrm>
        </p:grpSpPr>
        <p:sp>
          <p:nvSpPr>
            <p:cNvPr id="24" name="TextBox 23">
              <a:extLst>
                <a:ext uri="{FF2B5EF4-FFF2-40B4-BE49-F238E27FC236}">
                  <a16:creationId xmlns:a16="http://schemas.microsoft.com/office/drawing/2014/main" id="{26AF2961-C1EC-09F7-01BD-3FD8039ABD6E}"/>
                </a:ext>
              </a:extLst>
            </p:cNvPr>
            <p:cNvSpPr txBox="1"/>
            <p:nvPr/>
          </p:nvSpPr>
          <p:spPr>
            <a:xfrm>
              <a:off x="1021719" y="5899762"/>
              <a:ext cx="2439428" cy="830997"/>
            </a:xfrm>
            <a:prstGeom prst="rect">
              <a:avLst/>
            </a:prstGeom>
            <a:noFill/>
          </p:spPr>
          <p:txBody>
            <a:bodyPr wrap="square" rtlCol="0">
              <a:spAutoFit/>
            </a:bodyPr>
            <a:lstStyle/>
            <a:p>
              <a:r>
                <a:rPr lang="en-US" sz="2400">
                  <a:solidFill>
                    <a:srgbClr val="C00000"/>
                  </a:solidFill>
                </a:rPr>
                <a:t>reviewing scientific articles</a:t>
              </a:r>
            </a:p>
          </p:txBody>
        </p:sp>
        <p:sp>
          <p:nvSpPr>
            <p:cNvPr id="36" name="Oval 35">
              <a:extLst>
                <a:ext uri="{FF2B5EF4-FFF2-40B4-BE49-F238E27FC236}">
                  <a16:creationId xmlns:a16="http://schemas.microsoft.com/office/drawing/2014/main" id="{94CC1E79-6406-7167-07A4-170C05343E51}"/>
                </a:ext>
              </a:extLst>
            </p:cNvPr>
            <p:cNvSpPr/>
            <p:nvPr/>
          </p:nvSpPr>
          <p:spPr>
            <a:xfrm>
              <a:off x="2241433" y="5662725"/>
              <a:ext cx="251792" cy="273741"/>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B00A976-2120-95F0-C6BB-04C784105016}"/>
                </a:ext>
              </a:extLst>
            </p:cNvPr>
            <p:cNvSpPr txBox="1"/>
            <p:nvPr/>
          </p:nvSpPr>
          <p:spPr>
            <a:xfrm>
              <a:off x="371659" y="2410466"/>
              <a:ext cx="1940916" cy="830997"/>
            </a:xfrm>
            <a:prstGeom prst="rect">
              <a:avLst/>
            </a:prstGeom>
            <a:noFill/>
          </p:spPr>
          <p:txBody>
            <a:bodyPr wrap="square" rtlCol="0">
              <a:spAutoFit/>
            </a:bodyPr>
            <a:lstStyle/>
            <a:p>
              <a:r>
                <a:rPr lang="en-US" sz="2400">
                  <a:solidFill>
                    <a:srgbClr val="C00000"/>
                  </a:solidFill>
                </a:rPr>
                <a:t>writing poems</a:t>
              </a:r>
            </a:p>
          </p:txBody>
        </p:sp>
        <p:sp>
          <p:nvSpPr>
            <p:cNvPr id="37" name="Oval 36">
              <a:extLst>
                <a:ext uri="{FF2B5EF4-FFF2-40B4-BE49-F238E27FC236}">
                  <a16:creationId xmlns:a16="http://schemas.microsoft.com/office/drawing/2014/main" id="{A49E33FE-A21E-E004-C607-68634ED671B6}"/>
                </a:ext>
              </a:extLst>
            </p:cNvPr>
            <p:cNvSpPr/>
            <p:nvPr/>
          </p:nvSpPr>
          <p:spPr>
            <a:xfrm>
              <a:off x="1380998" y="3110576"/>
              <a:ext cx="251792" cy="273741"/>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A066141C-A2D1-92EF-ECCF-13E80563EDCD}"/>
              </a:ext>
            </a:extLst>
          </p:cNvPr>
          <p:cNvSpPr txBox="1"/>
          <p:nvPr/>
        </p:nvSpPr>
        <p:spPr>
          <a:xfrm>
            <a:off x="7933323" y="1518351"/>
            <a:ext cx="3887017" cy="3539430"/>
          </a:xfrm>
          <a:prstGeom prst="rect">
            <a:avLst/>
          </a:prstGeom>
          <a:noFill/>
        </p:spPr>
        <p:txBody>
          <a:bodyPr wrap="square" rtlCol="0">
            <a:spAutoFit/>
          </a:bodyPr>
          <a:lstStyle/>
          <a:p>
            <a:r>
              <a:rPr lang="en-US" sz="2800"/>
              <a:t>The frontier is jagged – AI systems are superhuman in some domains, but still lag far behind in others</a:t>
            </a:r>
          </a:p>
          <a:p>
            <a:endParaRPr lang="en-US" sz="2800"/>
          </a:p>
          <a:p>
            <a:r>
              <a:rPr lang="en-US" sz="2800"/>
              <a:t>There is “cognitive dark matter” in intelligence</a:t>
            </a:r>
          </a:p>
        </p:txBody>
      </p:sp>
      <p:sp>
        <p:nvSpPr>
          <p:cNvPr id="8" name="TextBox 7">
            <a:extLst>
              <a:ext uri="{FF2B5EF4-FFF2-40B4-BE49-F238E27FC236}">
                <a16:creationId xmlns:a16="http://schemas.microsoft.com/office/drawing/2014/main" id="{472CD073-1FC0-F8D9-5579-D5F94092CCDB}"/>
              </a:ext>
            </a:extLst>
          </p:cNvPr>
          <p:cNvSpPr txBox="1"/>
          <p:nvPr/>
        </p:nvSpPr>
        <p:spPr>
          <a:xfrm>
            <a:off x="10033631" y="6396334"/>
            <a:ext cx="2273300" cy="461665"/>
          </a:xfrm>
          <a:prstGeom prst="rect">
            <a:avLst/>
          </a:prstGeom>
          <a:noFill/>
        </p:spPr>
        <p:txBody>
          <a:bodyPr wrap="square">
            <a:spAutoFit/>
          </a:bodyPr>
          <a:lstStyle/>
          <a:p>
            <a:r>
              <a:rPr lang="en-US" sz="2400"/>
              <a:t>Mineault</a:t>
            </a:r>
            <a:r>
              <a:rPr lang="en-US"/>
              <a:t> </a:t>
            </a:r>
            <a:r>
              <a:rPr lang="en-US" sz="2400"/>
              <a:t>2026</a:t>
            </a:r>
          </a:p>
        </p:txBody>
      </p:sp>
      <p:grpSp>
        <p:nvGrpSpPr>
          <p:cNvPr id="11" name="Group 10">
            <a:extLst>
              <a:ext uri="{FF2B5EF4-FFF2-40B4-BE49-F238E27FC236}">
                <a16:creationId xmlns:a16="http://schemas.microsoft.com/office/drawing/2014/main" id="{0CB85F5B-BFCC-2B26-D439-A51075BEF774}"/>
              </a:ext>
            </a:extLst>
          </p:cNvPr>
          <p:cNvGrpSpPr/>
          <p:nvPr/>
        </p:nvGrpSpPr>
        <p:grpSpPr>
          <a:xfrm>
            <a:off x="1862331" y="2700472"/>
            <a:ext cx="3453472" cy="2398466"/>
            <a:chOff x="1862331" y="2700472"/>
            <a:chExt cx="3453472" cy="2398466"/>
          </a:xfrm>
        </p:grpSpPr>
        <p:grpSp>
          <p:nvGrpSpPr>
            <p:cNvPr id="6" name="Group 5">
              <a:extLst>
                <a:ext uri="{FF2B5EF4-FFF2-40B4-BE49-F238E27FC236}">
                  <a16:creationId xmlns:a16="http://schemas.microsoft.com/office/drawing/2014/main" id="{3F87300B-3136-453A-E3F9-A5C709BA306A}"/>
                </a:ext>
              </a:extLst>
            </p:cNvPr>
            <p:cNvGrpSpPr/>
            <p:nvPr/>
          </p:nvGrpSpPr>
          <p:grpSpPr>
            <a:xfrm>
              <a:off x="1862331" y="2700472"/>
              <a:ext cx="3453472" cy="2398466"/>
              <a:chOff x="1862331" y="2700472"/>
              <a:chExt cx="3453472" cy="2398466"/>
            </a:xfrm>
          </p:grpSpPr>
          <p:sp>
            <p:nvSpPr>
              <p:cNvPr id="21" name="TextBox 20">
                <a:extLst>
                  <a:ext uri="{FF2B5EF4-FFF2-40B4-BE49-F238E27FC236}">
                    <a16:creationId xmlns:a16="http://schemas.microsoft.com/office/drawing/2014/main" id="{5D45EB66-1B30-821A-2069-C2BA12F70ED6}"/>
                  </a:ext>
                </a:extLst>
              </p:cNvPr>
              <p:cNvSpPr txBox="1"/>
              <p:nvPr/>
            </p:nvSpPr>
            <p:spPr>
              <a:xfrm>
                <a:off x="2082199" y="4267941"/>
                <a:ext cx="1440000" cy="830997"/>
              </a:xfrm>
              <a:prstGeom prst="rect">
                <a:avLst/>
              </a:prstGeom>
              <a:noFill/>
            </p:spPr>
            <p:txBody>
              <a:bodyPr wrap="square" rtlCol="0">
                <a:spAutoFit/>
              </a:bodyPr>
              <a:lstStyle/>
              <a:p>
                <a:r>
                  <a:rPr lang="en-US" sz="2400">
                    <a:solidFill>
                      <a:srgbClr val="00B050"/>
                    </a:solidFill>
                  </a:rPr>
                  <a:t>playing tennis</a:t>
                </a:r>
              </a:p>
            </p:txBody>
          </p:sp>
          <p:sp>
            <p:nvSpPr>
              <p:cNvPr id="38" name="Oval 37">
                <a:extLst>
                  <a:ext uri="{FF2B5EF4-FFF2-40B4-BE49-F238E27FC236}">
                    <a16:creationId xmlns:a16="http://schemas.microsoft.com/office/drawing/2014/main" id="{115B1842-6863-8A90-B60E-C8F403C9C081}"/>
                  </a:ext>
                </a:extLst>
              </p:cNvPr>
              <p:cNvSpPr/>
              <p:nvPr/>
            </p:nvSpPr>
            <p:spPr>
              <a:xfrm>
                <a:off x="1862331" y="4423556"/>
                <a:ext cx="251792" cy="273741"/>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523EAC7-17A9-E5C8-8F42-27587179586D}"/>
                  </a:ext>
                </a:extLst>
              </p:cNvPr>
              <p:cNvSpPr txBox="1"/>
              <p:nvPr/>
            </p:nvSpPr>
            <p:spPr>
              <a:xfrm>
                <a:off x="3277819" y="3765120"/>
                <a:ext cx="1652277" cy="830997"/>
              </a:xfrm>
              <a:prstGeom prst="rect">
                <a:avLst/>
              </a:prstGeom>
              <a:noFill/>
            </p:spPr>
            <p:txBody>
              <a:bodyPr wrap="square" rtlCol="0">
                <a:spAutoFit/>
              </a:bodyPr>
              <a:lstStyle/>
              <a:p>
                <a:r>
                  <a:rPr lang="en-US" sz="2400">
                    <a:solidFill>
                      <a:srgbClr val="00B050"/>
                    </a:solidFill>
                  </a:rPr>
                  <a:t>scientific research</a:t>
                </a:r>
              </a:p>
            </p:txBody>
          </p:sp>
          <p:sp>
            <p:nvSpPr>
              <p:cNvPr id="39" name="Oval 38">
                <a:extLst>
                  <a:ext uri="{FF2B5EF4-FFF2-40B4-BE49-F238E27FC236}">
                    <a16:creationId xmlns:a16="http://schemas.microsoft.com/office/drawing/2014/main" id="{F5FD4501-6D59-1D96-5E7B-5650437AEF4E}"/>
                  </a:ext>
                </a:extLst>
              </p:cNvPr>
              <p:cNvSpPr/>
              <p:nvPr/>
            </p:nvSpPr>
            <p:spPr>
              <a:xfrm>
                <a:off x="3935420" y="4564373"/>
                <a:ext cx="251792" cy="273741"/>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5E27544-021C-DB80-E9EA-6182B3943A55}"/>
                  </a:ext>
                </a:extLst>
              </p:cNvPr>
              <p:cNvSpPr txBox="1"/>
              <p:nvPr/>
            </p:nvSpPr>
            <p:spPr>
              <a:xfrm>
                <a:off x="2511027" y="2939389"/>
                <a:ext cx="2804776" cy="461665"/>
              </a:xfrm>
              <a:prstGeom prst="rect">
                <a:avLst/>
              </a:prstGeom>
              <a:noFill/>
            </p:spPr>
            <p:txBody>
              <a:bodyPr wrap="square" rtlCol="0">
                <a:spAutoFit/>
              </a:bodyPr>
              <a:lstStyle/>
              <a:p>
                <a:r>
                  <a:rPr lang="en-US" sz="2400">
                    <a:solidFill>
                      <a:srgbClr val="00B050"/>
                    </a:solidFill>
                  </a:rPr>
                  <a:t>composing music</a:t>
                </a:r>
              </a:p>
            </p:txBody>
          </p:sp>
          <p:sp>
            <p:nvSpPr>
              <p:cNvPr id="40" name="Oval 39">
                <a:extLst>
                  <a:ext uri="{FF2B5EF4-FFF2-40B4-BE49-F238E27FC236}">
                    <a16:creationId xmlns:a16="http://schemas.microsoft.com/office/drawing/2014/main" id="{DA59C527-F4D6-8B02-55E2-8B2119B8537B}"/>
                  </a:ext>
                </a:extLst>
              </p:cNvPr>
              <p:cNvSpPr/>
              <p:nvPr/>
            </p:nvSpPr>
            <p:spPr>
              <a:xfrm>
                <a:off x="3086679" y="2700472"/>
                <a:ext cx="251792" cy="273741"/>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Oval 8">
              <a:extLst>
                <a:ext uri="{FF2B5EF4-FFF2-40B4-BE49-F238E27FC236}">
                  <a16:creationId xmlns:a16="http://schemas.microsoft.com/office/drawing/2014/main" id="{A8EFA7E9-94F0-F714-54F5-DB28585CBA84}"/>
                </a:ext>
              </a:extLst>
            </p:cNvPr>
            <p:cNvSpPr/>
            <p:nvPr/>
          </p:nvSpPr>
          <p:spPr>
            <a:xfrm>
              <a:off x="1988227" y="3739169"/>
              <a:ext cx="251792" cy="273741"/>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56C53AE-1C91-0CC3-5787-2214120BF5CD}"/>
                </a:ext>
              </a:extLst>
            </p:cNvPr>
            <p:cNvSpPr txBox="1"/>
            <p:nvPr/>
          </p:nvSpPr>
          <p:spPr>
            <a:xfrm>
              <a:off x="2287616" y="3389772"/>
              <a:ext cx="1240825" cy="830997"/>
            </a:xfrm>
            <a:prstGeom prst="rect">
              <a:avLst/>
            </a:prstGeom>
            <a:noFill/>
          </p:spPr>
          <p:txBody>
            <a:bodyPr wrap="square" rtlCol="0">
              <a:spAutoFit/>
            </a:bodyPr>
            <a:lstStyle/>
            <a:p>
              <a:r>
                <a:rPr lang="en-US" sz="2400">
                  <a:solidFill>
                    <a:srgbClr val="00B050"/>
                  </a:solidFill>
                </a:rPr>
                <a:t>reading clock</a:t>
              </a:r>
            </a:p>
          </p:txBody>
        </p:sp>
      </p:grpSp>
    </p:spTree>
    <p:extLst>
      <p:ext uri="{BB962C8B-B14F-4D97-AF65-F5344CB8AC3E}">
        <p14:creationId xmlns:p14="http://schemas.microsoft.com/office/powerpoint/2010/main" val="344533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AE63B-14D3-F58F-7A8E-E1C42FB8429C}"/>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63EB3965-C431-2BF4-5778-66FF38C4945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391A0389-EEDB-85CD-8F6B-49E5028D537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Jagged frontier</a:t>
            </a:r>
          </a:p>
        </p:txBody>
      </p:sp>
      <p:pic>
        <p:nvPicPr>
          <p:cNvPr id="17" name="Picture 16" descr="A graph with numbers and a line&#10;&#10;AI-generated content may be incorrect.">
            <a:extLst>
              <a:ext uri="{FF2B5EF4-FFF2-40B4-BE49-F238E27FC236}">
                <a16:creationId xmlns:a16="http://schemas.microsoft.com/office/drawing/2014/main" id="{D8050907-C55C-206E-D33A-EEE5BAFCE71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87780" y="1331237"/>
            <a:ext cx="10597720" cy="4940589"/>
          </a:xfrm>
          <a:prstGeom prst="rect">
            <a:avLst/>
          </a:prstGeom>
        </p:spPr>
      </p:pic>
      <p:pic>
        <p:nvPicPr>
          <p:cNvPr id="32" name="Picture 31">
            <a:extLst>
              <a:ext uri="{FF2B5EF4-FFF2-40B4-BE49-F238E27FC236}">
                <a16:creationId xmlns:a16="http://schemas.microsoft.com/office/drawing/2014/main" id="{DD694628-E6A2-8448-D0F1-54C999923F1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92852" y="2168528"/>
            <a:ext cx="3556000" cy="1012826"/>
          </a:xfrm>
          <a:prstGeom prst="rect">
            <a:avLst/>
          </a:prstGeom>
        </p:spPr>
      </p:pic>
      <p:pic>
        <p:nvPicPr>
          <p:cNvPr id="33" name="Picture 32">
            <a:extLst>
              <a:ext uri="{FF2B5EF4-FFF2-40B4-BE49-F238E27FC236}">
                <a16:creationId xmlns:a16="http://schemas.microsoft.com/office/drawing/2014/main" id="{BA3624A8-BC70-F7BB-BB32-CB0426E119E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448852" y="2168528"/>
            <a:ext cx="3556000" cy="1012826"/>
          </a:xfrm>
          <a:prstGeom prst="rect">
            <a:avLst/>
          </a:prstGeom>
        </p:spPr>
      </p:pic>
      <p:sp>
        <p:nvSpPr>
          <p:cNvPr id="34" name="TextBox 33">
            <a:extLst>
              <a:ext uri="{FF2B5EF4-FFF2-40B4-BE49-F238E27FC236}">
                <a16:creationId xmlns:a16="http://schemas.microsoft.com/office/drawing/2014/main" id="{554CE20E-0432-7B43-42C3-2D773FCC436E}"/>
              </a:ext>
            </a:extLst>
          </p:cNvPr>
          <p:cNvSpPr txBox="1"/>
          <p:nvPr/>
        </p:nvSpPr>
        <p:spPr>
          <a:xfrm>
            <a:off x="10249531" y="6396334"/>
            <a:ext cx="2273300" cy="461665"/>
          </a:xfrm>
          <a:prstGeom prst="rect">
            <a:avLst/>
          </a:prstGeom>
          <a:noFill/>
        </p:spPr>
        <p:txBody>
          <a:bodyPr wrap="square">
            <a:spAutoFit/>
          </a:bodyPr>
          <a:lstStyle/>
          <a:p>
            <a:r>
              <a:rPr lang="en-US" sz="2400"/>
              <a:t>Saxena 2025</a:t>
            </a:r>
          </a:p>
        </p:txBody>
      </p:sp>
    </p:spTree>
    <p:extLst>
      <p:ext uri="{BB962C8B-B14F-4D97-AF65-F5344CB8AC3E}">
        <p14:creationId xmlns:p14="http://schemas.microsoft.com/office/powerpoint/2010/main" val="754524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FDAF8-3184-4756-1E92-61ED05E25E9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B37B69D-CDEF-B826-6B1A-6CE56147F64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E3E5D66D-3201-DA56-D5C9-0C22C27213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3" name="Rectangle 3">
            <a:extLst>
              <a:ext uri="{FF2B5EF4-FFF2-40B4-BE49-F238E27FC236}">
                <a16:creationId xmlns:a16="http://schemas.microsoft.com/office/drawing/2014/main" id="{8CC2FE1A-838E-66E0-AE51-35F11527826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Large reasoning models</a:t>
            </a:r>
          </a:p>
        </p:txBody>
      </p:sp>
      <p:pic>
        <p:nvPicPr>
          <p:cNvPr id="6" name="Picture 5" descr="A spiraling lines with text&#10;&#10;AI-generated content may be incorrect.">
            <a:extLst>
              <a:ext uri="{FF2B5EF4-FFF2-40B4-BE49-F238E27FC236}">
                <a16:creationId xmlns:a16="http://schemas.microsoft.com/office/drawing/2014/main" id="{80DC34FC-F8E4-A4A6-332B-4D2CE7A67B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4052" y="1620980"/>
            <a:ext cx="4553921" cy="4790209"/>
          </a:xfrm>
          <a:prstGeom prst="rect">
            <a:avLst/>
          </a:prstGeom>
        </p:spPr>
      </p:pic>
      <p:sp>
        <p:nvSpPr>
          <p:cNvPr id="7" name="TextBox 6">
            <a:extLst>
              <a:ext uri="{FF2B5EF4-FFF2-40B4-BE49-F238E27FC236}">
                <a16:creationId xmlns:a16="http://schemas.microsoft.com/office/drawing/2014/main" id="{D00837F8-C6CD-DA00-02A4-ACC32414B6D1}"/>
              </a:ext>
            </a:extLst>
          </p:cNvPr>
          <p:cNvSpPr txBox="1"/>
          <p:nvPr/>
        </p:nvSpPr>
        <p:spPr>
          <a:xfrm>
            <a:off x="5798128" y="1808018"/>
            <a:ext cx="5964382" cy="2246769"/>
          </a:xfrm>
          <a:prstGeom prst="rect">
            <a:avLst/>
          </a:prstGeom>
          <a:noFill/>
        </p:spPr>
        <p:txBody>
          <a:bodyPr wrap="square" rtlCol="0">
            <a:spAutoFit/>
          </a:bodyPr>
          <a:lstStyle/>
          <a:p>
            <a:pPr marL="457200" indent="-457200">
              <a:buFont typeface="Arial" panose="020B0604020202020204" pitchFamily="34" charset="0"/>
              <a:buChar char="•"/>
            </a:pPr>
            <a:r>
              <a:rPr lang="en-US" sz="2800"/>
              <a:t>10K agents, allowed to discuss</a:t>
            </a:r>
          </a:p>
          <a:p>
            <a:pPr marL="457200" indent="-457200">
              <a:buFont typeface="Arial" panose="020B0604020202020204" pitchFamily="34" charset="0"/>
              <a:buChar char="•"/>
            </a:pPr>
            <a:r>
              <a:rPr lang="en-US" sz="2800"/>
              <a:t>They sent 2.7 million messages</a:t>
            </a:r>
          </a:p>
          <a:p>
            <a:pPr marL="457200" indent="-457200">
              <a:buFont typeface="Arial" panose="020B0604020202020204" pitchFamily="34" charset="0"/>
              <a:buChar char="•"/>
            </a:pPr>
            <a:r>
              <a:rPr lang="en-US" sz="2800"/>
              <a:t>Using 130B tokens</a:t>
            </a:r>
          </a:p>
          <a:p>
            <a:pPr marL="457200" indent="-457200">
              <a:buFont typeface="Arial" panose="020B0604020202020204" pitchFamily="34" charset="0"/>
              <a:buChar char="•"/>
            </a:pPr>
            <a:r>
              <a:rPr lang="en-US" sz="2800"/>
              <a:t>At a cost of $15m</a:t>
            </a:r>
          </a:p>
          <a:p>
            <a:pPr marL="457200" indent="-457200">
              <a:buFont typeface="Arial" panose="020B0604020202020204" pitchFamily="34" charset="0"/>
              <a:buChar char="•"/>
            </a:pPr>
            <a:r>
              <a:rPr lang="en-US" sz="2800"/>
              <a:t>Diversity helps!!</a:t>
            </a:r>
          </a:p>
        </p:txBody>
      </p:sp>
      <p:sp>
        <p:nvSpPr>
          <p:cNvPr id="9" name="TextBox 8">
            <a:extLst>
              <a:ext uri="{FF2B5EF4-FFF2-40B4-BE49-F238E27FC236}">
                <a16:creationId xmlns:a16="http://schemas.microsoft.com/office/drawing/2014/main" id="{54A7F382-AB2E-E253-9E07-DE441856D237}"/>
              </a:ext>
            </a:extLst>
          </p:cNvPr>
          <p:cNvSpPr txBox="1"/>
          <p:nvPr/>
        </p:nvSpPr>
        <p:spPr>
          <a:xfrm>
            <a:off x="5798128" y="4365298"/>
            <a:ext cx="6198176" cy="1384995"/>
          </a:xfrm>
          <a:prstGeom prst="rect">
            <a:avLst/>
          </a:prstGeom>
          <a:noFill/>
        </p:spPr>
        <p:txBody>
          <a:bodyPr wrap="square">
            <a:spAutoFit/>
          </a:bodyPr>
          <a:lstStyle/>
          <a:p>
            <a:pPr marL="457200" indent="-457200">
              <a:buFont typeface="Arial" panose="020B0604020202020204" pitchFamily="34" charset="0"/>
              <a:buChar char="•"/>
            </a:pPr>
            <a:r>
              <a:rPr lang="en-US" sz="2800"/>
              <a:t>Millenium problem solved</a:t>
            </a:r>
          </a:p>
          <a:p>
            <a:pPr marL="457200" indent="-457200">
              <a:buFont typeface="Arial" panose="020B0604020202020204" pitchFamily="34" charset="0"/>
              <a:buChar char="•"/>
            </a:pPr>
            <a:r>
              <a:rPr lang="en-US" sz="2800"/>
              <a:t>Controversies over priority</a:t>
            </a:r>
          </a:p>
          <a:p>
            <a:pPr marL="457200" indent="-457200">
              <a:buFont typeface="Arial" panose="020B0604020202020204" pitchFamily="34" charset="0"/>
              <a:buChar char="•"/>
            </a:pPr>
            <a:r>
              <a:rPr lang="en-US" sz="2800"/>
              <a:t>Human mathematicians not happy</a:t>
            </a:r>
          </a:p>
        </p:txBody>
      </p:sp>
    </p:spTree>
    <p:extLst>
      <p:ext uri="{BB962C8B-B14F-4D97-AF65-F5344CB8AC3E}">
        <p14:creationId xmlns:p14="http://schemas.microsoft.com/office/powerpoint/2010/main" val="3534347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9180</TotalTime>
  <Words>1990</Words>
  <Application>Microsoft Macintosh PowerPoint</Application>
  <PresentationFormat>Widescreen</PresentationFormat>
  <Paragraphs>325</Paragraphs>
  <Slides>36</Slides>
  <Notes>36</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Aptos</vt:lpstr>
      <vt:lpstr>Aptos Display</vt:lpstr>
      <vt:lpstr>Arial</vt:lpstr>
      <vt:lpstr>Calibri</vt:lpstr>
      <vt:lpstr>Cambria Math</vt:lpstr>
      <vt:lpstr>Times New Roman</vt:lpstr>
      <vt:lpstr>Office Theme</vt:lpstr>
      <vt:lpstr>AI, Cognition and Society 3. How to build Frontier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Christopher Summerfield</dc:creator>
  <cp:lastModifiedBy>Christopher Summerfield</cp:lastModifiedBy>
  <cp:revision>60</cp:revision>
  <dcterms:created xsi:type="dcterms:W3CDTF">2026-09-21T16:19:27Z</dcterms:created>
  <dcterms:modified xsi:type="dcterms:W3CDTF">2026-10-06T07:13:00Z</dcterms:modified>
</cp:coreProperties>
</file>