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7" r:id="rId2"/>
    <p:sldId id="678" r:id="rId3"/>
    <p:sldId id="680" r:id="rId4"/>
    <p:sldId id="685" r:id="rId5"/>
    <p:sldId id="686" r:id="rId6"/>
    <p:sldId id="681" r:id="rId7"/>
    <p:sldId id="687" r:id="rId8"/>
    <p:sldId id="691" r:id="rId9"/>
    <p:sldId id="689" r:id="rId10"/>
    <p:sldId id="688" r:id="rId11"/>
    <p:sldId id="701" r:id="rId12"/>
    <p:sldId id="715" r:id="rId13"/>
    <p:sldId id="698" r:id="rId14"/>
    <p:sldId id="695" r:id="rId15"/>
    <p:sldId id="260" r:id="rId16"/>
    <p:sldId id="699" r:id="rId17"/>
    <p:sldId id="694" r:id="rId18"/>
    <p:sldId id="700" r:id="rId19"/>
    <p:sldId id="727" r:id="rId20"/>
    <p:sldId id="728" r:id="rId21"/>
    <p:sldId id="693" r:id="rId22"/>
    <p:sldId id="702" r:id="rId23"/>
    <p:sldId id="586" r:id="rId24"/>
    <p:sldId id="703" r:id="rId25"/>
    <p:sldId id="697" r:id="rId26"/>
    <p:sldId id="704" r:id="rId27"/>
    <p:sldId id="708" r:id="rId28"/>
    <p:sldId id="709" r:id="rId29"/>
    <p:sldId id="729" r:id="rId30"/>
    <p:sldId id="710" r:id="rId31"/>
    <p:sldId id="711" r:id="rId32"/>
    <p:sldId id="707" r:id="rId33"/>
    <p:sldId id="712" r:id="rId34"/>
    <p:sldId id="71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29"/>
    <p:restoredTop sz="94598"/>
  </p:normalViewPr>
  <p:slideViewPr>
    <p:cSldViewPr snapToGrid="0">
      <p:cViewPr varScale="1">
        <p:scale>
          <a:sx n="125" d="100"/>
          <a:sy n="125" d="100"/>
        </p:scale>
        <p:origin x="72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EF5B8-0D61-4048-B179-25703FFE9F5D}" type="datetimeFigureOut">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BAD94-B076-C847-A4AE-B2FD1BAAF820}" type="slidenum">
              <a:t>‹#›</a:t>
            </a:fld>
            <a:endParaRPr lang="en-US"/>
          </a:p>
        </p:txBody>
      </p:sp>
    </p:spTree>
    <p:extLst>
      <p:ext uri="{BB962C8B-B14F-4D97-AF65-F5344CB8AC3E}">
        <p14:creationId xmlns:p14="http://schemas.microsoft.com/office/powerpoint/2010/main" val="781797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1</a:t>
            </a:fld>
            <a:endParaRPr lang="en-US"/>
          </a:p>
        </p:txBody>
      </p:sp>
    </p:spTree>
    <p:extLst>
      <p:ext uri="{BB962C8B-B14F-4D97-AF65-F5344CB8AC3E}">
        <p14:creationId xmlns:p14="http://schemas.microsoft.com/office/powerpoint/2010/main" val="1627550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DE58-5E9A-E46A-6BA7-B66C339A7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B8CB2-2415-BE93-B388-A01BCA004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B1DEE-6517-8B5A-FFB8-403EEB60BA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2F27AE-81CF-57B8-1A03-04C7D118AA69}"/>
              </a:ext>
            </a:extLst>
          </p:cNvPr>
          <p:cNvSpPr>
            <a:spLocks noGrp="1"/>
          </p:cNvSpPr>
          <p:nvPr>
            <p:ph type="sldNum" sz="quarter" idx="10"/>
          </p:nvPr>
        </p:nvSpPr>
        <p:spPr/>
        <p:txBody>
          <a:bodyPr/>
          <a:lstStyle/>
          <a:p>
            <a:fld id="{B8428316-86E4-0248-838B-5275ACAB1797}" type="slidenum">
              <a:t>2</a:t>
            </a:fld>
            <a:endParaRPr lang="en-US"/>
          </a:p>
        </p:txBody>
      </p:sp>
    </p:spTree>
    <p:extLst>
      <p:ext uri="{BB962C8B-B14F-4D97-AF65-F5344CB8AC3E}">
        <p14:creationId xmlns:p14="http://schemas.microsoft.com/office/powerpoint/2010/main" val="159224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A7B99-4D55-D3BA-FF70-1E38957FA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A0A98-2818-52BA-426E-4FF4EE5F9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676BB-8C78-0763-42D6-60387FBAD1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AFA8C6-1BB5-872B-7BC4-218347CEF766}"/>
              </a:ext>
            </a:extLst>
          </p:cNvPr>
          <p:cNvSpPr>
            <a:spLocks noGrp="1"/>
          </p:cNvSpPr>
          <p:nvPr>
            <p:ph type="sldNum" sz="quarter" idx="10"/>
          </p:nvPr>
        </p:nvSpPr>
        <p:spPr/>
        <p:txBody>
          <a:bodyPr/>
          <a:lstStyle/>
          <a:p>
            <a:fld id="{B8428316-86E4-0248-838B-5275ACAB1797}" type="slidenum">
              <a:t>3</a:t>
            </a:fld>
            <a:endParaRPr lang="en-US"/>
          </a:p>
        </p:txBody>
      </p:sp>
    </p:spTree>
    <p:extLst>
      <p:ext uri="{BB962C8B-B14F-4D97-AF65-F5344CB8AC3E}">
        <p14:creationId xmlns:p14="http://schemas.microsoft.com/office/powerpoint/2010/main" val="3788319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1CE7B-4B07-25CB-2474-AA0DE7801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5D2AF-7056-BA3C-7799-424804A62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54412-A1B1-C5C4-A4C3-F1E4761BFA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A04EAD-F670-DD26-4A69-D4815446139C}"/>
              </a:ext>
            </a:extLst>
          </p:cNvPr>
          <p:cNvSpPr>
            <a:spLocks noGrp="1"/>
          </p:cNvSpPr>
          <p:nvPr>
            <p:ph type="sldNum" sz="quarter" idx="10"/>
          </p:nvPr>
        </p:nvSpPr>
        <p:spPr/>
        <p:txBody>
          <a:bodyPr/>
          <a:lstStyle/>
          <a:p>
            <a:fld id="{B8428316-86E4-0248-838B-5275ACAB1797}" type="slidenum">
              <a:t>4</a:t>
            </a:fld>
            <a:endParaRPr lang="en-US"/>
          </a:p>
        </p:txBody>
      </p:sp>
    </p:spTree>
    <p:extLst>
      <p:ext uri="{BB962C8B-B14F-4D97-AF65-F5344CB8AC3E}">
        <p14:creationId xmlns:p14="http://schemas.microsoft.com/office/powerpoint/2010/main" val="1863508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E015E-6514-B5B8-33DA-8A9675D73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4C66F-0F48-AB05-1125-4730EDD2F8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E2CD6-6400-77C3-9F37-4B2AD41992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C9EE14-4041-C4B1-9AEA-DAB7579BD447}"/>
              </a:ext>
            </a:extLst>
          </p:cNvPr>
          <p:cNvSpPr>
            <a:spLocks noGrp="1"/>
          </p:cNvSpPr>
          <p:nvPr>
            <p:ph type="sldNum" sz="quarter" idx="10"/>
          </p:nvPr>
        </p:nvSpPr>
        <p:spPr/>
        <p:txBody>
          <a:bodyPr/>
          <a:lstStyle/>
          <a:p>
            <a:fld id="{B8428316-86E4-0248-838B-5275ACAB1797}" type="slidenum">
              <a:t>5</a:t>
            </a:fld>
            <a:endParaRPr lang="en-US"/>
          </a:p>
        </p:txBody>
      </p:sp>
    </p:spTree>
    <p:extLst>
      <p:ext uri="{BB962C8B-B14F-4D97-AF65-F5344CB8AC3E}">
        <p14:creationId xmlns:p14="http://schemas.microsoft.com/office/powerpoint/2010/main" val="3445197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CD598-BDF3-E798-7EAE-73D49D667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0AED6-4EC0-CAFE-DA1B-DC5E4C748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85ECD-C5F0-BBB0-AD4F-BA10A58A6F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AF2B1D-DC8E-8B4D-43C2-BF4B14AF6030}"/>
              </a:ext>
            </a:extLst>
          </p:cNvPr>
          <p:cNvSpPr>
            <a:spLocks noGrp="1"/>
          </p:cNvSpPr>
          <p:nvPr>
            <p:ph type="sldNum" sz="quarter" idx="10"/>
          </p:nvPr>
        </p:nvSpPr>
        <p:spPr/>
        <p:txBody>
          <a:bodyPr/>
          <a:lstStyle/>
          <a:p>
            <a:fld id="{B8428316-86E4-0248-838B-5275ACAB1797}" type="slidenum">
              <a:t>6</a:t>
            </a:fld>
            <a:endParaRPr lang="en-US"/>
          </a:p>
        </p:txBody>
      </p:sp>
    </p:spTree>
    <p:extLst>
      <p:ext uri="{BB962C8B-B14F-4D97-AF65-F5344CB8AC3E}">
        <p14:creationId xmlns:p14="http://schemas.microsoft.com/office/powerpoint/2010/main" val="408755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C6C7B-DA6E-995B-FEA5-711C84AAA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BA053-F2DB-5598-A30B-C3E51D131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3F523-B82D-AD82-33FC-F79EE67904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579C49-82D0-E8C8-6B78-772BB3D78B8E}"/>
              </a:ext>
            </a:extLst>
          </p:cNvPr>
          <p:cNvSpPr>
            <a:spLocks noGrp="1"/>
          </p:cNvSpPr>
          <p:nvPr>
            <p:ph type="sldNum" sz="quarter" idx="10"/>
          </p:nvPr>
        </p:nvSpPr>
        <p:spPr/>
        <p:txBody>
          <a:bodyPr/>
          <a:lstStyle/>
          <a:p>
            <a:fld id="{B8428316-86E4-0248-838B-5275ACAB1797}" type="slidenum">
              <a:t>7</a:t>
            </a:fld>
            <a:endParaRPr lang="en-US"/>
          </a:p>
        </p:txBody>
      </p:sp>
    </p:spTree>
    <p:extLst>
      <p:ext uri="{BB962C8B-B14F-4D97-AF65-F5344CB8AC3E}">
        <p14:creationId xmlns:p14="http://schemas.microsoft.com/office/powerpoint/2010/main" val="3762867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5B75-29FE-ADD6-47A9-59F9B3026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FFAC9-D1CB-8D9F-9010-2E82CE9AFA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55AD5-E5A1-F270-49B5-A30C00CD1C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D995D8-6E25-E844-A93C-A2A4670E3459}"/>
              </a:ext>
            </a:extLst>
          </p:cNvPr>
          <p:cNvSpPr>
            <a:spLocks noGrp="1"/>
          </p:cNvSpPr>
          <p:nvPr>
            <p:ph type="sldNum" sz="quarter" idx="10"/>
          </p:nvPr>
        </p:nvSpPr>
        <p:spPr/>
        <p:txBody>
          <a:bodyPr/>
          <a:lstStyle/>
          <a:p>
            <a:fld id="{B8428316-86E4-0248-838B-5275ACAB1797}" type="slidenum">
              <a:t>10</a:t>
            </a:fld>
            <a:endParaRPr lang="en-US"/>
          </a:p>
        </p:txBody>
      </p:sp>
    </p:spTree>
    <p:extLst>
      <p:ext uri="{BB962C8B-B14F-4D97-AF65-F5344CB8AC3E}">
        <p14:creationId xmlns:p14="http://schemas.microsoft.com/office/powerpoint/2010/main" val="3930549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8A44E-BCDB-AF0A-99AE-2CF613E32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E9ACE-0E66-4771-BC8D-8C906F629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CFC0B-B5EE-B11B-E9C1-19D2A049FF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4B3FD9-EE28-33CC-AE30-35F6BA1F5980}"/>
              </a:ext>
            </a:extLst>
          </p:cNvPr>
          <p:cNvSpPr>
            <a:spLocks noGrp="1"/>
          </p:cNvSpPr>
          <p:nvPr>
            <p:ph type="sldNum" sz="quarter" idx="10"/>
          </p:nvPr>
        </p:nvSpPr>
        <p:spPr/>
        <p:txBody>
          <a:bodyPr/>
          <a:lstStyle/>
          <a:p>
            <a:fld id="{B8428316-86E4-0248-838B-5275ACAB1797}" type="slidenum">
              <a:t>11</a:t>
            </a:fld>
            <a:endParaRPr lang="en-US"/>
          </a:p>
        </p:txBody>
      </p:sp>
    </p:spTree>
    <p:extLst>
      <p:ext uri="{BB962C8B-B14F-4D97-AF65-F5344CB8AC3E}">
        <p14:creationId xmlns:p14="http://schemas.microsoft.com/office/powerpoint/2010/main" val="3314901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ACD3F-7CEA-7259-5DBC-4C2FDC963F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92A688-6429-DD4B-3194-C1D5D3D390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FDC8B-92DC-ED8B-59DD-F237912B04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B6DE57-AAB5-4E0D-BE53-2E1738162C22}"/>
              </a:ext>
            </a:extLst>
          </p:cNvPr>
          <p:cNvSpPr>
            <a:spLocks noGrp="1"/>
          </p:cNvSpPr>
          <p:nvPr>
            <p:ph type="sldNum" sz="quarter" idx="10"/>
          </p:nvPr>
        </p:nvSpPr>
        <p:spPr/>
        <p:txBody>
          <a:bodyPr/>
          <a:lstStyle/>
          <a:p>
            <a:fld id="{B8428316-86E4-0248-838B-5275ACAB1797}" type="slidenum">
              <a:t>14</a:t>
            </a:fld>
            <a:endParaRPr lang="en-US"/>
          </a:p>
        </p:txBody>
      </p:sp>
    </p:spTree>
    <p:extLst>
      <p:ext uri="{BB962C8B-B14F-4D97-AF65-F5344CB8AC3E}">
        <p14:creationId xmlns:p14="http://schemas.microsoft.com/office/powerpoint/2010/main" val="519152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BE64D-B643-5742-1FBE-E97FC5A8B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856DE-BB34-E5E6-4995-FED014B38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B8AB4-C11B-40A4-9A79-F10040C168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3E0290-0E46-EAE2-F266-A4E5AC6FE258}"/>
              </a:ext>
            </a:extLst>
          </p:cNvPr>
          <p:cNvSpPr>
            <a:spLocks noGrp="1"/>
          </p:cNvSpPr>
          <p:nvPr>
            <p:ph type="sldNum" sz="quarter" idx="10"/>
          </p:nvPr>
        </p:nvSpPr>
        <p:spPr/>
        <p:txBody>
          <a:bodyPr/>
          <a:lstStyle/>
          <a:p>
            <a:fld id="{B8428316-86E4-0248-838B-5275ACAB1797}" type="slidenum">
              <a:t>17</a:t>
            </a:fld>
            <a:endParaRPr lang="en-US"/>
          </a:p>
        </p:txBody>
      </p:sp>
    </p:spTree>
    <p:extLst>
      <p:ext uri="{BB962C8B-B14F-4D97-AF65-F5344CB8AC3E}">
        <p14:creationId xmlns:p14="http://schemas.microsoft.com/office/powerpoint/2010/main" val="3661335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73966-09EC-FED1-0253-2DC4A3944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0B974-83E3-7AFC-82C3-4AE182B6C6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CAF3F-D87F-7A5E-7419-94D23AFBF550}"/>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F64852EF-9EEB-D23D-3922-4D23AB7FFF65}"/>
              </a:ext>
            </a:extLst>
          </p:cNvPr>
          <p:cNvSpPr>
            <a:spLocks noGrp="1"/>
          </p:cNvSpPr>
          <p:nvPr>
            <p:ph type="sldNum" sz="quarter" idx="10"/>
          </p:nvPr>
        </p:nvSpPr>
        <p:spPr/>
        <p:txBody>
          <a:bodyPr/>
          <a:lstStyle/>
          <a:p>
            <a:fld id="{08224639-3F12-B443-A1A5-B198490FF203}" type="slidenum">
              <a:t>19</a:t>
            </a:fld>
            <a:endParaRPr lang="en-US"/>
          </a:p>
        </p:txBody>
      </p:sp>
    </p:spTree>
    <p:extLst>
      <p:ext uri="{BB962C8B-B14F-4D97-AF65-F5344CB8AC3E}">
        <p14:creationId xmlns:p14="http://schemas.microsoft.com/office/powerpoint/2010/main" val="3250807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23</a:t>
            </a:fld>
            <a:endParaRPr lang="en-US"/>
          </a:p>
        </p:txBody>
      </p:sp>
    </p:spTree>
    <p:extLst>
      <p:ext uri="{BB962C8B-B14F-4D97-AF65-F5344CB8AC3E}">
        <p14:creationId xmlns:p14="http://schemas.microsoft.com/office/powerpoint/2010/main" val="496911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30BBD-E900-3162-3687-18BBF55BE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584BF-F307-F560-4C20-AEDD6EA59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E5781-3B25-14A3-D37D-49A308BB74F4}"/>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8B114FBB-3A7B-B31F-B11E-8EAB772F3005}"/>
              </a:ext>
            </a:extLst>
          </p:cNvPr>
          <p:cNvSpPr>
            <a:spLocks noGrp="1"/>
          </p:cNvSpPr>
          <p:nvPr>
            <p:ph type="sldNum" sz="quarter" idx="10"/>
          </p:nvPr>
        </p:nvSpPr>
        <p:spPr/>
        <p:txBody>
          <a:bodyPr/>
          <a:lstStyle/>
          <a:p>
            <a:fld id="{08224639-3F12-B443-A1A5-B198490FF203}" type="slidenum">
              <a:t>25</a:t>
            </a:fld>
            <a:endParaRPr lang="en-US"/>
          </a:p>
        </p:txBody>
      </p:sp>
    </p:spTree>
    <p:extLst>
      <p:ext uri="{BB962C8B-B14F-4D97-AF65-F5344CB8AC3E}">
        <p14:creationId xmlns:p14="http://schemas.microsoft.com/office/powerpoint/2010/main" val="3202261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F9FE0-6CA8-79FC-D2F5-1B9792EB4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40BB0-534D-FD12-B6E4-875AF1EEB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9CDADC-877B-41FD-61CF-54CA4386A15E}"/>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CEB69FE4-EF76-EB5D-06B7-9D44B823C2AC}"/>
              </a:ext>
            </a:extLst>
          </p:cNvPr>
          <p:cNvSpPr>
            <a:spLocks noGrp="1"/>
          </p:cNvSpPr>
          <p:nvPr>
            <p:ph type="sldNum" sz="quarter" idx="10"/>
          </p:nvPr>
        </p:nvSpPr>
        <p:spPr/>
        <p:txBody>
          <a:bodyPr/>
          <a:lstStyle/>
          <a:p>
            <a:fld id="{08224639-3F12-B443-A1A5-B198490FF203}" type="slidenum">
              <a:t>30</a:t>
            </a:fld>
            <a:endParaRPr lang="en-US"/>
          </a:p>
        </p:txBody>
      </p:sp>
    </p:spTree>
    <p:extLst>
      <p:ext uri="{BB962C8B-B14F-4D97-AF65-F5344CB8AC3E}">
        <p14:creationId xmlns:p14="http://schemas.microsoft.com/office/powerpoint/2010/main" val="175375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4ACA87-7AB4-7841-AC72-6CD8B35121C3}" type="slidenum">
              <a:t>31</a:t>
            </a:fld>
            <a:endParaRPr lang="en-US"/>
          </a:p>
        </p:txBody>
      </p:sp>
    </p:spTree>
    <p:extLst>
      <p:ext uri="{BB962C8B-B14F-4D97-AF65-F5344CB8AC3E}">
        <p14:creationId xmlns:p14="http://schemas.microsoft.com/office/powerpoint/2010/main" val="1652783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9155-10EE-998D-B5CF-C9F19518F72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6DCD937-BAD9-9FC7-0091-22AB43B1C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C494AB8-7FD7-20C6-7069-224FE4287B17}"/>
              </a:ext>
            </a:extLst>
          </p:cNvPr>
          <p:cNvSpPr>
            <a:spLocks noGrp="1"/>
          </p:cNvSpPr>
          <p:nvPr>
            <p:ph type="dt" sz="half" idx="10"/>
          </p:nvPr>
        </p:nvSpPr>
        <p:spPr/>
        <p:txBody>
          <a:bodyPr/>
          <a:lstStyle/>
          <a:p>
            <a:fld id="{11A18AB7-E3C7-B64E-AB49-D1A0D4DDD950}" type="datetimeFigureOut">
              <a:t>10/7/26</a:t>
            </a:fld>
            <a:endParaRPr lang="en-US"/>
          </a:p>
        </p:txBody>
      </p:sp>
      <p:sp>
        <p:nvSpPr>
          <p:cNvPr id="5" name="Footer Placeholder 4">
            <a:extLst>
              <a:ext uri="{FF2B5EF4-FFF2-40B4-BE49-F238E27FC236}">
                <a16:creationId xmlns:a16="http://schemas.microsoft.com/office/drawing/2014/main" id="{8F88974E-A1A6-C69A-FC09-E3DFB5B8E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46294-A009-EB17-2615-052B015BD9DF}"/>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66269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2371-37AD-9AA4-1561-B4DCAA6B27C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BFD7D72-4636-A505-A35D-60611D354F1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C63A16-32BC-8B69-1C1F-BFCDCE95750B}"/>
              </a:ext>
            </a:extLst>
          </p:cNvPr>
          <p:cNvSpPr>
            <a:spLocks noGrp="1"/>
          </p:cNvSpPr>
          <p:nvPr>
            <p:ph type="dt" sz="half" idx="10"/>
          </p:nvPr>
        </p:nvSpPr>
        <p:spPr/>
        <p:txBody>
          <a:bodyPr/>
          <a:lstStyle/>
          <a:p>
            <a:fld id="{11A18AB7-E3C7-B64E-AB49-D1A0D4DDD950}" type="datetimeFigureOut">
              <a:t>10/7/26</a:t>
            </a:fld>
            <a:endParaRPr lang="en-US"/>
          </a:p>
        </p:txBody>
      </p:sp>
      <p:sp>
        <p:nvSpPr>
          <p:cNvPr id="5" name="Footer Placeholder 4">
            <a:extLst>
              <a:ext uri="{FF2B5EF4-FFF2-40B4-BE49-F238E27FC236}">
                <a16:creationId xmlns:a16="http://schemas.microsoft.com/office/drawing/2014/main" id="{9609C1A6-0C9B-2CD5-C53C-496469590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C8FAD-5433-97A5-EA55-3A69DC086E18}"/>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545459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E063-C4C4-1287-D08E-EC36FF826C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1F92596-EAA2-9158-8EE2-9CD2C1E9AE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68ACF78-A8B9-4303-C7CC-669A2E06EA17}"/>
              </a:ext>
            </a:extLst>
          </p:cNvPr>
          <p:cNvSpPr>
            <a:spLocks noGrp="1"/>
          </p:cNvSpPr>
          <p:nvPr>
            <p:ph type="dt" sz="half" idx="10"/>
          </p:nvPr>
        </p:nvSpPr>
        <p:spPr/>
        <p:txBody>
          <a:bodyPr/>
          <a:lstStyle/>
          <a:p>
            <a:fld id="{11A18AB7-E3C7-B64E-AB49-D1A0D4DDD950}" type="datetimeFigureOut">
              <a:t>10/7/26</a:t>
            </a:fld>
            <a:endParaRPr lang="en-US"/>
          </a:p>
        </p:txBody>
      </p:sp>
      <p:sp>
        <p:nvSpPr>
          <p:cNvPr id="5" name="Footer Placeholder 4">
            <a:extLst>
              <a:ext uri="{FF2B5EF4-FFF2-40B4-BE49-F238E27FC236}">
                <a16:creationId xmlns:a16="http://schemas.microsoft.com/office/drawing/2014/main" id="{4F3C636D-A4C4-BD5A-185F-2E71BA273F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CF2474-A7F5-1272-6010-0E378F7311B0}"/>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103318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BB1E-79F8-FC99-E809-381A5031C48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5DAB757-8378-51B5-15F9-F33A03CEDEF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B89FA78-5DFF-69C4-4806-BFCBD8A4ABF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4B3F815-B14C-00E7-498F-2CB44C76E1BD}"/>
              </a:ext>
            </a:extLst>
          </p:cNvPr>
          <p:cNvSpPr>
            <a:spLocks noGrp="1"/>
          </p:cNvSpPr>
          <p:nvPr>
            <p:ph type="dt" sz="half" idx="10"/>
          </p:nvPr>
        </p:nvSpPr>
        <p:spPr/>
        <p:txBody>
          <a:bodyPr/>
          <a:lstStyle/>
          <a:p>
            <a:fld id="{11A18AB7-E3C7-B64E-AB49-D1A0D4DDD950}" type="datetimeFigureOut">
              <a:t>10/7/26</a:t>
            </a:fld>
            <a:endParaRPr lang="en-US"/>
          </a:p>
        </p:txBody>
      </p:sp>
      <p:sp>
        <p:nvSpPr>
          <p:cNvPr id="6" name="Footer Placeholder 5">
            <a:extLst>
              <a:ext uri="{FF2B5EF4-FFF2-40B4-BE49-F238E27FC236}">
                <a16:creationId xmlns:a16="http://schemas.microsoft.com/office/drawing/2014/main" id="{D776A64E-3F44-231C-B64D-E2BB0B27B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98F716-C8A4-D7E2-EB70-8125BD60E38D}"/>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3972037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388E-11AA-9FBD-F77F-CE52DA00AE7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69D238-C362-2AB3-30A1-7CBCC91C9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1E53E30-1849-DA12-7E91-511344969AD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E23FB19-0B22-C4CB-C55E-0D618E46D4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1EEE773-4AC6-B6A3-D8C5-AC4B76D91F4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74AA5B9-44ED-27FA-E19D-EE533B9C50A9}"/>
              </a:ext>
            </a:extLst>
          </p:cNvPr>
          <p:cNvSpPr>
            <a:spLocks noGrp="1"/>
          </p:cNvSpPr>
          <p:nvPr>
            <p:ph type="dt" sz="half" idx="10"/>
          </p:nvPr>
        </p:nvSpPr>
        <p:spPr/>
        <p:txBody>
          <a:bodyPr/>
          <a:lstStyle/>
          <a:p>
            <a:fld id="{11A18AB7-E3C7-B64E-AB49-D1A0D4DDD950}" type="datetimeFigureOut">
              <a:t>10/7/26</a:t>
            </a:fld>
            <a:endParaRPr lang="en-US"/>
          </a:p>
        </p:txBody>
      </p:sp>
      <p:sp>
        <p:nvSpPr>
          <p:cNvPr id="8" name="Footer Placeholder 7">
            <a:extLst>
              <a:ext uri="{FF2B5EF4-FFF2-40B4-BE49-F238E27FC236}">
                <a16:creationId xmlns:a16="http://schemas.microsoft.com/office/drawing/2014/main" id="{31016965-312A-CB1D-ABAB-8465CB53CF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ABCE82-B98A-9732-B73D-4A18079D1F43}"/>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902055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6B8F-A7B1-3BAA-A1C9-7820C545CB6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44FB71A-E6E1-67D1-731C-D0DB3F0023E8}"/>
              </a:ext>
            </a:extLst>
          </p:cNvPr>
          <p:cNvSpPr>
            <a:spLocks noGrp="1"/>
          </p:cNvSpPr>
          <p:nvPr>
            <p:ph type="dt" sz="half" idx="10"/>
          </p:nvPr>
        </p:nvSpPr>
        <p:spPr/>
        <p:txBody>
          <a:bodyPr/>
          <a:lstStyle/>
          <a:p>
            <a:fld id="{11A18AB7-E3C7-B64E-AB49-D1A0D4DDD950}" type="datetimeFigureOut">
              <a:t>10/7/26</a:t>
            </a:fld>
            <a:endParaRPr lang="en-US"/>
          </a:p>
        </p:txBody>
      </p:sp>
      <p:sp>
        <p:nvSpPr>
          <p:cNvPr id="4" name="Footer Placeholder 3">
            <a:extLst>
              <a:ext uri="{FF2B5EF4-FFF2-40B4-BE49-F238E27FC236}">
                <a16:creationId xmlns:a16="http://schemas.microsoft.com/office/drawing/2014/main" id="{617B6A2F-D636-5DF1-9E75-525E432094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0B0E42-600F-D8EB-7882-6E54F597433F}"/>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1474811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00697D-48EB-77C8-2F23-C571067F72F4}"/>
              </a:ext>
            </a:extLst>
          </p:cNvPr>
          <p:cNvSpPr>
            <a:spLocks noGrp="1"/>
          </p:cNvSpPr>
          <p:nvPr>
            <p:ph type="dt" sz="half" idx="10"/>
          </p:nvPr>
        </p:nvSpPr>
        <p:spPr/>
        <p:txBody>
          <a:bodyPr/>
          <a:lstStyle/>
          <a:p>
            <a:fld id="{11A18AB7-E3C7-B64E-AB49-D1A0D4DDD950}" type="datetimeFigureOut">
              <a:t>10/7/26</a:t>
            </a:fld>
            <a:endParaRPr lang="en-US"/>
          </a:p>
        </p:txBody>
      </p:sp>
      <p:sp>
        <p:nvSpPr>
          <p:cNvPr id="3" name="Footer Placeholder 2">
            <a:extLst>
              <a:ext uri="{FF2B5EF4-FFF2-40B4-BE49-F238E27FC236}">
                <a16:creationId xmlns:a16="http://schemas.microsoft.com/office/drawing/2014/main" id="{8F80686B-2ECB-40FC-7ABB-786E449D58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47CCEF-4C66-6EC9-6467-A4B10D146AF5}"/>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1048813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EE67-549E-3065-2FA4-800E73ED54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93F2FB8-A7DA-FD2B-17F9-E96835FED2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5EACF68-929A-677F-566A-CB7417F7C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BB2133-47BA-3AAD-C643-24B14A1B8CB3}"/>
              </a:ext>
            </a:extLst>
          </p:cNvPr>
          <p:cNvSpPr>
            <a:spLocks noGrp="1"/>
          </p:cNvSpPr>
          <p:nvPr>
            <p:ph type="dt" sz="half" idx="10"/>
          </p:nvPr>
        </p:nvSpPr>
        <p:spPr/>
        <p:txBody>
          <a:bodyPr/>
          <a:lstStyle/>
          <a:p>
            <a:fld id="{11A18AB7-E3C7-B64E-AB49-D1A0D4DDD950}" type="datetimeFigureOut">
              <a:t>10/7/26</a:t>
            </a:fld>
            <a:endParaRPr lang="en-US"/>
          </a:p>
        </p:txBody>
      </p:sp>
      <p:sp>
        <p:nvSpPr>
          <p:cNvPr id="6" name="Footer Placeholder 5">
            <a:extLst>
              <a:ext uri="{FF2B5EF4-FFF2-40B4-BE49-F238E27FC236}">
                <a16:creationId xmlns:a16="http://schemas.microsoft.com/office/drawing/2014/main" id="{D2B5CE76-864C-66E2-83AD-B79A91FDE3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AE5C3E-058B-7E73-C743-C2C3CC369D58}"/>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43250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BE221-8FBC-6C54-FD65-EBEA6620B8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625CBE3-231E-CC6A-18E6-C83F883E19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E72EEE-2FFB-9012-0A96-4B230B742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1A3B58-BF16-0E39-F449-A983739CD691}"/>
              </a:ext>
            </a:extLst>
          </p:cNvPr>
          <p:cNvSpPr>
            <a:spLocks noGrp="1"/>
          </p:cNvSpPr>
          <p:nvPr>
            <p:ph type="dt" sz="half" idx="10"/>
          </p:nvPr>
        </p:nvSpPr>
        <p:spPr/>
        <p:txBody>
          <a:bodyPr/>
          <a:lstStyle/>
          <a:p>
            <a:fld id="{11A18AB7-E3C7-B64E-AB49-D1A0D4DDD950}" type="datetimeFigureOut">
              <a:t>10/7/26</a:t>
            </a:fld>
            <a:endParaRPr lang="en-US"/>
          </a:p>
        </p:txBody>
      </p:sp>
      <p:sp>
        <p:nvSpPr>
          <p:cNvPr id="6" name="Footer Placeholder 5">
            <a:extLst>
              <a:ext uri="{FF2B5EF4-FFF2-40B4-BE49-F238E27FC236}">
                <a16:creationId xmlns:a16="http://schemas.microsoft.com/office/drawing/2014/main" id="{C552C660-D216-DC40-8F8A-9540440AE9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51C97-4E69-91AC-0458-FD8C6F24B5D7}"/>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1922914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4881-4ED1-02AE-03FB-11C6D706BC6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1716330-B0BF-1572-5A68-CF3BA5B045F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979CDCE-DF5B-7DED-5B5C-6F3EFC76DFC3}"/>
              </a:ext>
            </a:extLst>
          </p:cNvPr>
          <p:cNvSpPr>
            <a:spLocks noGrp="1"/>
          </p:cNvSpPr>
          <p:nvPr>
            <p:ph type="dt" sz="half" idx="10"/>
          </p:nvPr>
        </p:nvSpPr>
        <p:spPr/>
        <p:txBody>
          <a:bodyPr/>
          <a:lstStyle/>
          <a:p>
            <a:fld id="{11A18AB7-E3C7-B64E-AB49-D1A0D4DDD950}" type="datetimeFigureOut">
              <a:t>10/7/26</a:t>
            </a:fld>
            <a:endParaRPr lang="en-US"/>
          </a:p>
        </p:txBody>
      </p:sp>
      <p:sp>
        <p:nvSpPr>
          <p:cNvPr id="5" name="Footer Placeholder 4">
            <a:extLst>
              <a:ext uri="{FF2B5EF4-FFF2-40B4-BE49-F238E27FC236}">
                <a16:creationId xmlns:a16="http://schemas.microsoft.com/office/drawing/2014/main" id="{562FF485-4E58-8C13-05EF-D029D23954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6BFC2-A14F-8E6E-0AE2-0E74BF2A0E35}"/>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946651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0099EB-E380-9746-C1B4-02AD9D5AE6E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0B2F446-8E39-1C64-4C20-7A06054EF29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CAF6BD-4045-22FE-428D-42E1FC9027DF}"/>
              </a:ext>
            </a:extLst>
          </p:cNvPr>
          <p:cNvSpPr>
            <a:spLocks noGrp="1"/>
          </p:cNvSpPr>
          <p:nvPr>
            <p:ph type="dt" sz="half" idx="10"/>
          </p:nvPr>
        </p:nvSpPr>
        <p:spPr/>
        <p:txBody>
          <a:bodyPr/>
          <a:lstStyle/>
          <a:p>
            <a:fld id="{11A18AB7-E3C7-B64E-AB49-D1A0D4DDD950}" type="datetimeFigureOut">
              <a:t>10/7/26</a:t>
            </a:fld>
            <a:endParaRPr lang="en-US"/>
          </a:p>
        </p:txBody>
      </p:sp>
      <p:sp>
        <p:nvSpPr>
          <p:cNvPr id="5" name="Footer Placeholder 4">
            <a:extLst>
              <a:ext uri="{FF2B5EF4-FFF2-40B4-BE49-F238E27FC236}">
                <a16:creationId xmlns:a16="http://schemas.microsoft.com/office/drawing/2014/main" id="{03F866DC-3673-EAD4-105B-1B16255A4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8F3A9-E010-3DF1-5CA2-D8EFA3FBC97D}"/>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3939126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C25D54-9D13-E360-30CD-AE7AC1E02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A41F49-A612-EF34-0E1A-1BC69CE7DE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3A1798-4A37-4620-1730-E03DA1C6E0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A18AB7-E3C7-B64E-AB49-D1A0D4DDD950}" type="datetimeFigureOut">
              <a:t>10/7/26</a:t>
            </a:fld>
            <a:endParaRPr lang="en-US"/>
          </a:p>
        </p:txBody>
      </p:sp>
      <p:sp>
        <p:nvSpPr>
          <p:cNvPr id="5" name="Footer Placeholder 4">
            <a:extLst>
              <a:ext uri="{FF2B5EF4-FFF2-40B4-BE49-F238E27FC236}">
                <a16:creationId xmlns:a16="http://schemas.microsoft.com/office/drawing/2014/main" id="{516055F1-0C77-1555-46B4-9175060173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059E7F-41AC-5090-E967-A8748C8D37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098134-2F04-194A-87E8-55160414C807}" type="slidenum">
              <a:t>‹#›</a:t>
            </a:fld>
            <a:endParaRPr lang="en-US"/>
          </a:p>
        </p:txBody>
      </p:sp>
    </p:spTree>
    <p:extLst>
      <p:ext uri="{BB962C8B-B14F-4D97-AF65-F5344CB8AC3E}">
        <p14:creationId xmlns:p14="http://schemas.microsoft.com/office/powerpoint/2010/main" val="4082492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5.wdp"/><Relationship Id="rId18" Type="http://schemas.openxmlformats.org/officeDocument/2006/relationships/image" Target="../media/image57.png"/><Relationship Id="rId3" Type="http://schemas.openxmlformats.org/officeDocument/2006/relationships/image" Target="../media/image46.png"/><Relationship Id="rId21" Type="http://schemas.openxmlformats.org/officeDocument/2006/relationships/image" Target="../media/image60.png"/><Relationship Id="rId7" Type="http://schemas.openxmlformats.org/officeDocument/2006/relationships/image" Target="../media/image49.png"/><Relationship Id="rId12" Type="http://schemas.openxmlformats.org/officeDocument/2006/relationships/image" Target="../media/image52.png"/><Relationship Id="rId17" Type="http://schemas.openxmlformats.org/officeDocument/2006/relationships/image" Target="../media/image56.png"/><Relationship Id="rId2" Type="http://schemas.openxmlformats.org/officeDocument/2006/relationships/image" Target="../media/image16.png"/><Relationship Id="rId16" Type="http://schemas.openxmlformats.org/officeDocument/2006/relationships/image" Target="../media/image55.png"/><Relationship Id="rId20" Type="http://schemas.openxmlformats.org/officeDocument/2006/relationships/image" Target="../media/image59.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51.png"/><Relationship Id="rId5" Type="http://schemas.openxmlformats.org/officeDocument/2006/relationships/image" Target="../media/image48.png"/><Relationship Id="rId15" Type="http://schemas.openxmlformats.org/officeDocument/2006/relationships/image" Target="../media/image54.png"/><Relationship Id="rId10" Type="http://schemas.microsoft.com/office/2007/relationships/hdphoto" Target="../media/hdphoto4.wdp"/><Relationship Id="rId19" Type="http://schemas.openxmlformats.org/officeDocument/2006/relationships/image" Target="../media/image58.png"/><Relationship Id="rId4" Type="http://schemas.openxmlformats.org/officeDocument/2006/relationships/image" Target="../media/image47.png"/><Relationship Id="rId9" Type="http://schemas.openxmlformats.org/officeDocument/2006/relationships/image" Target="../media/image50.png"/><Relationship Id="rId14"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jpeg"/><Relationship Id="rId9"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6.png"/><Relationship Id="rId7" Type="http://schemas.microsoft.com/office/2007/relationships/hdphoto" Target="../media/hdphoto6.wdp"/><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s>
</file>

<file path=ppt/slides/_rels/slide28.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83.png"/><Relationship Id="rId3" Type="http://schemas.openxmlformats.org/officeDocument/2006/relationships/image" Target="../media/image16.png"/><Relationship Id="rId7" Type="http://schemas.openxmlformats.org/officeDocument/2006/relationships/image" Target="../media/image87.png"/><Relationship Id="rId12"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openxmlformats.org/officeDocument/2006/relationships/image" Target="../media/image9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7.png"/><Relationship Id="rId5" Type="http://schemas.microsoft.com/office/2007/relationships/hdphoto" Target="../media/hdphoto7.wdp"/><Relationship Id="rId10" Type="http://schemas.openxmlformats.org/officeDocument/2006/relationships/image" Target="../media/image100.png"/><Relationship Id="rId4" Type="http://schemas.openxmlformats.org/officeDocument/2006/relationships/image" Target="../media/image96.png"/><Relationship Id="rId9" Type="http://schemas.openxmlformats.org/officeDocument/2006/relationships/image" Target="../media/image99.png"/></Relationships>
</file>

<file path=ppt/slides/_rels/slide31.xml.rels><?xml version="1.0" encoding="UTF-8" standalone="yes"?>
<Relationships xmlns="http://schemas.openxmlformats.org/package/2006/relationships"><Relationship Id="rId8" Type="http://schemas.openxmlformats.org/officeDocument/2006/relationships/image" Target="../media/image105.jpeg"/><Relationship Id="rId13" Type="http://schemas.openxmlformats.org/officeDocument/2006/relationships/image" Target="../media/image110.png"/><Relationship Id="rId3" Type="http://schemas.openxmlformats.org/officeDocument/2006/relationships/image" Target="../media/image16.png"/><Relationship Id="rId7" Type="http://schemas.openxmlformats.org/officeDocument/2006/relationships/image" Target="../media/image104.jpeg"/><Relationship Id="rId12" Type="http://schemas.openxmlformats.org/officeDocument/2006/relationships/image" Target="../media/image109.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3.png"/><Relationship Id="rId11" Type="http://schemas.openxmlformats.org/officeDocument/2006/relationships/image" Target="../media/image108.jpeg"/><Relationship Id="rId5" Type="http://schemas.openxmlformats.org/officeDocument/2006/relationships/image" Target="../media/image102.png"/><Relationship Id="rId10" Type="http://schemas.openxmlformats.org/officeDocument/2006/relationships/image" Target="../media/image107.jpeg"/><Relationship Id="rId4" Type="http://schemas.openxmlformats.org/officeDocument/2006/relationships/image" Target="../media/image101.jpeg"/><Relationship Id="rId9" Type="http://schemas.openxmlformats.org/officeDocument/2006/relationships/image" Target="../media/image106.png"/></Relationships>
</file>

<file path=ppt/slides/_rels/slide3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3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8609" y="752705"/>
            <a:ext cx="10215770" cy="1656446"/>
          </a:xfrm>
        </p:spPr>
        <p:txBody>
          <a:bodyPr>
            <a:noAutofit/>
          </a:bodyPr>
          <a:lstStyle/>
          <a:p>
            <a:r>
              <a:rPr lang="en-US" sz="5600" dirty="0"/>
              <a:t>AI, Cognition and Society</a:t>
            </a:r>
            <a:br>
              <a:rPr lang="en-US" sz="5600" dirty="0"/>
            </a:br>
            <a:r>
              <a:rPr lang="en-US" sz="4200" dirty="0"/>
              <a:t>2. Ingredients of Intelligence</a:t>
            </a:r>
          </a:p>
        </p:txBody>
      </p:sp>
      <p:pic>
        <p:nvPicPr>
          <p:cNvPr id="6" name="Picture 4"/>
          <p:cNvPicPr>
            <a:picLocks noChangeAspect="1" noChangeArrowheads="1"/>
          </p:cNvPicPr>
          <p:nvPr/>
        </p:nvPicPr>
        <p:blipFill>
          <a:blip r:embed="rId3" cstate="screen">
            <a:grayscl/>
            <a:biLevel thresh="50000"/>
            <a:extLst>
              <a:ext uri="{28A0092B-C50C-407E-A947-70E740481C1C}">
                <a14:useLocalDpi xmlns:a14="http://schemas.microsoft.com/office/drawing/2010/main"/>
              </a:ext>
            </a:extLst>
          </a:blip>
          <a:srcRect/>
          <a:stretch>
            <a:fillRect/>
          </a:stretch>
        </p:blipFill>
        <p:spPr bwMode="auto">
          <a:xfrm>
            <a:off x="10465562" y="5203627"/>
            <a:ext cx="1630362" cy="1611404"/>
          </a:xfrm>
          <a:prstGeom prst="rect">
            <a:avLst/>
          </a:prstGeom>
          <a:noFill/>
        </p:spPr>
      </p:pic>
      <p:sp>
        <p:nvSpPr>
          <p:cNvPr id="8" name="TextBox 7"/>
          <p:cNvSpPr txBox="1"/>
          <p:nvPr/>
        </p:nvSpPr>
        <p:spPr>
          <a:xfrm>
            <a:off x="152324" y="4793234"/>
            <a:ext cx="3592522" cy="369332"/>
          </a:xfrm>
          <a:prstGeom prst="rect">
            <a:avLst/>
          </a:prstGeom>
          <a:noFill/>
        </p:spPr>
        <p:txBody>
          <a:bodyPr wrap="none" rtlCol="0">
            <a:spAutoFit/>
          </a:bodyPr>
          <a:lstStyle/>
          <a:p>
            <a:r>
              <a:rPr lang="en-US" b="1" dirty="0">
                <a:solidFill>
                  <a:schemeClr val="bg1">
                    <a:lumMod val="50000"/>
                  </a:schemeClr>
                </a:solidFill>
              </a:rPr>
              <a:t>funding gratefully acknowledged</a:t>
            </a:r>
          </a:p>
        </p:txBody>
      </p:sp>
      <p:cxnSp>
        <p:nvCxnSpPr>
          <p:cNvPr id="9" name="Straight Connector 8"/>
          <p:cNvCxnSpPr>
            <a:cxnSpLocks/>
          </p:cNvCxnSpPr>
          <p:nvPr/>
        </p:nvCxnSpPr>
        <p:spPr>
          <a:xfrm>
            <a:off x="396607" y="5183096"/>
            <a:ext cx="11468559"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2" name="Subtitle 2"/>
          <p:cNvSpPr txBox="1">
            <a:spLocks/>
          </p:cNvSpPr>
          <p:nvPr/>
        </p:nvSpPr>
        <p:spPr>
          <a:xfrm>
            <a:off x="1585887" y="3064481"/>
            <a:ext cx="8879675" cy="156115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latin typeface="+mj-lt"/>
              </a:rPr>
              <a:t>Prof. Christopher Summerfield</a:t>
            </a:r>
          </a:p>
          <a:p>
            <a:r>
              <a:rPr lang="en-US" dirty="0">
                <a:latin typeface="+mj-lt"/>
              </a:rPr>
              <a:t>University of Oxford </a:t>
            </a:r>
          </a:p>
        </p:txBody>
      </p:sp>
      <p:pic>
        <p:nvPicPr>
          <p:cNvPr id="1026" name="Picture 2" descr="Image result for wellcome trust image">
            <a:extLst>
              <a:ext uri="{FF2B5EF4-FFF2-40B4-BE49-F238E27FC236}">
                <a16:creationId xmlns:a16="http://schemas.microsoft.com/office/drawing/2014/main" id="{FBBF155B-6D61-B440-A93E-1ADB02CF3FB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20408" y="5320744"/>
            <a:ext cx="1183761" cy="11837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background with white text&#10;&#10;Description automatically generated">
            <a:extLst>
              <a:ext uri="{FF2B5EF4-FFF2-40B4-BE49-F238E27FC236}">
                <a16:creationId xmlns:a16="http://schemas.microsoft.com/office/drawing/2014/main" id="{2B19FE76-6037-74BB-E217-05FA580E32BC}"/>
              </a:ext>
            </a:extLst>
          </p:cNvPr>
          <p:cNvPicPr>
            <a:picLocks noChangeAspect="1"/>
          </p:cNvPicPr>
          <p:nvPr/>
        </p:nvPicPr>
        <p:blipFill>
          <a:blip r:embed="rId5"/>
          <a:stretch>
            <a:fillRect/>
          </a:stretch>
        </p:blipFill>
        <p:spPr>
          <a:xfrm>
            <a:off x="2882731" y="5436463"/>
            <a:ext cx="3437387" cy="902748"/>
          </a:xfrm>
          <a:prstGeom prst="rect">
            <a:avLst/>
          </a:prstGeom>
        </p:spPr>
      </p:pic>
      <p:pic>
        <p:nvPicPr>
          <p:cNvPr id="23554" name="Picture 2" descr="Cooperative AI Foundation - EA Forum">
            <a:extLst>
              <a:ext uri="{FF2B5EF4-FFF2-40B4-BE49-F238E27FC236}">
                <a16:creationId xmlns:a16="http://schemas.microsoft.com/office/drawing/2014/main" id="{784A4A12-4F41-7F2A-5CC9-DCD78DBA2BC2}"/>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a:off x="273659" y="5436462"/>
            <a:ext cx="2523330" cy="8914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creen shot 2014-01-22 at 10.10.11.png">
            <a:extLst>
              <a:ext uri="{FF2B5EF4-FFF2-40B4-BE49-F238E27FC236}">
                <a16:creationId xmlns:a16="http://schemas.microsoft.com/office/drawing/2014/main" id="{29505B3D-2855-3880-1D7E-10726C2C0A9D}"/>
              </a:ext>
            </a:extLst>
          </p:cNvPr>
          <p:cNvPicPr>
            <a:picLocks noChangeAspect="1"/>
          </p:cNvPicPr>
          <p:nvPr/>
        </p:nvPicPr>
        <p:blipFill>
          <a:blip r:embed="rId7"/>
          <a:stretch>
            <a:fillRect/>
          </a:stretch>
        </p:blipFill>
        <p:spPr>
          <a:xfrm>
            <a:off x="7885615" y="5383195"/>
            <a:ext cx="2479497" cy="1121301"/>
          </a:xfrm>
          <a:prstGeom prst="rect">
            <a:avLst/>
          </a:prstGeom>
        </p:spPr>
      </p:pic>
    </p:spTree>
    <p:extLst>
      <p:ext uri="{BB962C8B-B14F-4D97-AF65-F5344CB8AC3E}">
        <p14:creationId xmlns:p14="http://schemas.microsoft.com/office/powerpoint/2010/main" val="271641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DBAB-4CA4-04E6-5E40-F85396D5439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2004B751-C98D-EAA7-32F7-6559AEDC02A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E1931E2-9032-72F0-FDA7-58BF39744EF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Questions</a:t>
            </a:r>
          </a:p>
        </p:txBody>
      </p:sp>
      <p:sp>
        <p:nvSpPr>
          <p:cNvPr id="4" name="TextBox 3">
            <a:extLst>
              <a:ext uri="{FF2B5EF4-FFF2-40B4-BE49-F238E27FC236}">
                <a16:creationId xmlns:a16="http://schemas.microsoft.com/office/drawing/2014/main" id="{13747B33-DE92-2C8F-76C3-55F7D7946C57}"/>
              </a:ext>
            </a:extLst>
          </p:cNvPr>
          <p:cNvSpPr txBox="1"/>
          <p:nvPr/>
        </p:nvSpPr>
        <p:spPr>
          <a:xfrm>
            <a:off x="877185" y="1309447"/>
            <a:ext cx="10563448" cy="1077218"/>
          </a:xfrm>
          <a:prstGeom prst="rect">
            <a:avLst/>
          </a:prstGeom>
          <a:noFill/>
        </p:spPr>
        <p:txBody>
          <a:bodyPr wrap="square" rtlCol="0">
            <a:spAutoFit/>
          </a:bodyPr>
          <a:lstStyle/>
          <a:p>
            <a:r>
              <a:rPr lang="en-US" sz="3200"/>
              <a:t>1. What are the computational principles that underpin modern AI’s success?</a:t>
            </a:r>
          </a:p>
        </p:txBody>
      </p:sp>
      <p:sp>
        <p:nvSpPr>
          <p:cNvPr id="12" name="TextBox 11">
            <a:extLst>
              <a:ext uri="{FF2B5EF4-FFF2-40B4-BE49-F238E27FC236}">
                <a16:creationId xmlns:a16="http://schemas.microsoft.com/office/drawing/2014/main" id="{D51B9D87-1EFB-A1FD-6E10-940AD82CC2D3}"/>
              </a:ext>
            </a:extLst>
          </p:cNvPr>
          <p:cNvSpPr txBox="1"/>
          <p:nvPr/>
        </p:nvSpPr>
        <p:spPr>
          <a:xfrm>
            <a:off x="877185" y="2798662"/>
            <a:ext cx="10563448" cy="1077218"/>
          </a:xfrm>
          <a:prstGeom prst="rect">
            <a:avLst/>
          </a:prstGeom>
          <a:noFill/>
        </p:spPr>
        <p:txBody>
          <a:bodyPr wrap="square">
            <a:spAutoFit/>
          </a:bodyPr>
          <a:lstStyle/>
          <a:p>
            <a:r>
              <a:rPr lang="en-US" sz="3200"/>
              <a:t>2. To what extent do they draw upon ideas from natural intelligence?</a:t>
            </a:r>
          </a:p>
        </p:txBody>
      </p:sp>
      <p:sp>
        <p:nvSpPr>
          <p:cNvPr id="15" name="TextBox 14">
            <a:extLst>
              <a:ext uri="{FF2B5EF4-FFF2-40B4-BE49-F238E27FC236}">
                <a16:creationId xmlns:a16="http://schemas.microsoft.com/office/drawing/2014/main" id="{BAFB7982-9B87-40A1-3A3B-104257AA6E52}"/>
              </a:ext>
            </a:extLst>
          </p:cNvPr>
          <p:cNvSpPr txBox="1"/>
          <p:nvPr/>
        </p:nvSpPr>
        <p:spPr>
          <a:xfrm>
            <a:off x="877185" y="4287877"/>
            <a:ext cx="10712303" cy="2185214"/>
          </a:xfrm>
          <a:prstGeom prst="rect">
            <a:avLst/>
          </a:prstGeom>
          <a:noFill/>
        </p:spPr>
        <p:txBody>
          <a:bodyPr wrap="square">
            <a:spAutoFit/>
          </a:bodyPr>
          <a:lstStyle/>
          <a:p>
            <a:r>
              <a:rPr lang="en-US" sz="3200"/>
              <a:t>Sample essay question:</a:t>
            </a:r>
          </a:p>
          <a:p>
            <a:endParaRPr lang="en-US" sz="800"/>
          </a:p>
          <a:p>
            <a:r>
              <a:rPr lang="en-GB" sz="3200" i="1">
                <a:latin typeface="Constantia" panose="02030602050306030303" pitchFamily="18" charset="0"/>
                <a:cs typeface="Times New Roman" panose="02020603050405020304" pitchFamily="18" charset="0"/>
              </a:rPr>
              <a:t>In his essay “The Bitter Lesson” the AI pioneer Rich Sutton argues that general-purpose computation and big data are the key ingredients of intelligence. Do you agree?</a:t>
            </a:r>
            <a:endParaRPr lang="en-US" sz="3200" i="1">
              <a:latin typeface="Constantia" panose="02030602050306030303" pitchFamily="18" charset="0"/>
              <a:cs typeface="Times New Roman" panose="02020603050405020304" pitchFamily="18" charset="0"/>
            </a:endParaRPr>
          </a:p>
        </p:txBody>
      </p:sp>
    </p:spTree>
    <p:extLst>
      <p:ext uri="{BB962C8B-B14F-4D97-AF65-F5344CB8AC3E}">
        <p14:creationId xmlns:p14="http://schemas.microsoft.com/office/powerpoint/2010/main" val="220789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C782E-DE48-309F-B954-FEBB7E6763CA}"/>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E48D4E80-2145-3352-FCD7-52CF4FCEEAAD}"/>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A794E67-F0ED-6C03-6FAF-1AED879B6AB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Suggested reading</a:t>
            </a:r>
          </a:p>
        </p:txBody>
      </p:sp>
      <p:pic>
        <p:nvPicPr>
          <p:cNvPr id="2054" name="Picture 6" descr="These Strange New Minds">
            <a:extLst>
              <a:ext uri="{FF2B5EF4-FFF2-40B4-BE49-F238E27FC236}">
                <a16:creationId xmlns:a16="http://schemas.microsoft.com/office/drawing/2014/main" id="{79A32A8C-157B-5A3C-5F23-340229D79EC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0895" y="1304693"/>
            <a:ext cx="3411525" cy="52324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 Brief History of Intelligence: Why the Evolution of the Brain Holds the Key to the Future of AI : Bennett, Max: Amazon.co.uk: Books">
            <a:extLst>
              <a:ext uri="{FF2B5EF4-FFF2-40B4-BE49-F238E27FC236}">
                <a16:creationId xmlns:a16="http://schemas.microsoft.com/office/drawing/2014/main" id="{F0177AE4-6068-7B23-7128-D8F1FA5C763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94967" y="1304692"/>
            <a:ext cx="3357458" cy="5232401"/>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1026" name="Picture 2" descr="What Is Intelligence?: Lessons from AI about Evolution, Computing, and Minds (The Antikythera): Amazon.co.uk: Arcas, Blaise Aguera y: 9780262049955: ...">
            <a:extLst>
              <a:ext uri="{FF2B5EF4-FFF2-40B4-BE49-F238E27FC236}">
                <a16:creationId xmlns:a16="http://schemas.microsoft.com/office/drawing/2014/main" id="{C1303517-5853-3465-FA2D-F63B78EF07B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53647" y="1304692"/>
            <a:ext cx="3507646" cy="523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16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4B997-04FD-97A3-DADA-A8AA32E56D34}"/>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FAE309BE-D1FD-C0C0-21D4-38A8ADA6EEB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F3FB677F-9117-E9A6-ED00-78D0777BD11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Back in 2016</a:t>
            </a:r>
          </a:p>
        </p:txBody>
      </p:sp>
      <p:grpSp>
        <p:nvGrpSpPr>
          <p:cNvPr id="6" name="Group 5">
            <a:extLst>
              <a:ext uri="{FF2B5EF4-FFF2-40B4-BE49-F238E27FC236}">
                <a16:creationId xmlns:a16="http://schemas.microsoft.com/office/drawing/2014/main" id="{71195192-0137-C89C-5D72-ADB7152F7E3A}"/>
              </a:ext>
            </a:extLst>
          </p:cNvPr>
          <p:cNvGrpSpPr/>
          <p:nvPr/>
        </p:nvGrpSpPr>
        <p:grpSpPr>
          <a:xfrm>
            <a:off x="0" y="1012827"/>
            <a:ext cx="12279086" cy="6234545"/>
            <a:chOff x="1384300" y="1389743"/>
            <a:chExt cx="8856170" cy="5060668"/>
          </a:xfrm>
        </p:grpSpPr>
        <p:pic>
          <p:nvPicPr>
            <p:cNvPr id="5124" name="Picture 4" descr="A large, traditional alarm clock standing in an open space under a blue sky with white clouds. The clock should have a classic round face with large, easy-to-read numbers and two metal bells on top. The body of the clock should be metal with a vintage look, possibly in a chrome or brass finish. The open space around the clock should be plain, like a flat field or plain ground, to emphasize the size of the clock against the expansive sky.">
              <a:extLst>
                <a:ext uri="{FF2B5EF4-FFF2-40B4-BE49-F238E27FC236}">
                  <a16:creationId xmlns:a16="http://schemas.microsoft.com/office/drawing/2014/main" id="{73EC8DFE-8306-7B12-75C5-B35807F70AB1}"/>
                </a:ext>
              </a:extLst>
            </p:cNvPr>
            <p:cNvPicPr>
              <a:picLocks noChangeAspect="1" noChangeArrowheads="1"/>
            </p:cNvPicPr>
            <p:nvPr/>
          </p:nvPicPr>
          <p:blipFill>
            <a:blip r:embed="rId3">
              <a:alphaModFix amt="20000"/>
              <a:extLst>
                <a:ext uri="{28A0092B-C50C-407E-A947-70E740481C1C}">
                  <a14:useLocalDpi xmlns:a14="http://schemas.microsoft.com/office/drawing/2010/main"/>
                </a:ext>
              </a:extLst>
            </a:blip>
            <a:srcRect/>
            <a:stretch>
              <a:fillRect/>
            </a:stretch>
          </p:blipFill>
          <p:spPr bwMode="auto">
            <a:xfrm>
              <a:off x="1384300" y="1389743"/>
              <a:ext cx="8856170" cy="50606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40ED6B6-BE31-8117-9C6D-F56BB4356946}"/>
                </a:ext>
              </a:extLst>
            </p:cNvPr>
            <p:cNvSpPr txBox="1"/>
            <p:nvPr/>
          </p:nvSpPr>
          <p:spPr>
            <a:xfrm>
              <a:off x="7493069" y="1492732"/>
              <a:ext cx="2679631" cy="3578609"/>
            </a:xfrm>
            <a:prstGeom prst="rect">
              <a:avLst/>
            </a:prstGeom>
            <a:noFill/>
          </p:spPr>
          <p:txBody>
            <a:bodyPr wrap="square">
              <a:spAutoFit/>
            </a:bodyPr>
            <a:lstStyle/>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p:txBody>
        </p:sp>
      </p:grpSp>
      <p:pic>
        <p:nvPicPr>
          <p:cNvPr id="3" name="Picture 2" descr="A close-up of a page&#10;&#10;AI-generated content may be incorrect.">
            <a:extLst>
              <a:ext uri="{FF2B5EF4-FFF2-40B4-BE49-F238E27FC236}">
                <a16:creationId xmlns:a16="http://schemas.microsoft.com/office/drawing/2014/main" id="{264089F5-FF6F-3CD3-F18E-1A86016AA13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3889" y="2319578"/>
            <a:ext cx="5658039" cy="4352337"/>
          </a:xfrm>
          <a:prstGeom prst="rect">
            <a:avLst/>
          </a:prstGeom>
        </p:spPr>
      </p:pic>
      <p:pic>
        <p:nvPicPr>
          <p:cNvPr id="7" name="Picture 6" descr="A text on a page&#10;&#10;AI-generated content may be incorrect.">
            <a:extLst>
              <a:ext uri="{FF2B5EF4-FFF2-40B4-BE49-F238E27FC236}">
                <a16:creationId xmlns:a16="http://schemas.microsoft.com/office/drawing/2014/main" id="{BE52DA5A-A772-41C1-48A4-5CCC41D8AA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072" y="1192427"/>
            <a:ext cx="4871209" cy="4473146"/>
          </a:xfrm>
          <a:prstGeom prst="rect">
            <a:avLst/>
          </a:prstGeom>
        </p:spPr>
      </p:pic>
      <p:sp>
        <p:nvSpPr>
          <p:cNvPr id="26" name="TextBox 25">
            <a:extLst>
              <a:ext uri="{FF2B5EF4-FFF2-40B4-BE49-F238E27FC236}">
                <a16:creationId xmlns:a16="http://schemas.microsoft.com/office/drawing/2014/main" id="{4C45B2DA-461A-06D3-2AE2-E802287CAEBE}"/>
              </a:ext>
            </a:extLst>
          </p:cNvPr>
          <p:cNvSpPr txBox="1"/>
          <p:nvPr/>
        </p:nvSpPr>
        <p:spPr>
          <a:xfrm>
            <a:off x="-629392" y="-1258784"/>
            <a:ext cx="184731" cy="369332"/>
          </a:xfrm>
          <a:prstGeom prst="rect">
            <a:avLst/>
          </a:prstGeom>
          <a:noFill/>
        </p:spPr>
        <p:txBody>
          <a:bodyPr wrap="none" rtlCol="0">
            <a:spAutoFit/>
          </a:bodyPr>
          <a:lstStyle/>
          <a:p>
            <a:endParaRPr lang="en-US"/>
          </a:p>
        </p:txBody>
      </p:sp>
      <p:sp>
        <p:nvSpPr>
          <p:cNvPr id="10" name="Rounded Rectangle 9">
            <a:extLst>
              <a:ext uri="{FF2B5EF4-FFF2-40B4-BE49-F238E27FC236}">
                <a16:creationId xmlns:a16="http://schemas.microsoft.com/office/drawing/2014/main" id="{6413034C-4B7B-9C53-C1AA-7C17F0326AF4}"/>
              </a:ext>
            </a:extLst>
          </p:cNvPr>
          <p:cNvSpPr/>
          <p:nvPr/>
        </p:nvSpPr>
        <p:spPr>
          <a:xfrm>
            <a:off x="574290" y="1529483"/>
            <a:ext cx="4275262" cy="3799033"/>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AutoNum type="arabicPeriod"/>
            </a:pPr>
            <a:r>
              <a:rPr lang="en-US" sz="2800" i="1">
                <a:solidFill>
                  <a:schemeClr val="tx1"/>
                </a:solidFill>
                <a:latin typeface="Constantia" panose="02030602050306030303" pitchFamily="18" charset="0"/>
                <a:cs typeface="Times New Roman" panose="02020603050405020304" pitchFamily="18" charset="0"/>
              </a:rPr>
              <a:t>Abstraction / generalization</a:t>
            </a:r>
          </a:p>
          <a:p>
            <a:pPr marL="514350" indent="-514350">
              <a:buAutoNum type="arabicPeriod"/>
            </a:pPr>
            <a:r>
              <a:rPr lang="en-US" sz="2800" i="1">
                <a:solidFill>
                  <a:schemeClr val="tx1"/>
                </a:solidFill>
                <a:latin typeface="Constantia" panose="02030602050306030303" pitchFamily="18" charset="0"/>
                <a:cs typeface="Times New Roman" panose="02020603050405020304" pitchFamily="18" charset="0"/>
              </a:rPr>
              <a:t>Symbolic processing / compositionality</a:t>
            </a:r>
          </a:p>
          <a:p>
            <a:pPr marL="514350" indent="-514350">
              <a:buAutoNum type="arabicPeriod"/>
            </a:pPr>
            <a:r>
              <a:rPr lang="en-US" sz="2800" i="1">
                <a:solidFill>
                  <a:schemeClr val="tx1"/>
                </a:solidFill>
                <a:latin typeface="Constantia" panose="02030602050306030303" pitchFamily="18" charset="0"/>
                <a:cs typeface="Times New Roman" panose="02020603050405020304" pitchFamily="18" charset="0"/>
              </a:rPr>
              <a:t>Planning and reasoning</a:t>
            </a:r>
          </a:p>
          <a:p>
            <a:pPr marL="514350" indent="-514350">
              <a:buAutoNum type="arabicPeriod"/>
            </a:pPr>
            <a:r>
              <a:rPr lang="en-US" sz="2800" i="1">
                <a:solidFill>
                  <a:schemeClr val="tx1"/>
                </a:solidFill>
                <a:latin typeface="Constantia" panose="02030602050306030303" pitchFamily="18" charset="0"/>
                <a:cs typeface="Times New Roman" panose="02020603050405020304" pitchFamily="18" charset="0"/>
              </a:rPr>
              <a:t>Sample-efficient learning</a:t>
            </a:r>
          </a:p>
        </p:txBody>
      </p:sp>
      <p:sp>
        <p:nvSpPr>
          <p:cNvPr id="11" name="Rounded Rectangle 10">
            <a:extLst>
              <a:ext uri="{FF2B5EF4-FFF2-40B4-BE49-F238E27FC236}">
                <a16:creationId xmlns:a16="http://schemas.microsoft.com/office/drawing/2014/main" id="{674CBA1D-DE48-7E54-C919-84EE6D338211}"/>
              </a:ext>
            </a:extLst>
          </p:cNvPr>
          <p:cNvSpPr/>
          <p:nvPr/>
        </p:nvSpPr>
        <p:spPr>
          <a:xfrm>
            <a:off x="6821778" y="2813300"/>
            <a:ext cx="4366148" cy="358459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i="1">
                <a:solidFill>
                  <a:schemeClr val="tx1"/>
                </a:solidFill>
                <a:latin typeface="Constantia" panose="02030602050306030303" pitchFamily="18" charset="0"/>
                <a:cs typeface="Times New Roman" panose="02020603050405020304" pitchFamily="18" charset="0"/>
              </a:rPr>
              <a:t>1. Abstraction / generalization</a:t>
            </a:r>
          </a:p>
          <a:p>
            <a:r>
              <a:rPr lang="en-US" sz="2800" i="1">
                <a:solidFill>
                  <a:schemeClr val="tx1"/>
                </a:solidFill>
                <a:latin typeface="Constantia" panose="02030602050306030303" pitchFamily="18" charset="0"/>
                <a:cs typeface="Times New Roman" panose="02020603050405020304" pitchFamily="18" charset="0"/>
              </a:rPr>
              <a:t>2. representation learning (from reward)</a:t>
            </a:r>
          </a:p>
          <a:p>
            <a:r>
              <a:rPr lang="en-US" sz="2800" i="1">
                <a:solidFill>
                  <a:schemeClr val="tx1"/>
                </a:solidFill>
                <a:latin typeface="Constantia" panose="02030602050306030303" pitchFamily="18" charset="0"/>
                <a:cs typeface="Times New Roman" panose="02020603050405020304" pitchFamily="18" charset="0"/>
              </a:rPr>
              <a:t>3. Integrated memory / attention systems</a:t>
            </a:r>
          </a:p>
          <a:p>
            <a:r>
              <a:rPr lang="en-US" sz="2800" i="1">
                <a:solidFill>
                  <a:schemeClr val="tx1"/>
                </a:solidFill>
                <a:latin typeface="Constantia" panose="02030602050306030303" pitchFamily="18" charset="0"/>
                <a:cs typeface="Times New Roman" panose="02020603050405020304" pitchFamily="18" charset="0"/>
              </a:rPr>
              <a:t>4. Planning and imagination</a:t>
            </a:r>
          </a:p>
        </p:txBody>
      </p:sp>
      <p:sp>
        <p:nvSpPr>
          <p:cNvPr id="8" name="TextBox 7">
            <a:extLst>
              <a:ext uri="{FF2B5EF4-FFF2-40B4-BE49-F238E27FC236}">
                <a16:creationId xmlns:a16="http://schemas.microsoft.com/office/drawing/2014/main" id="{77050AFE-40D1-BDE8-6579-C65EAB4FC403}"/>
              </a:ext>
            </a:extLst>
          </p:cNvPr>
          <p:cNvSpPr txBox="1"/>
          <p:nvPr/>
        </p:nvSpPr>
        <p:spPr>
          <a:xfrm>
            <a:off x="3598874" y="5716348"/>
            <a:ext cx="1532407" cy="461665"/>
          </a:xfrm>
          <a:prstGeom prst="rect">
            <a:avLst/>
          </a:prstGeom>
          <a:noFill/>
        </p:spPr>
        <p:txBody>
          <a:bodyPr wrap="none" rtlCol="0">
            <a:spAutoFit/>
          </a:bodyPr>
          <a:lstStyle/>
          <a:p>
            <a:r>
              <a:rPr lang="en-US" sz="2400"/>
              <a:t>Lake 2016</a:t>
            </a:r>
          </a:p>
        </p:txBody>
      </p:sp>
      <p:sp>
        <p:nvSpPr>
          <p:cNvPr id="9" name="TextBox 8">
            <a:extLst>
              <a:ext uri="{FF2B5EF4-FFF2-40B4-BE49-F238E27FC236}">
                <a16:creationId xmlns:a16="http://schemas.microsoft.com/office/drawing/2014/main" id="{A7A947C4-DA61-765D-73CE-3A66C2B6653F}"/>
              </a:ext>
            </a:extLst>
          </p:cNvPr>
          <p:cNvSpPr txBox="1"/>
          <p:nvPr/>
        </p:nvSpPr>
        <p:spPr>
          <a:xfrm>
            <a:off x="9561264" y="1804418"/>
            <a:ext cx="2146742" cy="461665"/>
          </a:xfrm>
          <a:prstGeom prst="rect">
            <a:avLst/>
          </a:prstGeom>
          <a:noFill/>
        </p:spPr>
        <p:txBody>
          <a:bodyPr wrap="none" rtlCol="0">
            <a:spAutoFit/>
          </a:bodyPr>
          <a:lstStyle/>
          <a:p>
            <a:r>
              <a:rPr lang="en-US" sz="2400"/>
              <a:t>Hassabis 2017</a:t>
            </a:r>
          </a:p>
        </p:txBody>
      </p:sp>
    </p:spTree>
    <p:extLst>
      <p:ext uri="{BB962C8B-B14F-4D97-AF65-F5344CB8AC3E}">
        <p14:creationId xmlns:p14="http://schemas.microsoft.com/office/powerpoint/2010/main" val="428426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F7E1C-2F93-FB93-46AD-F6515A9D9943}"/>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8DC0D976-0D0F-308F-C9D6-9018B970823A}"/>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8CE84D3C-594F-DAD5-BCBF-5F0B5A15F30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Back in 2016</a:t>
            </a:r>
          </a:p>
        </p:txBody>
      </p:sp>
      <p:grpSp>
        <p:nvGrpSpPr>
          <p:cNvPr id="6" name="Group 5">
            <a:extLst>
              <a:ext uri="{FF2B5EF4-FFF2-40B4-BE49-F238E27FC236}">
                <a16:creationId xmlns:a16="http://schemas.microsoft.com/office/drawing/2014/main" id="{E93FF350-5E1F-C52A-013B-510A8F56DC26}"/>
              </a:ext>
            </a:extLst>
          </p:cNvPr>
          <p:cNvGrpSpPr/>
          <p:nvPr/>
        </p:nvGrpSpPr>
        <p:grpSpPr>
          <a:xfrm>
            <a:off x="0" y="1012827"/>
            <a:ext cx="12279086" cy="6234545"/>
            <a:chOff x="1384300" y="1389743"/>
            <a:chExt cx="8856170" cy="5060668"/>
          </a:xfrm>
        </p:grpSpPr>
        <p:pic>
          <p:nvPicPr>
            <p:cNvPr id="5124" name="Picture 4" descr="A large, traditional alarm clock standing in an open space under a blue sky with white clouds. The clock should have a classic round face with large, easy-to-read numbers and two metal bells on top. The body of the clock should be metal with a vintage look, possibly in a chrome or brass finish. The open space around the clock should be plain, like a flat field or plain ground, to emphasize the size of the clock against the expansive sky.">
              <a:extLst>
                <a:ext uri="{FF2B5EF4-FFF2-40B4-BE49-F238E27FC236}">
                  <a16:creationId xmlns:a16="http://schemas.microsoft.com/office/drawing/2014/main" id="{8C2A90D2-3451-D9C2-BE22-DCE8C972AC77}"/>
                </a:ext>
              </a:extLst>
            </p:cNvPr>
            <p:cNvPicPr>
              <a:picLocks noChangeAspect="1" noChangeArrowheads="1"/>
            </p:cNvPicPr>
            <p:nvPr/>
          </p:nvPicPr>
          <p:blipFill>
            <a:blip r:embed="rId3">
              <a:alphaModFix amt="20000"/>
              <a:extLst>
                <a:ext uri="{28A0092B-C50C-407E-A947-70E740481C1C}">
                  <a14:useLocalDpi xmlns:a14="http://schemas.microsoft.com/office/drawing/2010/main"/>
                </a:ext>
              </a:extLst>
            </a:blip>
            <a:srcRect/>
            <a:stretch>
              <a:fillRect/>
            </a:stretch>
          </p:blipFill>
          <p:spPr bwMode="auto">
            <a:xfrm>
              <a:off x="1384300" y="1389743"/>
              <a:ext cx="8856170" cy="50606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015739-4B2B-3FBE-9CE6-D18A764A6791}"/>
                </a:ext>
              </a:extLst>
            </p:cNvPr>
            <p:cNvSpPr txBox="1"/>
            <p:nvPr/>
          </p:nvSpPr>
          <p:spPr>
            <a:xfrm>
              <a:off x="7493069" y="1492732"/>
              <a:ext cx="2679631" cy="3578609"/>
            </a:xfrm>
            <a:prstGeom prst="rect">
              <a:avLst/>
            </a:prstGeom>
            <a:noFill/>
          </p:spPr>
          <p:txBody>
            <a:bodyPr wrap="square">
              <a:spAutoFit/>
            </a:bodyPr>
            <a:lstStyle/>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p:txBody>
        </p:sp>
      </p:grpSp>
      <p:pic>
        <p:nvPicPr>
          <p:cNvPr id="3" name="Picture 2" descr="A close-up of a page&#10;&#10;AI-generated content may be incorrect.">
            <a:extLst>
              <a:ext uri="{FF2B5EF4-FFF2-40B4-BE49-F238E27FC236}">
                <a16:creationId xmlns:a16="http://schemas.microsoft.com/office/drawing/2014/main" id="{D001A58A-E30C-7B79-9249-880CFBB71C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3889" y="2319578"/>
            <a:ext cx="5658039" cy="4352337"/>
          </a:xfrm>
          <a:prstGeom prst="rect">
            <a:avLst/>
          </a:prstGeom>
        </p:spPr>
      </p:pic>
      <p:pic>
        <p:nvPicPr>
          <p:cNvPr id="7" name="Picture 6" descr="A text on a page&#10;&#10;AI-generated content may be incorrect.">
            <a:extLst>
              <a:ext uri="{FF2B5EF4-FFF2-40B4-BE49-F238E27FC236}">
                <a16:creationId xmlns:a16="http://schemas.microsoft.com/office/drawing/2014/main" id="{A69D9D0E-A73F-7FE9-8426-208065B4D9A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072" y="1192427"/>
            <a:ext cx="4871209" cy="4473146"/>
          </a:xfrm>
          <a:prstGeom prst="rect">
            <a:avLst/>
          </a:prstGeom>
        </p:spPr>
      </p:pic>
      <p:sp>
        <p:nvSpPr>
          <p:cNvPr id="26" name="TextBox 25">
            <a:extLst>
              <a:ext uri="{FF2B5EF4-FFF2-40B4-BE49-F238E27FC236}">
                <a16:creationId xmlns:a16="http://schemas.microsoft.com/office/drawing/2014/main" id="{295C1E5A-8795-6B03-E3A7-19CDBB135667}"/>
              </a:ext>
            </a:extLst>
          </p:cNvPr>
          <p:cNvSpPr txBox="1"/>
          <p:nvPr/>
        </p:nvSpPr>
        <p:spPr>
          <a:xfrm>
            <a:off x="-629392" y="-1258784"/>
            <a:ext cx="184731" cy="369332"/>
          </a:xfrm>
          <a:prstGeom prst="rect">
            <a:avLst/>
          </a:prstGeom>
          <a:noFill/>
        </p:spPr>
        <p:txBody>
          <a:bodyPr wrap="none" rtlCol="0">
            <a:spAutoFit/>
          </a:bodyPr>
          <a:lstStyle/>
          <a:p>
            <a:endParaRPr lang="en-US"/>
          </a:p>
        </p:txBody>
      </p:sp>
      <p:sp>
        <p:nvSpPr>
          <p:cNvPr id="8" name="Rounded Rectangle 7">
            <a:extLst>
              <a:ext uri="{FF2B5EF4-FFF2-40B4-BE49-F238E27FC236}">
                <a16:creationId xmlns:a16="http://schemas.microsoft.com/office/drawing/2014/main" id="{3A8F906B-6168-41C2-2236-D502DF04F142}"/>
              </a:ext>
            </a:extLst>
          </p:cNvPr>
          <p:cNvSpPr/>
          <p:nvPr/>
        </p:nvSpPr>
        <p:spPr>
          <a:xfrm>
            <a:off x="7029231" y="2646047"/>
            <a:ext cx="4366148" cy="391519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i="1">
                <a:solidFill>
                  <a:schemeClr val="tx1"/>
                </a:solidFill>
                <a:latin typeface="Constantia" panose="02030602050306030303" pitchFamily="18" charset="0"/>
                <a:cs typeface="Times New Roman" panose="02020603050405020304" pitchFamily="18" charset="0"/>
              </a:rPr>
              <a:t>Building human-level</a:t>
            </a:r>
          </a:p>
          <a:p>
            <a:r>
              <a:rPr lang="en-US" sz="2800" i="1">
                <a:solidFill>
                  <a:schemeClr val="tx1"/>
                </a:solidFill>
                <a:latin typeface="Constantia" panose="02030602050306030303" pitchFamily="18" charset="0"/>
                <a:cs typeface="Times New Roman" panose="02020603050405020304" pitchFamily="18" charset="0"/>
              </a:rPr>
              <a:t>general AI [. . . ] is a daunting task, because the search space of possible solutions is vast</a:t>
            </a:r>
          </a:p>
          <a:p>
            <a:r>
              <a:rPr lang="en-US" sz="2800" i="1">
                <a:solidFill>
                  <a:schemeClr val="tx1"/>
                </a:solidFill>
                <a:latin typeface="Constantia" panose="02030602050306030303" pitchFamily="18" charset="0"/>
                <a:cs typeface="Times New Roman" panose="02020603050405020304" pitchFamily="18" charset="0"/>
              </a:rPr>
              <a:t>and likely only very sparsely populated” </a:t>
            </a:r>
          </a:p>
        </p:txBody>
      </p:sp>
      <p:sp>
        <p:nvSpPr>
          <p:cNvPr id="9" name="Rounded Rectangle 8">
            <a:extLst>
              <a:ext uri="{FF2B5EF4-FFF2-40B4-BE49-F238E27FC236}">
                <a16:creationId xmlns:a16="http://schemas.microsoft.com/office/drawing/2014/main" id="{49F31C48-F49B-0466-3FE4-D06800291D10}"/>
              </a:ext>
            </a:extLst>
          </p:cNvPr>
          <p:cNvSpPr/>
          <p:nvPr/>
        </p:nvSpPr>
        <p:spPr>
          <a:xfrm>
            <a:off x="558045" y="1240937"/>
            <a:ext cx="4275262" cy="442463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i="1">
                <a:solidFill>
                  <a:schemeClr val="tx1"/>
                </a:solidFill>
                <a:latin typeface="Constantia" panose="02030602050306030303" pitchFamily="18" charset="0"/>
                <a:cs typeface="Times New Roman" panose="02020603050405020304" pitchFamily="18" charset="0"/>
              </a:rPr>
              <a:t>We should [. . . ] be mindful of what AI has achieved and what it has not. While the pace of progress has been impressive, natural intelligence is still by far the best example of intelligence”</a:t>
            </a:r>
          </a:p>
        </p:txBody>
      </p:sp>
      <p:sp>
        <p:nvSpPr>
          <p:cNvPr id="2" name="TextBox 1">
            <a:extLst>
              <a:ext uri="{FF2B5EF4-FFF2-40B4-BE49-F238E27FC236}">
                <a16:creationId xmlns:a16="http://schemas.microsoft.com/office/drawing/2014/main" id="{EE61FCC7-4C05-9A75-C930-1CE1A595291A}"/>
              </a:ext>
            </a:extLst>
          </p:cNvPr>
          <p:cNvSpPr txBox="1"/>
          <p:nvPr/>
        </p:nvSpPr>
        <p:spPr>
          <a:xfrm>
            <a:off x="3598874" y="5716348"/>
            <a:ext cx="1532407" cy="461665"/>
          </a:xfrm>
          <a:prstGeom prst="rect">
            <a:avLst/>
          </a:prstGeom>
          <a:noFill/>
        </p:spPr>
        <p:txBody>
          <a:bodyPr wrap="none" rtlCol="0">
            <a:spAutoFit/>
          </a:bodyPr>
          <a:lstStyle/>
          <a:p>
            <a:r>
              <a:rPr lang="en-US" sz="2400"/>
              <a:t>Lake 2016</a:t>
            </a:r>
          </a:p>
        </p:txBody>
      </p:sp>
      <p:sp>
        <p:nvSpPr>
          <p:cNvPr id="4" name="TextBox 3">
            <a:extLst>
              <a:ext uri="{FF2B5EF4-FFF2-40B4-BE49-F238E27FC236}">
                <a16:creationId xmlns:a16="http://schemas.microsoft.com/office/drawing/2014/main" id="{3518CE74-13FC-AA02-01DE-90B67F6DC782}"/>
              </a:ext>
            </a:extLst>
          </p:cNvPr>
          <p:cNvSpPr txBox="1"/>
          <p:nvPr/>
        </p:nvSpPr>
        <p:spPr>
          <a:xfrm>
            <a:off x="9561264" y="1804418"/>
            <a:ext cx="2146742" cy="461665"/>
          </a:xfrm>
          <a:prstGeom prst="rect">
            <a:avLst/>
          </a:prstGeom>
          <a:noFill/>
        </p:spPr>
        <p:txBody>
          <a:bodyPr wrap="none" rtlCol="0">
            <a:spAutoFit/>
          </a:bodyPr>
          <a:lstStyle/>
          <a:p>
            <a:r>
              <a:rPr lang="en-US" sz="2400"/>
              <a:t>Hassabis 2017</a:t>
            </a:r>
          </a:p>
        </p:txBody>
      </p:sp>
    </p:spTree>
    <p:extLst>
      <p:ext uri="{BB962C8B-B14F-4D97-AF65-F5344CB8AC3E}">
        <p14:creationId xmlns:p14="http://schemas.microsoft.com/office/powerpoint/2010/main" val="426534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E0A99-1EAD-AB41-7071-D8F9DBF47602}"/>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A38C61A7-7190-8E64-F922-74070896F395}"/>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A737F65A-81CF-C47B-B034-9BC21509296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Slide from a 2019 talk</a:t>
            </a:r>
          </a:p>
        </p:txBody>
      </p:sp>
      <p:pic>
        <p:nvPicPr>
          <p:cNvPr id="3" name="Picture 2" descr="A collage of different games&#10;&#10;AI-generated content may be incorrect.">
            <a:extLst>
              <a:ext uri="{FF2B5EF4-FFF2-40B4-BE49-F238E27FC236}">
                <a16:creationId xmlns:a16="http://schemas.microsoft.com/office/drawing/2014/main" id="{817ADA6B-6263-B3C0-6414-3A955F6873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562" y="1290250"/>
            <a:ext cx="9735014" cy="5142849"/>
          </a:xfrm>
          <a:prstGeom prst="rect">
            <a:avLst/>
          </a:prstGeom>
          <a:ln>
            <a:solidFill>
              <a:schemeClr val="bg1">
                <a:lumMod val="75000"/>
              </a:schemeClr>
            </a:solidFill>
          </a:ln>
        </p:spPr>
      </p:pic>
    </p:spTree>
    <p:extLst>
      <p:ext uri="{BB962C8B-B14F-4D97-AF65-F5344CB8AC3E}">
        <p14:creationId xmlns:p14="http://schemas.microsoft.com/office/powerpoint/2010/main" val="2283179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3092F-8464-8F8B-8142-200BA7B640A8}"/>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ACFC0A79-6FF5-69B0-261E-C2CAE195592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2B6409D1-86CF-D1BC-49E4-214C0EA7435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AlphaGo</a:t>
            </a:r>
          </a:p>
        </p:txBody>
      </p:sp>
      <p:sp>
        <p:nvSpPr>
          <p:cNvPr id="2" name="TextBox 1">
            <a:extLst>
              <a:ext uri="{FF2B5EF4-FFF2-40B4-BE49-F238E27FC236}">
                <a16:creationId xmlns:a16="http://schemas.microsoft.com/office/drawing/2014/main" id="{E1ACA668-B57E-858F-B563-2CEF7F2ECF15}"/>
              </a:ext>
            </a:extLst>
          </p:cNvPr>
          <p:cNvSpPr txBox="1"/>
          <p:nvPr/>
        </p:nvSpPr>
        <p:spPr>
          <a:xfrm>
            <a:off x="7267807" y="1369233"/>
            <a:ext cx="1547988" cy="830997"/>
          </a:xfrm>
          <a:prstGeom prst="rect">
            <a:avLst/>
          </a:prstGeom>
          <a:noFill/>
        </p:spPr>
        <p:txBody>
          <a:bodyPr wrap="none" rtlCol="0">
            <a:spAutoFit/>
          </a:bodyPr>
          <a:lstStyle/>
          <a:p>
            <a:r>
              <a:rPr lang="en-US" sz="2400">
                <a:solidFill>
                  <a:schemeClr val="bg1"/>
                </a:solidFill>
              </a:rPr>
              <a:t>Lee Sedol </a:t>
            </a:r>
          </a:p>
          <a:p>
            <a:r>
              <a:rPr lang="en-US" sz="2400">
                <a:solidFill>
                  <a:schemeClr val="bg1"/>
                </a:solidFill>
              </a:rPr>
              <a:t>2016</a:t>
            </a:r>
          </a:p>
        </p:txBody>
      </p:sp>
      <p:pic>
        <p:nvPicPr>
          <p:cNvPr id="5" name="Picture 4" descr="A blue and black dot game&#10;&#10;AI-generated content may be incorrect.">
            <a:extLst>
              <a:ext uri="{FF2B5EF4-FFF2-40B4-BE49-F238E27FC236}">
                <a16:creationId xmlns:a16="http://schemas.microsoft.com/office/drawing/2014/main" id="{49141BD2-2E32-589B-5675-FF36D21DDB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977" y="1369233"/>
            <a:ext cx="3307111" cy="3328242"/>
          </a:xfrm>
          <a:prstGeom prst="rect">
            <a:avLst/>
          </a:prstGeom>
        </p:spPr>
      </p:pic>
      <p:pic>
        <p:nvPicPr>
          <p:cNvPr id="7" name="Picture 6" descr="A diagram of a graph&#10;&#10;AI-generated content may be incorrect.">
            <a:extLst>
              <a:ext uri="{FF2B5EF4-FFF2-40B4-BE49-F238E27FC236}">
                <a16:creationId xmlns:a16="http://schemas.microsoft.com/office/drawing/2014/main" id="{9E6F76E0-B525-4208-A37D-BA43091617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91551" y="1199375"/>
            <a:ext cx="2650137" cy="3641058"/>
          </a:xfrm>
          <a:prstGeom prst="rect">
            <a:avLst/>
          </a:prstGeom>
        </p:spPr>
      </p:pic>
      <p:pic>
        <p:nvPicPr>
          <p:cNvPr id="8" name="Picture 2" descr="AlphaGo, Lee Sedol, and the Reassuring Future of Humans and Machines | The  New Yorker">
            <a:extLst>
              <a:ext uri="{FF2B5EF4-FFF2-40B4-BE49-F238E27FC236}">
                <a16:creationId xmlns:a16="http://schemas.microsoft.com/office/drawing/2014/main" id="{EC8F2ECF-64B6-28F1-8B0B-A952391E3C6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25558" y="1369233"/>
            <a:ext cx="4515954" cy="29239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DFFCA4C-F476-A760-19A8-866A13DEE19C}"/>
              </a:ext>
            </a:extLst>
          </p:cNvPr>
          <p:cNvSpPr txBox="1"/>
          <p:nvPr/>
        </p:nvSpPr>
        <p:spPr>
          <a:xfrm>
            <a:off x="321992" y="5120016"/>
            <a:ext cx="6119696" cy="1077218"/>
          </a:xfrm>
          <a:prstGeom prst="rect">
            <a:avLst/>
          </a:prstGeom>
          <a:noFill/>
        </p:spPr>
        <p:txBody>
          <a:bodyPr wrap="square" rtlCol="0">
            <a:spAutoFit/>
          </a:bodyPr>
          <a:lstStyle/>
          <a:p>
            <a:r>
              <a:rPr lang="en-US" sz="3200"/>
              <a:t>AlphaGo combines Deep RL and Monte-Carlo Tree Search (MCST)</a:t>
            </a:r>
          </a:p>
        </p:txBody>
      </p:sp>
      <p:sp>
        <p:nvSpPr>
          <p:cNvPr id="10" name="TextBox 9">
            <a:extLst>
              <a:ext uri="{FF2B5EF4-FFF2-40B4-BE49-F238E27FC236}">
                <a16:creationId xmlns:a16="http://schemas.microsoft.com/office/drawing/2014/main" id="{29B2E6C2-7A01-33D6-DAFA-AF2C77C83FA7}"/>
              </a:ext>
            </a:extLst>
          </p:cNvPr>
          <p:cNvSpPr txBox="1"/>
          <p:nvPr/>
        </p:nvSpPr>
        <p:spPr>
          <a:xfrm>
            <a:off x="10372615" y="6396334"/>
            <a:ext cx="1637179" cy="461665"/>
          </a:xfrm>
          <a:prstGeom prst="rect">
            <a:avLst/>
          </a:prstGeom>
          <a:noFill/>
        </p:spPr>
        <p:txBody>
          <a:bodyPr wrap="none" rtlCol="0">
            <a:spAutoFit/>
          </a:bodyPr>
          <a:lstStyle/>
          <a:p>
            <a:r>
              <a:rPr lang="en-US" sz="2400"/>
              <a:t>Silver 2016</a:t>
            </a:r>
          </a:p>
        </p:txBody>
      </p:sp>
    </p:spTree>
    <p:extLst>
      <p:ext uri="{BB962C8B-B14F-4D97-AF65-F5344CB8AC3E}">
        <p14:creationId xmlns:p14="http://schemas.microsoft.com/office/powerpoint/2010/main" val="941348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003D1-EF2E-A6B8-EF29-B8D2626D94C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AAF9187-44D6-E44C-DD01-37D64EC8F5D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660FF3DE-596A-F8AF-A9F3-04771C6E58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C4C4106E-3581-2708-BDF9-BB7ADF91CEF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Recurrent memory</a:t>
            </a:r>
          </a:p>
        </p:txBody>
      </p:sp>
      <p:grpSp>
        <p:nvGrpSpPr>
          <p:cNvPr id="9" name="Group 8">
            <a:extLst>
              <a:ext uri="{FF2B5EF4-FFF2-40B4-BE49-F238E27FC236}">
                <a16:creationId xmlns:a16="http://schemas.microsoft.com/office/drawing/2014/main" id="{D3C25756-A4B9-F4C6-0CC5-89061AA93A1E}"/>
              </a:ext>
            </a:extLst>
          </p:cNvPr>
          <p:cNvGrpSpPr/>
          <p:nvPr/>
        </p:nvGrpSpPr>
        <p:grpSpPr>
          <a:xfrm>
            <a:off x="246017" y="1190957"/>
            <a:ext cx="5760823" cy="2728353"/>
            <a:chOff x="-15240" y="1012827"/>
            <a:chExt cx="5760823" cy="2728353"/>
          </a:xfrm>
        </p:grpSpPr>
        <p:pic>
          <p:nvPicPr>
            <p:cNvPr id="3" name="Picture 2" descr="A diagram of a network&#10;&#10;AI-generated content may be incorrect.">
              <a:extLst>
                <a:ext uri="{FF2B5EF4-FFF2-40B4-BE49-F238E27FC236}">
                  <a16:creationId xmlns:a16="http://schemas.microsoft.com/office/drawing/2014/main" id="{DDEA16DA-BB03-C455-508A-4B5B546A50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 y="1012827"/>
              <a:ext cx="5760823" cy="2728353"/>
            </a:xfrm>
            <a:prstGeom prst="rect">
              <a:avLst/>
            </a:prstGeom>
          </p:spPr>
        </p:pic>
        <p:sp>
          <p:nvSpPr>
            <p:cNvPr id="8" name="Rectangle 7">
              <a:extLst>
                <a:ext uri="{FF2B5EF4-FFF2-40B4-BE49-F238E27FC236}">
                  <a16:creationId xmlns:a16="http://schemas.microsoft.com/office/drawing/2014/main" id="{02EE9E3F-765A-52FF-29EC-61616DDBBE93}"/>
                </a:ext>
              </a:extLst>
            </p:cNvPr>
            <p:cNvSpPr/>
            <p:nvPr/>
          </p:nvSpPr>
          <p:spPr>
            <a:xfrm>
              <a:off x="0" y="1012827"/>
              <a:ext cx="427512" cy="49533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13" name="TextBox 12">
            <a:extLst>
              <a:ext uri="{FF2B5EF4-FFF2-40B4-BE49-F238E27FC236}">
                <a16:creationId xmlns:a16="http://schemas.microsoft.com/office/drawing/2014/main" id="{B9AC677C-1CEA-36DE-85BE-9CF9A7794B7B}"/>
              </a:ext>
            </a:extLst>
          </p:cNvPr>
          <p:cNvSpPr txBox="1"/>
          <p:nvPr/>
        </p:nvSpPr>
        <p:spPr>
          <a:xfrm>
            <a:off x="368135" y="4465122"/>
            <a:ext cx="4445330" cy="1938992"/>
          </a:xfrm>
          <a:prstGeom prst="rect">
            <a:avLst/>
          </a:prstGeom>
          <a:noFill/>
        </p:spPr>
        <p:txBody>
          <a:bodyPr wrap="square" rtlCol="0">
            <a:spAutoFit/>
          </a:bodyPr>
          <a:lstStyle/>
          <a:p>
            <a:pPr algn="ctr"/>
            <a:r>
              <a:rPr lang="en-US" sz="3200"/>
              <a:t>Inputs processed in a temporal chain</a:t>
            </a:r>
          </a:p>
          <a:p>
            <a:pPr algn="ctr"/>
            <a:r>
              <a:rPr lang="en-US" sz="2800"/>
              <a:t>(each item connected to the next one in time)</a:t>
            </a:r>
          </a:p>
        </p:txBody>
      </p:sp>
      <p:grpSp>
        <p:nvGrpSpPr>
          <p:cNvPr id="28" name="Group 27">
            <a:extLst>
              <a:ext uri="{FF2B5EF4-FFF2-40B4-BE49-F238E27FC236}">
                <a16:creationId xmlns:a16="http://schemas.microsoft.com/office/drawing/2014/main" id="{9362DFCE-0C33-C02C-1D3A-B095C3217EAE}"/>
              </a:ext>
            </a:extLst>
          </p:cNvPr>
          <p:cNvGrpSpPr/>
          <p:nvPr/>
        </p:nvGrpSpPr>
        <p:grpSpPr>
          <a:xfrm>
            <a:off x="4943154" y="1237623"/>
            <a:ext cx="6998323" cy="5045936"/>
            <a:chOff x="4943154" y="1237623"/>
            <a:chExt cx="6998323" cy="5045936"/>
          </a:xfrm>
        </p:grpSpPr>
        <p:pic>
          <p:nvPicPr>
            <p:cNvPr id="10" name="Picture 9" descr="A diagram of a brain activity&#10;&#10;AI-generated content may be incorrect.">
              <a:extLst>
                <a:ext uri="{FF2B5EF4-FFF2-40B4-BE49-F238E27FC236}">
                  <a16:creationId xmlns:a16="http://schemas.microsoft.com/office/drawing/2014/main" id="{FC51E7DE-39EE-4EFE-53BE-EB84F86CB1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42438" y="4482512"/>
              <a:ext cx="3073307" cy="1727816"/>
            </a:xfrm>
            <a:prstGeom prst="rect">
              <a:avLst/>
            </a:prstGeom>
          </p:spPr>
        </p:pic>
        <p:pic>
          <p:nvPicPr>
            <p:cNvPr id="11" name="Picture 2" descr="Brain Drawing Images | Free Photos, PNG Stickers, Wallpapers ...">
              <a:extLst>
                <a:ext uri="{FF2B5EF4-FFF2-40B4-BE49-F238E27FC236}">
                  <a16:creationId xmlns:a16="http://schemas.microsoft.com/office/drawing/2014/main" id="{90B95B56-1256-4400-2E73-FD0F044FF903}"/>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7788" b="95929" l="2808" r="97660">
                          <a14:foregroundMark x1="7800" y1="33451" x2="8892" y2="43540"/>
                          <a14:foregroundMark x1="8892" y1="43540" x2="9516" y2="44956"/>
                          <a14:foregroundMark x1="8268" y1="49735" x2="8268" y2="49735"/>
                          <a14:foregroundMark x1="6864" y1="54867" x2="5616" y2="45487"/>
                          <a14:foregroundMark x1="45710" y1="10088" x2="56006" y2="11327"/>
                          <a14:foregroundMark x1="56006" y1="11327" x2="49766" y2="7788"/>
                          <a14:foregroundMark x1="91576" y1="40177" x2="97660" y2="49027"/>
                          <a14:foregroundMark x1="97660" y1="49027" x2="92044" y2="61593"/>
                          <a14:foregroundMark x1="64587" y1="94159" x2="63651" y2="95929"/>
                          <a14:foregroundMark x1="2808" y1="40177" x2="2808" y2="47080"/>
                        </a14:backgroundRemoval>
                      </a14:imgEffect>
                    </a14:imgLayer>
                  </a14:imgProps>
                </a:ext>
                <a:ext uri="{28A0092B-C50C-407E-A947-70E740481C1C}">
                  <a14:useLocalDpi xmlns:a14="http://schemas.microsoft.com/office/drawing/2010/main"/>
                </a:ext>
              </a:extLst>
            </a:blip>
            <a:srcRect/>
            <a:stretch/>
          </p:blipFill>
          <p:spPr bwMode="auto">
            <a:xfrm rot="21089260">
              <a:off x="6754571" y="1237623"/>
              <a:ext cx="2678830" cy="2362144"/>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a:extLst>
                <a:ext uri="{FF2B5EF4-FFF2-40B4-BE49-F238E27FC236}">
                  <a16:creationId xmlns:a16="http://schemas.microsoft.com/office/drawing/2014/main" id="{4D478489-FFB7-7A42-9D44-4201A86EDCE1}"/>
                </a:ext>
              </a:extLst>
            </p:cNvPr>
            <p:cNvSpPr/>
            <p:nvPr/>
          </p:nvSpPr>
          <p:spPr>
            <a:xfrm>
              <a:off x="4943154" y="4465122"/>
              <a:ext cx="3563538" cy="1745206"/>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5BC5DAC-8AE8-19A1-7CF1-F218F074F987}"/>
                </a:ext>
              </a:extLst>
            </p:cNvPr>
            <p:cNvSpPr/>
            <p:nvPr/>
          </p:nvSpPr>
          <p:spPr>
            <a:xfrm rot="19475956">
              <a:off x="6993626" y="1859138"/>
              <a:ext cx="955963" cy="501540"/>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250B09DC-08FB-4555-CE77-432B9C2FAD98}"/>
                </a:ext>
              </a:extLst>
            </p:cNvPr>
            <p:cNvCxnSpPr>
              <a:cxnSpLocks/>
              <a:stCxn id="22" idx="4"/>
              <a:endCxn id="21" idx="0"/>
            </p:cNvCxnSpPr>
            <p:nvPr/>
          </p:nvCxnSpPr>
          <p:spPr>
            <a:xfrm flipH="1">
              <a:off x="6724923" y="2314315"/>
              <a:ext cx="891954" cy="2150807"/>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B60467B1-20E7-FFB7-C895-B3C3FB7B10D2}"/>
                </a:ext>
              </a:extLst>
            </p:cNvPr>
            <p:cNvSpPr txBox="1"/>
            <p:nvPr/>
          </p:nvSpPr>
          <p:spPr>
            <a:xfrm>
              <a:off x="8894822" y="4036790"/>
              <a:ext cx="3046655" cy="2246769"/>
            </a:xfrm>
            <a:prstGeom prst="rect">
              <a:avLst/>
            </a:prstGeom>
            <a:noFill/>
          </p:spPr>
          <p:txBody>
            <a:bodyPr wrap="square" rtlCol="0">
              <a:spAutoFit/>
            </a:bodyPr>
            <a:lstStyle/>
            <a:p>
              <a:r>
                <a:rPr lang="en-US" sz="2800"/>
                <a:t>Recurrent neural circuits support working memory and decision-making</a:t>
              </a:r>
            </a:p>
          </p:txBody>
        </p:sp>
      </p:grpSp>
    </p:spTree>
    <p:extLst>
      <p:ext uri="{BB962C8B-B14F-4D97-AF65-F5344CB8AC3E}">
        <p14:creationId xmlns:p14="http://schemas.microsoft.com/office/powerpoint/2010/main" val="299624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B0C50-8622-251E-708D-6ABC8BAD37D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E023005-F507-96CF-F01D-CEE006C7835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21E98913-CCE4-A071-42E2-42C58489FA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AF87726B-4401-66A3-D61F-A0C6FDA4650D}"/>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Memory structures</a:t>
            </a:r>
          </a:p>
        </p:txBody>
      </p:sp>
      <p:grpSp>
        <p:nvGrpSpPr>
          <p:cNvPr id="9" name="Group 8">
            <a:extLst>
              <a:ext uri="{FF2B5EF4-FFF2-40B4-BE49-F238E27FC236}">
                <a16:creationId xmlns:a16="http://schemas.microsoft.com/office/drawing/2014/main" id="{7C7C4C91-CDF3-4451-6D3D-37D7D16F1137}"/>
              </a:ext>
            </a:extLst>
          </p:cNvPr>
          <p:cNvGrpSpPr/>
          <p:nvPr/>
        </p:nvGrpSpPr>
        <p:grpSpPr>
          <a:xfrm>
            <a:off x="246017" y="1190957"/>
            <a:ext cx="5760823" cy="2728353"/>
            <a:chOff x="-15240" y="1012827"/>
            <a:chExt cx="5760823" cy="2728353"/>
          </a:xfrm>
        </p:grpSpPr>
        <p:pic>
          <p:nvPicPr>
            <p:cNvPr id="3" name="Picture 2" descr="A diagram of a network&#10;&#10;AI-generated content may be incorrect.">
              <a:extLst>
                <a:ext uri="{FF2B5EF4-FFF2-40B4-BE49-F238E27FC236}">
                  <a16:creationId xmlns:a16="http://schemas.microsoft.com/office/drawing/2014/main" id="{11FB1F49-A764-DDBC-3C9A-C2D030A305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 y="1012827"/>
              <a:ext cx="5760823" cy="2728353"/>
            </a:xfrm>
            <a:prstGeom prst="rect">
              <a:avLst/>
            </a:prstGeom>
          </p:spPr>
        </p:pic>
        <p:sp>
          <p:nvSpPr>
            <p:cNvPr id="8" name="Rectangle 7">
              <a:extLst>
                <a:ext uri="{FF2B5EF4-FFF2-40B4-BE49-F238E27FC236}">
                  <a16:creationId xmlns:a16="http://schemas.microsoft.com/office/drawing/2014/main" id="{023E701C-0D80-FC19-C358-45CBA6EE8BF9}"/>
                </a:ext>
              </a:extLst>
            </p:cNvPr>
            <p:cNvSpPr/>
            <p:nvPr/>
          </p:nvSpPr>
          <p:spPr>
            <a:xfrm>
              <a:off x="0" y="1012827"/>
              <a:ext cx="427512" cy="49533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13" name="TextBox 12">
            <a:extLst>
              <a:ext uri="{FF2B5EF4-FFF2-40B4-BE49-F238E27FC236}">
                <a16:creationId xmlns:a16="http://schemas.microsoft.com/office/drawing/2014/main" id="{C61361D9-4064-E52E-7702-9FD622A2DE1A}"/>
              </a:ext>
            </a:extLst>
          </p:cNvPr>
          <p:cNvSpPr txBox="1"/>
          <p:nvPr/>
        </p:nvSpPr>
        <p:spPr>
          <a:xfrm>
            <a:off x="368135" y="4465122"/>
            <a:ext cx="4445330" cy="1938992"/>
          </a:xfrm>
          <a:prstGeom prst="rect">
            <a:avLst/>
          </a:prstGeom>
          <a:noFill/>
        </p:spPr>
        <p:txBody>
          <a:bodyPr wrap="square" rtlCol="0">
            <a:spAutoFit/>
          </a:bodyPr>
          <a:lstStyle/>
          <a:p>
            <a:pPr algn="ctr"/>
            <a:r>
              <a:rPr lang="en-US" sz="3200"/>
              <a:t>Inputs processed in a temporal chain</a:t>
            </a:r>
          </a:p>
          <a:p>
            <a:pPr algn="ctr"/>
            <a:r>
              <a:rPr lang="en-US" sz="2800"/>
              <a:t>(each item connected to the next one in time)</a:t>
            </a:r>
          </a:p>
        </p:txBody>
      </p:sp>
      <p:grpSp>
        <p:nvGrpSpPr>
          <p:cNvPr id="18" name="Group 17">
            <a:extLst>
              <a:ext uri="{FF2B5EF4-FFF2-40B4-BE49-F238E27FC236}">
                <a16:creationId xmlns:a16="http://schemas.microsoft.com/office/drawing/2014/main" id="{D5F379CD-4CDF-7053-F57E-2B84AFDD6A8D}"/>
              </a:ext>
            </a:extLst>
          </p:cNvPr>
          <p:cNvGrpSpPr/>
          <p:nvPr/>
        </p:nvGrpSpPr>
        <p:grpSpPr>
          <a:xfrm>
            <a:off x="6375647" y="1212997"/>
            <a:ext cx="5760823" cy="5191117"/>
            <a:chOff x="6375647" y="1212997"/>
            <a:chExt cx="5760823" cy="5191117"/>
          </a:xfrm>
        </p:grpSpPr>
        <p:pic>
          <p:nvPicPr>
            <p:cNvPr id="12" name="Picture 11" descr="A diagram of a network&#10;&#10;AI-generated content may be incorrect.">
              <a:extLst>
                <a:ext uri="{FF2B5EF4-FFF2-40B4-BE49-F238E27FC236}">
                  <a16:creationId xmlns:a16="http://schemas.microsoft.com/office/drawing/2014/main" id="{32ECEBB7-0875-1F0A-325A-E675C3FEA1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75647" y="1212997"/>
              <a:ext cx="5760823" cy="2713493"/>
            </a:xfrm>
            <a:prstGeom prst="rect">
              <a:avLst/>
            </a:prstGeom>
          </p:spPr>
        </p:pic>
        <p:sp>
          <p:nvSpPr>
            <p:cNvPr id="14" name="TextBox 13">
              <a:extLst>
                <a:ext uri="{FF2B5EF4-FFF2-40B4-BE49-F238E27FC236}">
                  <a16:creationId xmlns:a16="http://schemas.microsoft.com/office/drawing/2014/main" id="{721CE81F-7117-C68B-CC28-8135CB25E7B3}"/>
                </a:ext>
              </a:extLst>
            </p:cNvPr>
            <p:cNvSpPr txBox="1"/>
            <p:nvPr/>
          </p:nvSpPr>
          <p:spPr>
            <a:xfrm>
              <a:off x="6748922" y="4465122"/>
              <a:ext cx="4445330" cy="1938992"/>
            </a:xfrm>
            <a:prstGeom prst="rect">
              <a:avLst/>
            </a:prstGeom>
            <a:noFill/>
          </p:spPr>
          <p:txBody>
            <a:bodyPr wrap="square" rtlCol="0">
              <a:spAutoFit/>
            </a:bodyPr>
            <a:lstStyle/>
            <a:p>
              <a:pPr algn="ctr"/>
              <a:r>
                <a:rPr lang="en-US" sz="3200"/>
                <a:t>Inputs processed in a computational graph</a:t>
              </a:r>
            </a:p>
            <a:p>
              <a:pPr algn="ctr"/>
              <a:r>
                <a:rPr lang="en-US" sz="2800"/>
                <a:t>(everything connected to everything else)</a:t>
              </a:r>
            </a:p>
          </p:txBody>
        </p:sp>
      </p:grpSp>
    </p:spTree>
    <p:extLst>
      <p:ext uri="{BB962C8B-B14F-4D97-AF65-F5344CB8AC3E}">
        <p14:creationId xmlns:p14="http://schemas.microsoft.com/office/powerpoint/2010/main" val="212781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754CA-195B-94D7-FB21-3E4C6C4EE7A8}"/>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8B554F76-951F-995C-943D-4A457960D2C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46F7336F-9098-81E5-605F-6324ACB8287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Transformer Networks</a:t>
            </a:r>
          </a:p>
        </p:txBody>
      </p:sp>
      <p:grpSp>
        <p:nvGrpSpPr>
          <p:cNvPr id="157" name="Group 156">
            <a:extLst>
              <a:ext uri="{FF2B5EF4-FFF2-40B4-BE49-F238E27FC236}">
                <a16:creationId xmlns:a16="http://schemas.microsoft.com/office/drawing/2014/main" id="{8739E7B6-4EC0-99D0-F053-B94765D67042}"/>
              </a:ext>
            </a:extLst>
          </p:cNvPr>
          <p:cNvGrpSpPr/>
          <p:nvPr/>
        </p:nvGrpSpPr>
        <p:grpSpPr>
          <a:xfrm>
            <a:off x="228332" y="1426658"/>
            <a:ext cx="6053767" cy="3508731"/>
            <a:chOff x="98670" y="1317453"/>
            <a:chExt cx="6053767" cy="3508731"/>
          </a:xfrm>
        </p:grpSpPr>
        <p:grpSp>
          <p:nvGrpSpPr>
            <p:cNvPr id="10" name="Google Shape;137;p16">
              <a:extLst>
                <a:ext uri="{FF2B5EF4-FFF2-40B4-BE49-F238E27FC236}">
                  <a16:creationId xmlns:a16="http://schemas.microsoft.com/office/drawing/2014/main" id="{0766AE74-7A58-B5EF-CBB4-1FAD6AE1BDD4}"/>
                </a:ext>
              </a:extLst>
            </p:cNvPr>
            <p:cNvGrpSpPr/>
            <p:nvPr/>
          </p:nvGrpSpPr>
          <p:grpSpPr>
            <a:xfrm>
              <a:off x="576439" y="1402250"/>
              <a:ext cx="623298" cy="883036"/>
              <a:chOff x="4010233" y="1395775"/>
              <a:chExt cx="433500" cy="631906"/>
            </a:xfrm>
          </p:grpSpPr>
          <p:cxnSp>
            <p:nvCxnSpPr>
              <p:cNvPr id="132" name="Google Shape;138;p16">
                <a:extLst>
                  <a:ext uri="{FF2B5EF4-FFF2-40B4-BE49-F238E27FC236}">
                    <a16:creationId xmlns:a16="http://schemas.microsoft.com/office/drawing/2014/main" id="{91196C25-890C-450B-C77D-9E7D342D45F4}"/>
                  </a:ext>
                </a:extLst>
              </p:cNvPr>
              <p:cNvCxnSpPr/>
              <p:nvPr/>
            </p:nvCxnSpPr>
            <p:spPr>
              <a:xfrm rot="10800000">
                <a:off x="4219938" y="1472008"/>
                <a:ext cx="0" cy="372600"/>
              </a:xfrm>
              <a:prstGeom prst="straightConnector1">
                <a:avLst/>
              </a:prstGeom>
              <a:noFill/>
              <a:ln w="19050" cap="flat" cmpd="sng">
                <a:solidFill>
                  <a:schemeClr val="dk2"/>
                </a:solidFill>
                <a:prstDash val="solid"/>
                <a:round/>
                <a:headEnd type="none" w="med" len="med"/>
                <a:tailEnd type="none" w="med" len="med"/>
              </a:ln>
            </p:spPr>
          </p:cxnSp>
          <p:sp>
            <p:nvSpPr>
              <p:cNvPr id="133" name="Google Shape;139;p16">
                <a:extLst>
                  <a:ext uri="{FF2B5EF4-FFF2-40B4-BE49-F238E27FC236}">
                    <a16:creationId xmlns:a16="http://schemas.microsoft.com/office/drawing/2014/main" id="{40C779CA-C99B-9073-A594-47F65D071567}"/>
                  </a:ext>
                </a:extLst>
              </p:cNvPr>
              <p:cNvSpPr txBox="1"/>
              <p:nvPr/>
            </p:nvSpPr>
            <p:spPr>
              <a:xfrm>
                <a:off x="4010233" y="1658381"/>
                <a:ext cx="433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sp>
            <p:nvSpPr>
              <p:cNvPr id="134" name="Google Shape;140;p16">
                <a:extLst>
                  <a:ext uri="{FF2B5EF4-FFF2-40B4-BE49-F238E27FC236}">
                    <a16:creationId xmlns:a16="http://schemas.microsoft.com/office/drawing/2014/main" id="{5FBDD152-4C2B-490F-E43D-BDCDD2B296FA}"/>
                  </a:ext>
                </a:extLst>
              </p:cNvPr>
              <p:cNvSpPr/>
              <p:nvPr/>
            </p:nvSpPr>
            <p:spPr>
              <a:xfrm rot="10800000" flipH="1">
                <a:off x="4128684" y="1395775"/>
                <a:ext cx="144300" cy="144300"/>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grpSp>
          <p:nvGrpSpPr>
            <p:cNvPr id="11" name="Google Shape;141;p16">
              <a:extLst>
                <a:ext uri="{FF2B5EF4-FFF2-40B4-BE49-F238E27FC236}">
                  <a16:creationId xmlns:a16="http://schemas.microsoft.com/office/drawing/2014/main" id="{FFD55B5B-0C1F-2B8C-ACA1-F6B66FC77142}"/>
                </a:ext>
              </a:extLst>
            </p:cNvPr>
            <p:cNvGrpSpPr/>
            <p:nvPr/>
          </p:nvGrpSpPr>
          <p:grpSpPr>
            <a:xfrm>
              <a:off x="1566209" y="1402250"/>
              <a:ext cx="634396" cy="883036"/>
              <a:chOff x="3831765" y="1395775"/>
              <a:chExt cx="441219" cy="631906"/>
            </a:xfrm>
          </p:grpSpPr>
          <p:cxnSp>
            <p:nvCxnSpPr>
              <p:cNvPr id="128" name="Google Shape;142;p16">
                <a:extLst>
                  <a:ext uri="{FF2B5EF4-FFF2-40B4-BE49-F238E27FC236}">
                    <a16:creationId xmlns:a16="http://schemas.microsoft.com/office/drawing/2014/main" id="{4BF20818-1153-F4A1-8481-FB8FF0070E95}"/>
                  </a:ext>
                </a:extLst>
              </p:cNvPr>
              <p:cNvCxnSpPr/>
              <p:nvPr/>
            </p:nvCxnSpPr>
            <p:spPr>
              <a:xfrm rot="10800000">
                <a:off x="4219938" y="1472008"/>
                <a:ext cx="0" cy="372600"/>
              </a:xfrm>
              <a:prstGeom prst="straightConnector1">
                <a:avLst/>
              </a:prstGeom>
              <a:noFill/>
              <a:ln w="19050" cap="flat" cmpd="sng">
                <a:solidFill>
                  <a:schemeClr val="dk2"/>
                </a:solidFill>
                <a:prstDash val="solid"/>
                <a:round/>
                <a:headEnd type="none" w="med" len="med"/>
                <a:tailEnd type="none" w="med" len="med"/>
              </a:ln>
            </p:spPr>
          </p:cxnSp>
          <p:cxnSp>
            <p:nvCxnSpPr>
              <p:cNvPr id="129" name="Google Shape;143;p16">
                <a:extLst>
                  <a:ext uri="{FF2B5EF4-FFF2-40B4-BE49-F238E27FC236}">
                    <a16:creationId xmlns:a16="http://schemas.microsoft.com/office/drawing/2014/main" id="{A8F6E037-CF5C-1F70-78D0-E791C4DFD507}"/>
                  </a:ext>
                </a:extLst>
              </p:cNvPr>
              <p:cNvCxnSpPr/>
              <p:nvPr/>
            </p:nvCxnSpPr>
            <p:spPr>
              <a:xfrm rot="10800000" flipH="1">
                <a:off x="4095283" y="1476933"/>
                <a:ext cx="106200" cy="321600"/>
              </a:xfrm>
              <a:prstGeom prst="straightConnector1">
                <a:avLst/>
              </a:prstGeom>
              <a:noFill/>
              <a:ln w="19050" cap="flat" cmpd="sng">
                <a:solidFill>
                  <a:schemeClr val="dk2"/>
                </a:solidFill>
                <a:prstDash val="solid"/>
                <a:round/>
                <a:headEnd type="none" w="med" len="med"/>
                <a:tailEnd type="none" w="med" len="med"/>
              </a:ln>
            </p:spPr>
          </p:cxnSp>
          <p:sp>
            <p:nvSpPr>
              <p:cNvPr id="130" name="Google Shape;144;p16">
                <a:extLst>
                  <a:ext uri="{FF2B5EF4-FFF2-40B4-BE49-F238E27FC236}">
                    <a16:creationId xmlns:a16="http://schemas.microsoft.com/office/drawing/2014/main" id="{66715874-232A-0CC3-0D98-B6E1EEA94C34}"/>
                  </a:ext>
                </a:extLst>
              </p:cNvPr>
              <p:cNvSpPr txBox="1"/>
              <p:nvPr/>
            </p:nvSpPr>
            <p:spPr>
              <a:xfrm>
                <a:off x="3831765" y="1658381"/>
                <a:ext cx="433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sp>
            <p:nvSpPr>
              <p:cNvPr id="131" name="Google Shape;145;p16">
                <a:extLst>
                  <a:ext uri="{FF2B5EF4-FFF2-40B4-BE49-F238E27FC236}">
                    <a16:creationId xmlns:a16="http://schemas.microsoft.com/office/drawing/2014/main" id="{06EF3EC6-E3F6-8445-5AEC-FCDDBC1B9BB1}"/>
                  </a:ext>
                </a:extLst>
              </p:cNvPr>
              <p:cNvSpPr/>
              <p:nvPr/>
            </p:nvSpPr>
            <p:spPr>
              <a:xfrm rot="10800000" flipH="1">
                <a:off x="4128684" y="1395775"/>
                <a:ext cx="144300" cy="144300"/>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grpSp>
          <p:nvGrpSpPr>
            <p:cNvPr id="12" name="Google Shape;146;p16">
              <a:extLst>
                <a:ext uri="{FF2B5EF4-FFF2-40B4-BE49-F238E27FC236}">
                  <a16:creationId xmlns:a16="http://schemas.microsoft.com/office/drawing/2014/main" id="{B39AC070-7D4F-1F78-6FF0-B9A05E53B67C}"/>
                </a:ext>
              </a:extLst>
            </p:cNvPr>
            <p:cNvGrpSpPr/>
            <p:nvPr/>
          </p:nvGrpSpPr>
          <p:grpSpPr>
            <a:xfrm>
              <a:off x="2771395" y="1402250"/>
              <a:ext cx="634396" cy="883036"/>
              <a:chOff x="3831765" y="1395775"/>
              <a:chExt cx="441219" cy="631906"/>
            </a:xfrm>
          </p:grpSpPr>
          <p:cxnSp>
            <p:nvCxnSpPr>
              <p:cNvPr id="59" name="Google Shape;147;p16">
                <a:extLst>
                  <a:ext uri="{FF2B5EF4-FFF2-40B4-BE49-F238E27FC236}">
                    <a16:creationId xmlns:a16="http://schemas.microsoft.com/office/drawing/2014/main" id="{F0D5252A-1BB7-77B7-DF79-1911CF1D17DD}"/>
                  </a:ext>
                </a:extLst>
              </p:cNvPr>
              <p:cNvCxnSpPr/>
              <p:nvPr/>
            </p:nvCxnSpPr>
            <p:spPr>
              <a:xfrm rot="10800000">
                <a:off x="4219938" y="1472008"/>
                <a:ext cx="0" cy="372600"/>
              </a:xfrm>
              <a:prstGeom prst="straightConnector1">
                <a:avLst/>
              </a:prstGeom>
              <a:noFill/>
              <a:ln w="19050" cap="flat" cmpd="sng">
                <a:solidFill>
                  <a:schemeClr val="dk2"/>
                </a:solidFill>
                <a:prstDash val="solid"/>
                <a:round/>
                <a:headEnd type="none" w="med" len="med"/>
                <a:tailEnd type="none" w="med" len="med"/>
              </a:ln>
            </p:spPr>
          </p:cxnSp>
          <p:cxnSp>
            <p:nvCxnSpPr>
              <p:cNvPr id="60" name="Google Shape;148;p16">
                <a:extLst>
                  <a:ext uri="{FF2B5EF4-FFF2-40B4-BE49-F238E27FC236}">
                    <a16:creationId xmlns:a16="http://schemas.microsoft.com/office/drawing/2014/main" id="{02C89C40-D5BB-9E39-A87A-D18D2A3A4C80}"/>
                  </a:ext>
                </a:extLst>
              </p:cNvPr>
              <p:cNvCxnSpPr/>
              <p:nvPr/>
            </p:nvCxnSpPr>
            <p:spPr>
              <a:xfrm rot="10800000" flipH="1">
                <a:off x="4095283" y="1476933"/>
                <a:ext cx="106200" cy="321600"/>
              </a:xfrm>
              <a:prstGeom prst="straightConnector1">
                <a:avLst/>
              </a:prstGeom>
              <a:noFill/>
              <a:ln w="19050" cap="flat" cmpd="sng">
                <a:solidFill>
                  <a:schemeClr val="dk2"/>
                </a:solidFill>
                <a:prstDash val="solid"/>
                <a:round/>
                <a:headEnd type="none" w="med" len="med"/>
                <a:tailEnd type="none" w="med" len="med"/>
              </a:ln>
            </p:spPr>
          </p:cxnSp>
          <p:cxnSp>
            <p:nvCxnSpPr>
              <p:cNvPr id="61" name="Google Shape;149;p16">
                <a:extLst>
                  <a:ext uri="{FF2B5EF4-FFF2-40B4-BE49-F238E27FC236}">
                    <a16:creationId xmlns:a16="http://schemas.microsoft.com/office/drawing/2014/main" id="{5F469BAE-C038-FCA6-5AAC-3165CC183CE8}"/>
                  </a:ext>
                </a:extLst>
              </p:cNvPr>
              <p:cNvCxnSpPr/>
              <p:nvPr/>
            </p:nvCxnSpPr>
            <p:spPr>
              <a:xfrm rot="10800000" flipH="1">
                <a:off x="3946300" y="1458583"/>
                <a:ext cx="232200" cy="264600"/>
              </a:xfrm>
              <a:prstGeom prst="straightConnector1">
                <a:avLst/>
              </a:prstGeom>
              <a:noFill/>
              <a:ln w="19050" cap="flat" cmpd="sng">
                <a:solidFill>
                  <a:schemeClr val="dk2"/>
                </a:solidFill>
                <a:prstDash val="solid"/>
                <a:round/>
                <a:headEnd type="none" w="med" len="med"/>
                <a:tailEnd type="none" w="med" len="med"/>
              </a:ln>
            </p:spPr>
          </p:cxnSp>
          <p:sp>
            <p:nvSpPr>
              <p:cNvPr id="62" name="Google Shape;150;p16">
                <a:extLst>
                  <a:ext uri="{FF2B5EF4-FFF2-40B4-BE49-F238E27FC236}">
                    <a16:creationId xmlns:a16="http://schemas.microsoft.com/office/drawing/2014/main" id="{12BCE4DD-17A6-6B63-C9EA-D0F63E80B472}"/>
                  </a:ext>
                </a:extLst>
              </p:cNvPr>
              <p:cNvSpPr txBox="1"/>
              <p:nvPr/>
            </p:nvSpPr>
            <p:spPr>
              <a:xfrm>
                <a:off x="3831765" y="1658381"/>
                <a:ext cx="433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sp>
            <p:nvSpPr>
              <p:cNvPr id="63" name="Google Shape;151;p16">
                <a:extLst>
                  <a:ext uri="{FF2B5EF4-FFF2-40B4-BE49-F238E27FC236}">
                    <a16:creationId xmlns:a16="http://schemas.microsoft.com/office/drawing/2014/main" id="{BD809DA5-DEAD-47B3-B052-B1CED6279F7B}"/>
                  </a:ext>
                </a:extLst>
              </p:cNvPr>
              <p:cNvSpPr/>
              <p:nvPr/>
            </p:nvSpPr>
            <p:spPr>
              <a:xfrm rot="10800000" flipH="1">
                <a:off x="4128684" y="1395775"/>
                <a:ext cx="144300" cy="144300"/>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cxnSp>
          <p:nvCxnSpPr>
            <p:cNvPr id="13" name="Google Shape;152;p16">
              <a:extLst>
                <a:ext uri="{FF2B5EF4-FFF2-40B4-BE49-F238E27FC236}">
                  <a16:creationId xmlns:a16="http://schemas.microsoft.com/office/drawing/2014/main" id="{7B59E90A-6DBC-4188-418B-86A66CACF959}"/>
                </a:ext>
              </a:extLst>
            </p:cNvPr>
            <p:cNvCxnSpPr/>
            <p:nvPr/>
          </p:nvCxnSpPr>
          <p:spPr>
            <a:xfrm rot="10800000">
              <a:off x="4534706" y="1508779"/>
              <a:ext cx="0" cy="520677"/>
            </a:xfrm>
            <a:prstGeom prst="straightConnector1">
              <a:avLst/>
            </a:prstGeom>
            <a:noFill/>
            <a:ln w="19050" cap="flat" cmpd="sng">
              <a:solidFill>
                <a:schemeClr val="dk2"/>
              </a:solidFill>
              <a:prstDash val="solid"/>
              <a:round/>
              <a:headEnd type="none" w="med" len="med"/>
              <a:tailEnd type="none" w="med" len="med"/>
            </a:ln>
          </p:spPr>
        </p:cxnSp>
        <p:cxnSp>
          <p:nvCxnSpPr>
            <p:cNvPr id="14" name="Google Shape;153;p16">
              <a:extLst>
                <a:ext uri="{FF2B5EF4-FFF2-40B4-BE49-F238E27FC236}">
                  <a16:creationId xmlns:a16="http://schemas.microsoft.com/office/drawing/2014/main" id="{BCA38C3C-678A-4A7C-E89E-D08B8E1155AD}"/>
                </a:ext>
              </a:extLst>
            </p:cNvPr>
            <p:cNvCxnSpPr/>
            <p:nvPr/>
          </p:nvCxnSpPr>
          <p:spPr>
            <a:xfrm rot="10800000" flipH="1">
              <a:off x="4355474" y="1515661"/>
              <a:ext cx="152697" cy="449409"/>
            </a:xfrm>
            <a:prstGeom prst="straightConnector1">
              <a:avLst/>
            </a:prstGeom>
            <a:noFill/>
            <a:ln w="19050" cap="flat" cmpd="sng">
              <a:solidFill>
                <a:schemeClr val="dk2"/>
              </a:solidFill>
              <a:prstDash val="solid"/>
              <a:round/>
              <a:headEnd type="none" w="med" len="med"/>
              <a:tailEnd type="none" w="med" len="med"/>
            </a:ln>
          </p:spPr>
        </p:cxnSp>
        <p:cxnSp>
          <p:nvCxnSpPr>
            <p:cNvPr id="15" name="Google Shape;154;p16">
              <a:extLst>
                <a:ext uri="{FF2B5EF4-FFF2-40B4-BE49-F238E27FC236}">
                  <a16:creationId xmlns:a16="http://schemas.microsoft.com/office/drawing/2014/main" id="{20D181C1-448A-9BD2-60B3-C48A23006213}"/>
                </a:ext>
              </a:extLst>
            </p:cNvPr>
            <p:cNvCxnSpPr/>
            <p:nvPr/>
          </p:nvCxnSpPr>
          <p:spPr>
            <a:xfrm rot="10800000" flipH="1">
              <a:off x="4141262" y="1490018"/>
              <a:ext cx="333863" cy="369756"/>
            </a:xfrm>
            <a:prstGeom prst="straightConnector1">
              <a:avLst/>
            </a:prstGeom>
            <a:noFill/>
            <a:ln w="19050" cap="flat" cmpd="sng">
              <a:solidFill>
                <a:schemeClr val="dk2"/>
              </a:solidFill>
              <a:prstDash val="solid"/>
              <a:round/>
              <a:headEnd type="none" w="med" len="med"/>
              <a:tailEnd type="none" w="med" len="med"/>
            </a:ln>
          </p:spPr>
        </p:cxnSp>
        <p:sp>
          <p:nvSpPr>
            <p:cNvPr id="16" name="Google Shape;155;p16">
              <a:extLst>
                <a:ext uri="{FF2B5EF4-FFF2-40B4-BE49-F238E27FC236}">
                  <a16:creationId xmlns:a16="http://schemas.microsoft.com/office/drawing/2014/main" id="{A55848A2-B78B-B09A-D9F0-5B3CD75A29DF}"/>
                </a:ext>
              </a:extLst>
            </p:cNvPr>
            <p:cNvSpPr txBox="1"/>
            <p:nvPr/>
          </p:nvSpPr>
          <p:spPr>
            <a:xfrm>
              <a:off x="3976581" y="1769219"/>
              <a:ext cx="623298" cy="51606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cxnSp>
          <p:nvCxnSpPr>
            <p:cNvPr id="17" name="Google Shape;156;p16">
              <a:extLst>
                <a:ext uri="{FF2B5EF4-FFF2-40B4-BE49-F238E27FC236}">
                  <a16:creationId xmlns:a16="http://schemas.microsoft.com/office/drawing/2014/main" id="{83370321-4538-816C-9DEC-313BF34330B6}"/>
                </a:ext>
              </a:extLst>
            </p:cNvPr>
            <p:cNvCxnSpPr/>
            <p:nvPr/>
          </p:nvCxnSpPr>
          <p:spPr>
            <a:xfrm rot="10800000">
              <a:off x="891650"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18" name="Google Shape;157;p16">
              <a:extLst>
                <a:ext uri="{FF2B5EF4-FFF2-40B4-BE49-F238E27FC236}">
                  <a16:creationId xmlns:a16="http://schemas.microsoft.com/office/drawing/2014/main" id="{A8BA2ADD-0255-9DE3-5AF3-86B2F17DF6D6}"/>
                </a:ext>
              </a:extLst>
            </p:cNvPr>
            <p:cNvSpPr/>
            <p:nvPr/>
          </p:nvSpPr>
          <p:spPr>
            <a:xfrm rot="10800000" flipH="1">
              <a:off x="787919"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19" name="Google Shape;159;p16">
              <a:extLst>
                <a:ext uri="{FF2B5EF4-FFF2-40B4-BE49-F238E27FC236}">
                  <a16:creationId xmlns:a16="http://schemas.microsoft.com/office/drawing/2014/main" id="{A9CDCD71-6C76-6B6C-11A7-A2C60E42AACE}"/>
                </a:ext>
              </a:extLst>
            </p:cNvPr>
            <p:cNvSpPr/>
            <p:nvPr/>
          </p:nvSpPr>
          <p:spPr>
            <a:xfrm rot="10800000" flipH="1">
              <a:off x="1993127"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0" name="Google Shape;160;p16">
              <a:extLst>
                <a:ext uri="{FF2B5EF4-FFF2-40B4-BE49-F238E27FC236}">
                  <a16:creationId xmlns:a16="http://schemas.microsoft.com/office/drawing/2014/main" id="{E6B6BE1E-08DE-B759-0998-F460DE87FEF2}"/>
                </a:ext>
              </a:extLst>
            </p:cNvPr>
            <p:cNvSpPr/>
            <p:nvPr/>
          </p:nvSpPr>
          <p:spPr>
            <a:xfrm>
              <a:off x="1714068"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cxnSp>
          <p:nvCxnSpPr>
            <p:cNvPr id="21" name="Google Shape;161;p16">
              <a:extLst>
                <a:ext uri="{FF2B5EF4-FFF2-40B4-BE49-F238E27FC236}">
                  <a16:creationId xmlns:a16="http://schemas.microsoft.com/office/drawing/2014/main" id="{D65E8855-B07C-B81D-96F1-75068C464A9D}"/>
                </a:ext>
              </a:extLst>
            </p:cNvPr>
            <p:cNvCxnSpPr/>
            <p:nvPr/>
          </p:nvCxnSpPr>
          <p:spPr>
            <a:xfrm rot="10800000">
              <a:off x="2096836"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22" name="Google Shape;162;p16">
              <a:extLst>
                <a:ext uri="{FF2B5EF4-FFF2-40B4-BE49-F238E27FC236}">
                  <a16:creationId xmlns:a16="http://schemas.microsoft.com/office/drawing/2014/main" id="{8BCA9E05-387E-29A3-9EAF-D93A7DAC8479}"/>
                </a:ext>
              </a:extLst>
            </p:cNvPr>
            <p:cNvSpPr/>
            <p:nvPr/>
          </p:nvSpPr>
          <p:spPr>
            <a:xfrm flipH="1">
              <a:off x="2152317"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23" name="Google Shape;163;p16">
              <a:extLst>
                <a:ext uri="{FF2B5EF4-FFF2-40B4-BE49-F238E27FC236}">
                  <a16:creationId xmlns:a16="http://schemas.microsoft.com/office/drawing/2014/main" id="{47EEEDCC-3405-A183-1D7C-EA5F7E1AB273}"/>
                </a:ext>
              </a:extLst>
            </p:cNvPr>
            <p:cNvSpPr/>
            <p:nvPr/>
          </p:nvSpPr>
          <p:spPr>
            <a:xfrm rot="10800000" flipH="1">
              <a:off x="1621319"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4" name="Google Shape;164;p16">
              <a:extLst>
                <a:ext uri="{FF2B5EF4-FFF2-40B4-BE49-F238E27FC236}">
                  <a16:creationId xmlns:a16="http://schemas.microsoft.com/office/drawing/2014/main" id="{64011E4B-AB42-0F81-01D2-7DA223535910}"/>
                </a:ext>
              </a:extLst>
            </p:cNvPr>
            <p:cNvSpPr/>
            <p:nvPr/>
          </p:nvSpPr>
          <p:spPr>
            <a:xfrm rot="10800000" flipH="1">
              <a:off x="1993105"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5" name="Google Shape;165;p16">
              <a:extLst>
                <a:ext uri="{FF2B5EF4-FFF2-40B4-BE49-F238E27FC236}">
                  <a16:creationId xmlns:a16="http://schemas.microsoft.com/office/drawing/2014/main" id="{7794C548-AC45-5C89-2461-2C244FA53C8A}"/>
                </a:ext>
              </a:extLst>
            </p:cNvPr>
            <p:cNvSpPr/>
            <p:nvPr/>
          </p:nvSpPr>
          <p:spPr>
            <a:xfrm rot="10800000" flipH="1">
              <a:off x="2364891"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6" name="Google Shape;166;p16">
              <a:extLst>
                <a:ext uri="{FF2B5EF4-FFF2-40B4-BE49-F238E27FC236}">
                  <a16:creationId xmlns:a16="http://schemas.microsoft.com/office/drawing/2014/main" id="{474E0AB8-6684-4D40-B47C-31DA1435AADF}"/>
                </a:ext>
              </a:extLst>
            </p:cNvPr>
            <p:cNvSpPr/>
            <p:nvPr/>
          </p:nvSpPr>
          <p:spPr>
            <a:xfrm rot="10800000" flipH="1">
              <a:off x="3198313"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7" name="Google Shape;167;p16">
              <a:extLst>
                <a:ext uri="{FF2B5EF4-FFF2-40B4-BE49-F238E27FC236}">
                  <a16:creationId xmlns:a16="http://schemas.microsoft.com/office/drawing/2014/main" id="{0638AA28-4AB1-1F37-484E-E4A621DB0EF2}"/>
                </a:ext>
              </a:extLst>
            </p:cNvPr>
            <p:cNvSpPr/>
            <p:nvPr/>
          </p:nvSpPr>
          <p:spPr>
            <a:xfrm>
              <a:off x="2919254"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cxnSp>
          <p:nvCxnSpPr>
            <p:cNvPr id="28" name="Google Shape;168;p16">
              <a:extLst>
                <a:ext uri="{FF2B5EF4-FFF2-40B4-BE49-F238E27FC236}">
                  <a16:creationId xmlns:a16="http://schemas.microsoft.com/office/drawing/2014/main" id="{DD55785E-984D-06F4-0A4C-89EF134F8034}"/>
                </a:ext>
              </a:extLst>
            </p:cNvPr>
            <p:cNvCxnSpPr/>
            <p:nvPr/>
          </p:nvCxnSpPr>
          <p:spPr>
            <a:xfrm rot="10800000">
              <a:off x="3302022"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29" name="Google Shape;169;p16">
              <a:extLst>
                <a:ext uri="{FF2B5EF4-FFF2-40B4-BE49-F238E27FC236}">
                  <a16:creationId xmlns:a16="http://schemas.microsoft.com/office/drawing/2014/main" id="{00553D89-0B41-8378-E738-8E051DBDBC5C}"/>
                </a:ext>
              </a:extLst>
            </p:cNvPr>
            <p:cNvSpPr/>
            <p:nvPr/>
          </p:nvSpPr>
          <p:spPr>
            <a:xfrm flipH="1">
              <a:off x="3357503"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30" name="Google Shape;170;p16">
              <a:extLst>
                <a:ext uri="{FF2B5EF4-FFF2-40B4-BE49-F238E27FC236}">
                  <a16:creationId xmlns:a16="http://schemas.microsoft.com/office/drawing/2014/main" id="{5EB5FAD2-8462-0814-DCB3-EE76491C6F5A}"/>
                </a:ext>
              </a:extLst>
            </p:cNvPr>
            <p:cNvSpPr/>
            <p:nvPr/>
          </p:nvSpPr>
          <p:spPr>
            <a:xfrm rot="10800000" flipH="1">
              <a:off x="2826505"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1" name="Google Shape;171;p16">
              <a:extLst>
                <a:ext uri="{FF2B5EF4-FFF2-40B4-BE49-F238E27FC236}">
                  <a16:creationId xmlns:a16="http://schemas.microsoft.com/office/drawing/2014/main" id="{6DDF0E32-F723-CCEE-2600-1514B1040389}"/>
                </a:ext>
              </a:extLst>
            </p:cNvPr>
            <p:cNvSpPr/>
            <p:nvPr/>
          </p:nvSpPr>
          <p:spPr>
            <a:xfrm rot="10800000" flipH="1">
              <a:off x="3198291"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2" name="Google Shape;172;p16">
              <a:extLst>
                <a:ext uri="{FF2B5EF4-FFF2-40B4-BE49-F238E27FC236}">
                  <a16:creationId xmlns:a16="http://schemas.microsoft.com/office/drawing/2014/main" id="{7A462C7B-BD10-011F-ED23-70650786F30B}"/>
                </a:ext>
              </a:extLst>
            </p:cNvPr>
            <p:cNvSpPr/>
            <p:nvPr/>
          </p:nvSpPr>
          <p:spPr>
            <a:xfrm rot="10800000" flipH="1">
              <a:off x="3570077"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3" name="Google Shape;173;p16">
              <a:extLst>
                <a:ext uri="{FF2B5EF4-FFF2-40B4-BE49-F238E27FC236}">
                  <a16:creationId xmlns:a16="http://schemas.microsoft.com/office/drawing/2014/main" id="{D0001EF4-6AC0-B9D5-5A51-168B8CD1DF57}"/>
                </a:ext>
              </a:extLst>
            </p:cNvPr>
            <p:cNvSpPr/>
            <p:nvPr/>
          </p:nvSpPr>
          <p:spPr>
            <a:xfrm>
              <a:off x="4124439"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sp>
          <p:nvSpPr>
            <p:cNvPr id="34" name="Google Shape;174;p16">
              <a:extLst>
                <a:ext uri="{FF2B5EF4-FFF2-40B4-BE49-F238E27FC236}">
                  <a16:creationId xmlns:a16="http://schemas.microsoft.com/office/drawing/2014/main" id="{C96FBBFD-9F30-CF44-BAF5-426CBAFC901C}"/>
                </a:ext>
              </a:extLst>
            </p:cNvPr>
            <p:cNvSpPr/>
            <p:nvPr/>
          </p:nvSpPr>
          <p:spPr>
            <a:xfrm flipH="1">
              <a:off x="4562689"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35" name="Google Shape;175;p16">
              <a:extLst>
                <a:ext uri="{FF2B5EF4-FFF2-40B4-BE49-F238E27FC236}">
                  <a16:creationId xmlns:a16="http://schemas.microsoft.com/office/drawing/2014/main" id="{3EF601F9-BAC6-5715-DD20-67549BE89220}"/>
                </a:ext>
              </a:extLst>
            </p:cNvPr>
            <p:cNvSpPr/>
            <p:nvPr/>
          </p:nvSpPr>
          <p:spPr>
            <a:xfrm rot="10800000" flipH="1">
              <a:off x="4031691"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6" name="Google Shape;176;p16">
              <a:extLst>
                <a:ext uri="{FF2B5EF4-FFF2-40B4-BE49-F238E27FC236}">
                  <a16:creationId xmlns:a16="http://schemas.microsoft.com/office/drawing/2014/main" id="{B16B1D37-5DA3-99DB-E7A4-0D1041312699}"/>
                </a:ext>
              </a:extLst>
            </p:cNvPr>
            <p:cNvSpPr/>
            <p:nvPr/>
          </p:nvSpPr>
          <p:spPr>
            <a:xfrm rot="10800000" flipH="1">
              <a:off x="4775263"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7" name="Google Shape;177;p16">
              <a:extLst>
                <a:ext uri="{FF2B5EF4-FFF2-40B4-BE49-F238E27FC236}">
                  <a16:creationId xmlns:a16="http://schemas.microsoft.com/office/drawing/2014/main" id="{26E3A696-7F3B-5336-1F3B-45B9E4AA1DD5}"/>
                </a:ext>
              </a:extLst>
            </p:cNvPr>
            <p:cNvSpPr/>
            <p:nvPr/>
          </p:nvSpPr>
          <p:spPr>
            <a:xfrm>
              <a:off x="146693" y="1317453"/>
              <a:ext cx="5105433" cy="2937090"/>
            </a:xfrm>
            <a:prstGeom prst="rect">
              <a:avLst/>
            </a:prstGeom>
            <a:solidFill>
              <a:srgbClr val="FFFFFF">
                <a:alpha val="80000"/>
              </a:srgbClr>
            </a:solidFill>
            <a:ln>
              <a:noFill/>
            </a:ln>
          </p:spPr>
          <p:txBody>
            <a:bodyPr spcFirstLastPara="1" wrap="square" lIns="29450" tIns="29450" rIns="29450" bIns="29450" anchor="ctr" anchorCtr="0">
              <a:noAutofit/>
            </a:bodyPr>
            <a:lstStyle/>
            <a:p>
              <a:pPr marL="0" lvl="0" indent="0" algn="ctr" rtl="0">
                <a:spcBef>
                  <a:spcPts val="0"/>
                </a:spcBef>
                <a:spcAft>
                  <a:spcPts val="0"/>
                </a:spcAft>
                <a:buNone/>
              </a:pPr>
              <a:endParaRPr sz="451" dirty="0"/>
            </a:p>
          </p:txBody>
        </p:sp>
        <p:sp>
          <p:nvSpPr>
            <p:cNvPr id="38" name="Google Shape;178;p16">
              <a:extLst>
                <a:ext uri="{FF2B5EF4-FFF2-40B4-BE49-F238E27FC236}">
                  <a16:creationId xmlns:a16="http://schemas.microsoft.com/office/drawing/2014/main" id="{6ADE4782-8454-E82A-9D67-D134D983A361}"/>
                </a:ext>
              </a:extLst>
            </p:cNvPr>
            <p:cNvSpPr/>
            <p:nvPr/>
          </p:nvSpPr>
          <p:spPr>
            <a:xfrm>
              <a:off x="1274740" y="2392668"/>
              <a:ext cx="690175" cy="325715"/>
            </a:xfrm>
            <a:custGeom>
              <a:avLst/>
              <a:gdLst/>
              <a:ahLst/>
              <a:cxnLst/>
              <a:rect l="l" t="t" r="r" b="b"/>
              <a:pathLst>
                <a:path w="48757" h="13321" extrusionOk="0">
                  <a:moveTo>
                    <a:pt x="0" y="13321"/>
                  </a:moveTo>
                  <a:cubicBezTo>
                    <a:pt x="1332" y="11367"/>
                    <a:pt x="-133" y="3818"/>
                    <a:pt x="7993" y="1598"/>
                  </a:cubicBezTo>
                  <a:cubicBezTo>
                    <a:pt x="16119" y="-622"/>
                    <a:pt x="41963" y="266"/>
                    <a:pt x="48757" y="0"/>
                  </a:cubicBezTo>
                </a:path>
              </a:pathLst>
            </a:custGeom>
            <a:noFill/>
            <a:ln w="19050" cap="flat" cmpd="sng">
              <a:solidFill>
                <a:srgbClr val="2267EB"/>
              </a:solidFill>
              <a:prstDash val="solid"/>
              <a:round/>
              <a:headEnd type="none" w="med" len="med"/>
              <a:tailEnd type="none" w="med" len="med"/>
            </a:ln>
          </p:spPr>
          <p:txBody>
            <a:bodyPr/>
            <a:lstStyle/>
            <a:p>
              <a:endParaRPr lang="en-US" dirty="0"/>
            </a:p>
          </p:txBody>
        </p:sp>
        <p:sp>
          <p:nvSpPr>
            <p:cNvPr id="39" name="Google Shape;179;p16">
              <a:extLst>
                <a:ext uri="{FF2B5EF4-FFF2-40B4-BE49-F238E27FC236}">
                  <a16:creationId xmlns:a16="http://schemas.microsoft.com/office/drawing/2014/main" id="{F316D3C6-B8F7-018B-9CD3-1D4975975D9F}"/>
                </a:ext>
              </a:extLst>
            </p:cNvPr>
            <p:cNvSpPr/>
            <p:nvPr/>
          </p:nvSpPr>
          <p:spPr>
            <a:xfrm>
              <a:off x="508882"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sp>
          <p:nvSpPr>
            <p:cNvPr id="40" name="Google Shape;180;p16">
              <a:extLst>
                <a:ext uri="{FF2B5EF4-FFF2-40B4-BE49-F238E27FC236}">
                  <a16:creationId xmlns:a16="http://schemas.microsoft.com/office/drawing/2014/main" id="{37E70C66-8239-9305-E3E7-BB56DB7569DF}"/>
                </a:ext>
              </a:extLst>
            </p:cNvPr>
            <p:cNvSpPr/>
            <p:nvPr/>
          </p:nvSpPr>
          <p:spPr>
            <a:xfrm flipH="1">
              <a:off x="947131"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41" name="Google Shape;181;p16">
              <a:extLst>
                <a:ext uri="{FF2B5EF4-FFF2-40B4-BE49-F238E27FC236}">
                  <a16:creationId xmlns:a16="http://schemas.microsoft.com/office/drawing/2014/main" id="{83420F1E-C9E2-63A4-333E-8635B5BAE755}"/>
                </a:ext>
              </a:extLst>
            </p:cNvPr>
            <p:cNvSpPr/>
            <p:nvPr/>
          </p:nvSpPr>
          <p:spPr>
            <a:xfrm rot="10800000" flipH="1">
              <a:off x="416133"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42" name="Google Shape;182;p16">
              <a:extLst>
                <a:ext uri="{FF2B5EF4-FFF2-40B4-BE49-F238E27FC236}">
                  <a16:creationId xmlns:a16="http://schemas.microsoft.com/office/drawing/2014/main" id="{44CBD2A4-E86E-6B20-6615-A168A550C4F8}"/>
                </a:ext>
              </a:extLst>
            </p:cNvPr>
            <p:cNvSpPr/>
            <p:nvPr/>
          </p:nvSpPr>
          <p:spPr>
            <a:xfrm rot="10800000" flipH="1">
              <a:off x="1159705"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cxnSp>
          <p:nvCxnSpPr>
            <p:cNvPr id="43" name="Google Shape;183;p16">
              <a:extLst>
                <a:ext uri="{FF2B5EF4-FFF2-40B4-BE49-F238E27FC236}">
                  <a16:creationId xmlns:a16="http://schemas.microsoft.com/office/drawing/2014/main" id="{D5E3F034-E219-2819-CFF9-2D4CB234B714}"/>
                </a:ext>
              </a:extLst>
            </p:cNvPr>
            <p:cNvCxnSpPr/>
            <p:nvPr/>
          </p:nvCxnSpPr>
          <p:spPr>
            <a:xfrm rot="10800000">
              <a:off x="4507207"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44" name="Google Shape;184;p16">
              <a:extLst>
                <a:ext uri="{FF2B5EF4-FFF2-40B4-BE49-F238E27FC236}">
                  <a16:creationId xmlns:a16="http://schemas.microsoft.com/office/drawing/2014/main" id="{37E7611D-C685-17F9-45EE-653E991195FC}"/>
                </a:ext>
              </a:extLst>
            </p:cNvPr>
            <p:cNvSpPr/>
            <p:nvPr/>
          </p:nvSpPr>
          <p:spPr>
            <a:xfrm rot="10800000" flipH="1">
              <a:off x="4403477"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45" name="Google Shape;185;p16">
              <a:extLst>
                <a:ext uri="{FF2B5EF4-FFF2-40B4-BE49-F238E27FC236}">
                  <a16:creationId xmlns:a16="http://schemas.microsoft.com/office/drawing/2014/main" id="{F0D36570-569B-27DA-FDB2-50E588C57EFC}"/>
                </a:ext>
              </a:extLst>
            </p:cNvPr>
            <p:cNvSpPr/>
            <p:nvPr/>
          </p:nvSpPr>
          <p:spPr>
            <a:xfrm>
              <a:off x="499967" y="2331427"/>
              <a:ext cx="2003575" cy="386959"/>
            </a:xfrm>
            <a:custGeom>
              <a:avLst/>
              <a:gdLst/>
              <a:ahLst/>
              <a:cxnLst/>
              <a:rect l="l" t="t" r="r" b="b"/>
              <a:pathLst>
                <a:path w="48757" h="13321" extrusionOk="0">
                  <a:moveTo>
                    <a:pt x="0" y="13321"/>
                  </a:moveTo>
                  <a:cubicBezTo>
                    <a:pt x="1332" y="11367"/>
                    <a:pt x="-133" y="3818"/>
                    <a:pt x="7993" y="1598"/>
                  </a:cubicBezTo>
                  <a:cubicBezTo>
                    <a:pt x="16119" y="-622"/>
                    <a:pt x="41963" y="266"/>
                    <a:pt x="48757" y="0"/>
                  </a:cubicBezTo>
                </a:path>
              </a:pathLst>
            </a:custGeom>
            <a:noFill/>
            <a:ln w="19050" cap="flat" cmpd="sng">
              <a:solidFill>
                <a:srgbClr val="EB230B"/>
              </a:solidFill>
              <a:prstDash val="solid"/>
              <a:round/>
              <a:headEnd type="none" w="med" len="med"/>
              <a:tailEnd type="none" w="med" len="med"/>
            </a:ln>
          </p:spPr>
          <p:txBody>
            <a:bodyPr/>
            <a:lstStyle/>
            <a:p>
              <a:endParaRPr lang="en-US" dirty="0"/>
            </a:p>
          </p:txBody>
        </p:sp>
        <p:sp>
          <p:nvSpPr>
            <p:cNvPr id="46" name="Google Shape;186;p16">
              <a:extLst>
                <a:ext uri="{FF2B5EF4-FFF2-40B4-BE49-F238E27FC236}">
                  <a16:creationId xmlns:a16="http://schemas.microsoft.com/office/drawing/2014/main" id="{D83515A8-039C-5A87-48D4-2D9D1B1968C1}"/>
                </a:ext>
              </a:extLst>
            </p:cNvPr>
            <p:cNvSpPr/>
            <p:nvPr/>
          </p:nvSpPr>
          <p:spPr>
            <a:xfrm flipH="1">
              <a:off x="2503650" y="2331427"/>
              <a:ext cx="2003575" cy="386959"/>
            </a:xfrm>
            <a:custGeom>
              <a:avLst/>
              <a:gdLst/>
              <a:ahLst/>
              <a:cxnLst/>
              <a:rect l="l" t="t" r="r" b="b"/>
              <a:pathLst>
                <a:path w="48757" h="13321" extrusionOk="0">
                  <a:moveTo>
                    <a:pt x="0" y="13321"/>
                  </a:moveTo>
                  <a:cubicBezTo>
                    <a:pt x="1332" y="11367"/>
                    <a:pt x="-133" y="3818"/>
                    <a:pt x="7993" y="1598"/>
                  </a:cubicBezTo>
                  <a:cubicBezTo>
                    <a:pt x="16119" y="-622"/>
                    <a:pt x="41963" y="266"/>
                    <a:pt x="48757" y="0"/>
                  </a:cubicBezTo>
                </a:path>
              </a:pathLst>
            </a:custGeom>
            <a:noFill/>
            <a:ln w="19050" cap="flat" cmpd="sng">
              <a:solidFill>
                <a:srgbClr val="1DAD01"/>
              </a:solidFill>
              <a:prstDash val="solid"/>
              <a:round/>
              <a:headEnd type="none" w="med" len="med"/>
              <a:tailEnd type="none" w="med" len="med"/>
            </a:ln>
          </p:spPr>
          <p:txBody>
            <a:bodyPr/>
            <a:lstStyle/>
            <a:p>
              <a:endParaRPr lang="en-US" dirty="0"/>
            </a:p>
          </p:txBody>
        </p:sp>
        <p:sp>
          <p:nvSpPr>
            <p:cNvPr id="47" name="Google Shape;187;p16">
              <a:extLst>
                <a:ext uri="{FF2B5EF4-FFF2-40B4-BE49-F238E27FC236}">
                  <a16:creationId xmlns:a16="http://schemas.microsoft.com/office/drawing/2014/main" id="{A6714ED8-3706-6C1A-55F3-9288DB4014E4}"/>
                </a:ext>
              </a:extLst>
            </p:cNvPr>
            <p:cNvSpPr txBox="1"/>
            <p:nvPr/>
          </p:nvSpPr>
          <p:spPr>
            <a:xfrm>
              <a:off x="98670" y="2598473"/>
              <a:ext cx="842422"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rgbClr val="EB230B"/>
                  </a:solidFill>
                </a:rPr>
                <a:t>key k</a:t>
              </a:r>
              <a:r>
                <a:rPr lang="en" sz="1400" baseline="-25000" dirty="0">
                  <a:solidFill>
                    <a:srgbClr val="EB230B"/>
                  </a:solidFill>
                </a:rPr>
                <a:t>i</a:t>
              </a:r>
              <a:endParaRPr sz="1400" baseline="-25000" dirty="0">
                <a:solidFill>
                  <a:srgbClr val="EB230B"/>
                </a:solidFill>
              </a:endParaRPr>
            </a:p>
          </p:txBody>
        </p:sp>
        <p:sp>
          <p:nvSpPr>
            <p:cNvPr id="48" name="Google Shape;188;p16">
              <a:extLst>
                <a:ext uri="{FF2B5EF4-FFF2-40B4-BE49-F238E27FC236}">
                  <a16:creationId xmlns:a16="http://schemas.microsoft.com/office/drawing/2014/main" id="{27C37701-20DF-3136-94AB-0AE38E5D86DA}"/>
                </a:ext>
              </a:extLst>
            </p:cNvPr>
            <p:cNvSpPr txBox="1"/>
            <p:nvPr/>
          </p:nvSpPr>
          <p:spPr>
            <a:xfrm>
              <a:off x="804200" y="2598473"/>
              <a:ext cx="986493"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rgbClr val="2267EB"/>
                  </a:solidFill>
                </a:rPr>
                <a:t>value v</a:t>
              </a:r>
              <a:r>
                <a:rPr lang="en" sz="1400" baseline="-25000" dirty="0">
                  <a:solidFill>
                    <a:srgbClr val="2267EB"/>
                  </a:solidFill>
                </a:rPr>
                <a:t>i</a:t>
              </a:r>
              <a:endParaRPr sz="1400" baseline="-25000" dirty="0">
                <a:solidFill>
                  <a:srgbClr val="2267EB"/>
                </a:solidFill>
              </a:endParaRPr>
            </a:p>
          </p:txBody>
        </p:sp>
        <p:sp>
          <p:nvSpPr>
            <p:cNvPr id="49" name="Google Shape;189;p16">
              <a:extLst>
                <a:ext uri="{FF2B5EF4-FFF2-40B4-BE49-F238E27FC236}">
                  <a16:creationId xmlns:a16="http://schemas.microsoft.com/office/drawing/2014/main" id="{8A5879AD-F84D-12FF-DD42-941BCF247BA8}"/>
                </a:ext>
              </a:extLst>
            </p:cNvPr>
            <p:cNvSpPr txBox="1"/>
            <p:nvPr/>
          </p:nvSpPr>
          <p:spPr>
            <a:xfrm>
              <a:off x="4012850" y="2598473"/>
              <a:ext cx="986493"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rgbClr val="1DAD01"/>
                  </a:solidFill>
                </a:rPr>
                <a:t>query q</a:t>
              </a:r>
              <a:r>
                <a:rPr lang="en" sz="1400" baseline="-25000" dirty="0">
                  <a:solidFill>
                    <a:srgbClr val="1DAD01"/>
                  </a:solidFill>
                </a:rPr>
                <a:t>j</a:t>
              </a:r>
              <a:endParaRPr sz="1400" baseline="-25000" dirty="0">
                <a:solidFill>
                  <a:srgbClr val="1DAD01"/>
                </a:solidFill>
              </a:endParaRPr>
            </a:p>
          </p:txBody>
        </p:sp>
        <p:sp>
          <p:nvSpPr>
            <p:cNvPr id="50" name="Google Shape;190;p16">
              <a:extLst>
                <a:ext uri="{FF2B5EF4-FFF2-40B4-BE49-F238E27FC236}">
                  <a16:creationId xmlns:a16="http://schemas.microsoft.com/office/drawing/2014/main" id="{D5F6744D-8C9E-C9FB-3FBE-7D6F02F3C06E}"/>
                </a:ext>
              </a:extLst>
            </p:cNvPr>
            <p:cNvSpPr txBox="1"/>
            <p:nvPr/>
          </p:nvSpPr>
          <p:spPr>
            <a:xfrm>
              <a:off x="5005052" y="2047113"/>
              <a:ext cx="1147385" cy="68836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chemeClr val="dk1"/>
                  </a:solidFill>
                </a:rPr>
                <a:t>updated</a:t>
              </a:r>
              <a:endParaRPr sz="1400" dirty="0">
                <a:solidFill>
                  <a:schemeClr val="dk1"/>
                </a:solidFill>
              </a:endParaRPr>
            </a:p>
            <a:p>
              <a:pPr marL="0" lvl="0" indent="0" algn="ctr" rtl="0">
                <a:spcBef>
                  <a:spcPts val="0"/>
                </a:spcBef>
                <a:spcAft>
                  <a:spcPts val="0"/>
                </a:spcAft>
                <a:buNone/>
              </a:pPr>
              <a:r>
                <a:rPr lang="en" sz="1400" dirty="0">
                  <a:solidFill>
                    <a:schemeClr val="dk1"/>
                  </a:solidFill>
                </a:rPr>
                <a:t>token j</a:t>
              </a:r>
              <a:endParaRPr sz="1400" dirty="0">
                <a:solidFill>
                  <a:schemeClr val="dk1"/>
                </a:solidFill>
              </a:endParaRPr>
            </a:p>
          </p:txBody>
        </p:sp>
        <p:sp>
          <p:nvSpPr>
            <p:cNvPr id="51" name="Google Shape;191;p16">
              <a:extLst>
                <a:ext uri="{FF2B5EF4-FFF2-40B4-BE49-F238E27FC236}">
                  <a16:creationId xmlns:a16="http://schemas.microsoft.com/office/drawing/2014/main" id="{E5CD2EB8-AD0C-F5B0-00DC-722855B85F00}"/>
                </a:ext>
              </a:extLst>
            </p:cNvPr>
            <p:cNvSpPr/>
            <p:nvPr/>
          </p:nvSpPr>
          <p:spPr>
            <a:xfrm rot="10800000" flipH="1">
              <a:off x="787941"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52" name="Google Shape;192;p16">
              <a:extLst>
                <a:ext uri="{FF2B5EF4-FFF2-40B4-BE49-F238E27FC236}">
                  <a16:creationId xmlns:a16="http://schemas.microsoft.com/office/drawing/2014/main" id="{FC44BF29-9E6C-01F4-34BA-B21766A1547C}"/>
                </a:ext>
              </a:extLst>
            </p:cNvPr>
            <p:cNvSpPr/>
            <p:nvPr/>
          </p:nvSpPr>
          <p:spPr>
            <a:xfrm rot="10800000" flipH="1">
              <a:off x="4403498"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53" name="Google Shape;193;p16">
              <a:extLst>
                <a:ext uri="{FF2B5EF4-FFF2-40B4-BE49-F238E27FC236}">
                  <a16:creationId xmlns:a16="http://schemas.microsoft.com/office/drawing/2014/main" id="{0EF46101-D0A2-CC54-7D00-F8495256F350}"/>
                </a:ext>
              </a:extLst>
            </p:cNvPr>
            <p:cNvSpPr txBox="1"/>
            <p:nvPr/>
          </p:nvSpPr>
          <p:spPr>
            <a:xfrm>
              <a:off x="380662" y="3982754"/>
              <a:ext cx="986493"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chemeClr val="dk1"/>
                  </a:solidFill>
                </a:rPr>
                <a:t>token i</a:t>
              </a:r>
              <a:endParaRPr sz="1400" dirty="0">
                <a:solidFill>
                  <a:schemeClr val="dk1"/>
                </a:solidFill>
              </a:endParaRPr>
            </a:p>
          </p:txBody>
        </p:sp>
        <p:sp>
          <p:nvSpPr>
            <p:cNvPr id="54" name="Google Shape;194;p16">
              <a:extLst>
                <a:ext uri="{FF2B5EF4-FFF2-40B4-BE49-F238E27FC236}">
                  <a16:creationId xmlns:a16="http://schemas.microsoft.com/office/drawing/2014/main" id="{D42F9999-5A12-9A75-A9F7-90805C98A60F}"/>
                </a:ext>
              </a:extLst>
            </p:cNvPr>
            <p:cNvSpPr txBox="1"/>
            <p:nvPr/>
          </p:nvSpPr>
          <p:spPr>
            <a:xfrm>
              <a:off x="4090692" y="3982754"/>
              <a:ext cx="842422" cy="40007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chemeClr val="dk1"/>
                  </a:solidFill>
                </a:rPr>
                <a:t>token j</a:t>
              </a:r>
              <a:endParaRPr sz="1400" dirty="0">
                <a:solidFill>
                  <a:schemeClr val="dk1"/>
                </a:solidFill>
              </a:endParaRPr>
            </a:p>
          </p:txBody>
        </p:sp>
        <p:sp>
          <p:nvSpPr>
            <p:cNvPr id="55" name="Google Shape;212;p16">
              <a:extLst>
                <a:ext uri="{FF2B5EF4-FFF2-40B4-BE49-F238E27FC236}">
                  <a16:creationId xmlns:a16="http://schemas.microsoft.com/office/drawing/2014/main" id="{1831BBB2-BA2E-8995-E10A-F79BCA5F0A82}"/>
                </a:ext>
              </a:extLst>
            </p:cNvPr>
            <p:cNvSpPr txBox="1"/>
            <p:nvPr/>
          </p:nvSpPr>
          <p:spPr>
            <a:xfrm>
              <a:off x="5145950" y="4352444"/>
              <a:ext cx="986493" cy="47374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i="1" dirty="0">
                  <a:solidFill>
                    <a:schemeClr val="dk1"/>
                  </a:solidFill>
                  <a:ea typeface="Courier New"/>
                  <a:cs typeface="Courier New"/>
                  <a:sym typeface="Courier New"/>
                </a:rPr>
                <a:t>...</a:t>
              </a:r>
              <a:endParaRPr sz="1600" b="1" i="1" dirty="0">
                <a:solidFill>
                  <a:schemeClr val="dk1"/>
                </a:solidFill>
                <a:ea typeface="Courier New"/>
                <a:cs typeface="Courier New"/>
                <a:sym typeface="Courier New"/>
              </a:endParaRPr>
            </a:p>
          </p:txBody>
        </p:sp>
        <p:cxnSp>
          <p:nvCxnSpPr>
            <p:cNvPr id="56" name="Google Shape;214;p16">
              <a:extLst>
                <a:ext uri="{FF2B5EF4-FFF2-40B4-BE49-F238E27FC236}">
                  <a16:creationId xmlns:a16="http://schemas.microsoft.com/office/drawing/2014/main" id="{F2F787E2-E09E-1BC1-CE62-C86B17F2D32E}"/>
                </a:ext>
              </a:extLst>
            </p:cNvPr>
            <p:cNvCxnSpPr>
              <a:cxnSpLocks/>
            </p:cNvCxnSpPr>
            <p:nvPr/>
          </p:nvCxnSpPr>
          <p:spPr>
            <a:xfrm flipV="1">
              <a:off x="3336245" y="1503073"/>
              <a:ext cx="2372166" cy="470349"/>
            </a:xfrm>
            <a:prstGeom prst="straightConnector1">
              <a:avLst/>
            </a:prstGeom>
            <a:noFill/>
            <a:ln w="19050" cap="flat" cmpd="sng">
              <a:solidFill>
                <a:schemeClr val="dk2"/>
              </a:solidFill>
              <a:prstDash val="solid"/>
              <a:round/>
              <a:headEnd type="none" w="med" len="med"/>
              <a:tailEnd type="none" w="med" len="med"/>
            </a:ln>
          </p:spPr>
        </p:cxnSp>
        <p:sp>
          <p:nvSpPr>
            <p:cNvPr id="57" name="Google Shape;215;p16">
              <a:extLst>
                <a:ext uri="{FF2B5EF4-FFF2-40B4-BE49-F238E27FC236}">
                  <a16:creationId xmlns:a16="http://schemas.microsoft.com/office/drawing/2014/main" id="{362E7258-B589-CB5E-6660-FE6BACFB1E81}"/>
                </a:ext>
              </a:extLst>
            </p:cNvPr>
            <p:cNvSpPr/>
            <p:nvPr/>
          </p:nvSpPr>
          <p:spPr>
            <a:xfrm>
              <a:off x="1938297" y="1951399"/>
              <a:ext cx="1462701" cy="628837"/>
            </a:xfrm>
            <a:prstGeom prst="roundRect">
              <a:avLst>
                <a:gd name="adj" fmla="val 16667"/>
              </a:avLst>
            </a:prstGeom>
            <a:solidFill>
              <a:schemeClr val="bg1">
                <a:lumMod val="85000"/>
              </a:schemeClr>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6" name="TextBox 5">
              <a:extLst>
                <a:ext uri="{FF2B5EF4-FFF2-40B4-BE49-F238E27FC236}">
                  <a16:creationId xmlns:a16="http://schemas.microsoft.com/office/drawing/2014/main" id="{3690109A-D6AC-9416-0872-584E50432BB0}"/>
                </a:ext>
              </a:extLst>
            </p:cNvPr>
            <p:cNvSpPr txBox="1"/>
            <p:nvPr/>
          </p:nvSpPr>
          <p:spPr>
            <a:xfrm>
              <a:off x="576439" y="4352444"/>
              <a:ext cx="738815" cy="406090"/>
            </a:xfrm>
            <a:prstGeom prst="rect">
              <a:avLst/>
            </a:prstGeom>
            <a:noFill/>
          </p:spPr>
          <p:txBody>
            <a:bodyPr wrap="none" rtlCol="0">
              <a:spAutoFit/>
            </a:bodyPr>
            <a:lstStyle/>
            <a:p>
              <a:pPr algn="ctr"/>
              <a:r>
                <a:rPr lang="en-US" dirty="0"/>
                <a:t>Paris</a:t>
              </a:r>
            </a:p>
          </p:txBody>
        </p:sp>
        <p:sp>
          <p:nvSpPr>
            <p:cNvPr id="7" name="TextBox 6">
              <a:extLst>
                <a:ext uri="{FF2B5EF4-FFF2-40B4-BE49-F238E27FC236}">
                  <a16:creationId xmlns:a16="http://schemas.microsoft.com/office/drawing/2014/main" id="{5F0029DB-6C20-54E8-37AD-BDAB58A142C6}"/>
                </a:ext>
              </a:extLst>
            </p:cNvPr>
            <p:cNvSpPr txBox="1"/>
            <p:nvPr/>
          </p:nvSpPr>
          <p:spPr>
            <a:xfrm>
              <a:off x="1902559" y="4361071"/>
              <a:ext cx="383435" cy="406090"/>
            </a:xfrm>
            <a:prstGeom prst="rect">
              <a:avLst/>
            </a:prstGeom>
            <a:noFill/>
          </p:spPr>
          <p:txBody>
            <a:bodyPr wrap="none" rtlCol="0">
              <a:spAutoFit/>
            </a:bodyPr>
            <a:lstStyle/>
            <a:p>
              <a:pPr algn="ctr"/>
              <a:r>
                <a:rPr lang="en-US" dirty="0"/>
                <a:t>is</a:t>
              </a:r>
            </a:p>
          </p:txBody>
        </p:sp>
        <p:sp>
          <p:nvSpPr>
            <p:cNvPr id="8" name="TextBox 7">
              <a:extLst>
                <a:ext uri="{FF2B5EF4-FFF2-40B4-BE49-F238E27FC236}">
                  <a16:creationId xmlns:a16="http://schemas.microsoft.com/office/drawing/2014/main" id="{A9C91D34-E41F-BBE9-E60C-9C0E66280097}"/>
                </a:ext>
              </a:extLst>
            </p:cNvPr>
            <p:cNvSpPr txBox="1"/>
            <p:nvPr/>
          </p:nvSpPr>
          <p:spPr>
            <a:xfrm>
              <a:off x="3052087" y="4352444"/>
              <a:ext cx="554865" cy="406090"/>
            </a:xfrm>
            <a:prstGeom prst="rect">
              <a:avLst/>
            </a:prstGeom>
            <a:noFill/>
          </p:spPr>
          <p:txBody>
            <a:bodyPr wrap="square" rtlCol="0">
              <a:spAutoFit/>
            </a:bodyPr>
            <a:lstStyle/>
            <a:p>
              <a:pPr algn="ctr"/>
              <a:r>
                <a:rPr lang="en-US" dirty="0"/>
                <a:t>the</a:t>
              </a:r>
            </a:p>
          </p:txBody>
        </p:sp>
        <p:sp>
          <p:nvSpPr>
            <p:cNvPr id="9" name="TextBox 8">
              <a:extLst>
                <a:ext uri="{FF2B5EF4-FFF2-40B4-BE49-F238E27FC236}">
                  <a16:creationId xmlns:a16="http://schemas.microsoft.com/office/drawing/2014/main" id="{D87AE9DC-C26B-5743-5726-87515A13102F}"/>
                </a:ext>
              </a:extLst>
            </p:cNvPr>
            <p:cNvSpPr txBox="1"/>
            <p:nvPr/>
          </p:nvSpPr>
          <p:spPr>
            <a:xfrm>
              <a:off x="4031348" y="4352444"/>
              <a:ext cx="949495" cy="406090"/>
            </a:xfrm>
            <a:prstGeom prst="rect">
              <a:avLst/>
            </a:prstGeom>
            <a:noFill/>
          </p:spPr>
          <p:txBody>
            <a:bodyPr wrap="none" rtlCol="0">
              <a:spAutoFit/>
            </a:bodyPr>
            <a:lstStyle/>
            <a:p>
              <a:pPr algn="ctr"/>
              <a:r>
                <a:rPr lang="en-US" dirty="0"/>
                <a:t>capital</a:t>
              </a:r>
            </a:p>
          </p:txBody>
        </p:sp>
        <mc:AlternateContent xmlns:mc="http://schemas.openxmlformats.org/markup-compatibility/2006" xmlns:a14="http://schemas.microsoft.com/office/drawing/2010/main">
          <mc:Choice Requires="a14">
            <p:sp>
              <p:nvSpPr>
                <p:cNvPr id="135" name="Google Shape;216;p16">
                  <a:extLst>
                    <a:ext uri="{FF2B5EF4-FFF2-40B4-BE49-F238E27FC236}">
                      <a16:creationId xmlns:a16="http://schemas.microsoft.com/office/drawing/2014/main" id="{86FC169F-7EDD-B723-B0FA-63A90EBE420C}"/>
                    </a:ext>
                  </a:extLst>
                </p:cNvPr>
                <p:cNvSpPr txBox="1"/>
                <p:nvPr/>
              </p:nvSpPr>
              <p:spPr>
                <a:xfrm>
                  <a:off x="1907021" y="1951399"/>
                  <a:ext cx="1626127" cy="67135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t>self-attention:</a:t>
                  </a:r>
                  <a:endParaRPr sz="1400" dirty="0"/>
                </a:p>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en" sz="1400" i="1" smtClean="0">
                            <a:latin typeface="Cambria Math" panose="02040503050406030204" pitchFamily="18" charset="0"/>
                          </a:rPr>
                          <m:t>𝜎</m:t>
                        </m:r>
                        <m:r>
                          <a:rPr lang="en" sz="1400" i="1">
                            <a:latin typeface="Cambria Math" panose="02040503050406030204" pitchFamily="18" charset="0"/>
                          </a:rPr>
                          <m:t>(</m:t>
                        </m:r>
                        <m:r>
                          <a:rPr lang="en" sz="1400" i="1" err="1">
                            <a:latin typeface="Cambria Math" panose="02040503050406030204" pitchFamily="18" charset="0"/>
                          </a:rPr>
                          <m:t>𝑘</m:t>
                        </m:r>
                        <m:r>
                          <a:rPr lang="en" sz="1400" i="1" baseline="-25000" err="1">
                            <a:latin typeface="Cambria Math" panose="02040503050406030204" pitchFamily="18" charset="0"/>
                          </a:rPr>
                          <m:t>𝑖</m:t>
                        </m:r>
                        <m:r>
                          <a:rPr lang="en" sz="1400" i="1" baseline="30000" err="1">
                            <a:latin typeface="Cambria Math" panose="02040503050406030204" pitchFamily="18" charset="0"/>
                          </a:rPr>
                          <m:t>𝑇</m:t>
                        </m:r>
                        <m:r>
                          <a:rPr lang="en" sz="1400" i="1" err="1">
                            <a:latin typeface="Cambria Math" panose="02040503050406030204" pitchFamily="18" charset="0"/>
                          </a:rPr>
                          <m:t>𝑞</m:t>
                        </m:r>
                        <m:r>
                          <a:rPr lang="en" sz="1400" i="1" baseline="-25000" err="1">
                            <a:latin typeface="Cambria Math" panose="02040503050406030204" pitchFamily="18" charset="0"/>
                          </a:rPr>
                          <m:t>𝑗</m:t>
                        </m:r>
                        <m:r>
                          <a:rPr lang="en" sz="1400" i="1">
                            <a:latin typeface="Cambria Math" panose="02040503050406030204" pitchFamily="18" charset="0"/>
                          </a:rPr>
                          <m:t>) × </m:t>
                        </m:r>
                        <m:r>
                          <a:rPr lang="en" sz="1400" i="1">
                            <a:latin typeface="Cambria Math" panose="02040503050406030204" pitchFamily="18" charset="0"/>
                          </a:rPr>
                          <m:t>𝑣𝑖</m:t>
                        </m:r>
                      </m:oMath>
                    </m:oMathPara>
                  </a14:m>
                  <a:endParaRPr sz="1400" dirty="0"/>
                </a:p>
              </p:txBody>
            </p:sp>
          </mc:Choice>
          <mc:Fallback xmlns="">
            <p:sp>
              <p:nvSpPr>
                <p:cNvPr id="135" name="Google Shape;216;p16">
                  <a:extLst>
                    <a:ext uri="{FF2B5EF4-FFF2-40B4-BE49-F238E27FC236}">
                      <a16:creationId xmlns:a16="http://schemas.microsoft.com/office/drawing/2014/main" id="{86FC169F-7EDD-B723-B0FA-63A90EBE420C}"/>
                    </a:ext>
                  </a:extLst>
                </p:cNvPr>
                <p:cNvSpPr txBox="1">
                  <a:spLocks noRot="1" noChangeAspect="1" noMove="1" noResize="1" noEditPoints="1" noAdjustHandles="1" noChangeArrowheads="1" noChangeShapeType="1" noTextEdit="1"/>
                </p:cNvSpPr>
                <p:nvPr/>
              </p:nvSpPr>
              <p:spPr>
                <a:xfrm>
                  <a:off x="1907021" y="1951399"/>
                  <a:ext cx="1626127" cy="671357"/>
                </a:xfrm>
                <a:prstGeom prst="rect">
                  <a:avLst/>
                </a:prstGeom>
                <a:blipFill>
                  <a:blip r:embed="rId3"/>
                  <a:stretch>
                    <a:fillRect/>
                  </a:stretch>
                </a:blipFill>
                <a:ln>
                  <a:noFill/>
                </a:ln>
              </p:spPr>
              <p:txBody>
                <a:bodyPr/>
                <a:lstStyle/>
                <a:p>
                  <a:r>
                    <a:rPr lang="en-US">
                      <a:noFill/>
                    </a:rPr>
                    <a:t> </a:t>
                  </a:r>
                </a:p>
              </p:txBody>
            </p:sp>
          </mc:Fallback>
        </mc:AlternateContent>
        <p:sp>
          <p:nvSpPr>
            <p:cNvPr id="142" name="Google Shape;217;p16">
              <a:extLst>
                <a:ext uri="{FF2B5EF4-FFF2-40B4-BE49-F238E27FC236}">
                  <a16:creationId xmlns:a16="http://schemas.microsoft.com/office/drawing/2014/main" id="{9B0B19BF-424D-7BE2-02D3-54EC894902AD}"/>
                </a:ext>
              </a:extLst>
            </p:cNvPr>
            <p:cNvSpPr/>
            <p:nvPr/>
          </p:nvSpPr>
          <p:spPr>
            <a:xfrm rot="10800000" flipH="1">
              <a:off x="4403477" y="1418124"/>
              <a:ext cx="207478" cy="201647"/>
            </a:xfrm>
            <a:prstGeom prst="ellipse">
              <a:avLst/>
            </a:prstGeom>
            <a:solidFill>
              <a:schemeClr val="bg1"/>
            </a:solidFill>
            <a:ln w="19050" cap="flat" cmpd="sng">
              <a:solidFill>
                <a:schemeClr val="bg1">
                  <a:lumMod val="85000"/>
                </a:schemeClr>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cxnSp>
          <p:nvCxnSpPr>
            <p:cNvPr id="144" name="Straight Connector 143">
              <a:extLst>
                <a:ext uri="{FF2B5EF4-FFF2-40B4-BE49-F238E27FC236}">
                  <a16:creationId xmlns:a16="http://schemas.microsoft.com/office/drawing/2014/main" id="{24678DA5-234F-F34D-7089-12967FF8BF1B}"/>
                </a:ext>
              </a:extLst>
            </p:cNvPr>
            <p:cNvCxnSpPr>
              <a:cxnSpLocks/>
            </p:cNvCxnSpPr>
            <p:nvPr/>
          </p:nvCxnSpPr>
          <p:spPr>
            <a:xfrm flipV="1">
              <a:off x="5293021" y="1590132"/>
              <a:ext cx="232938" cy="28540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45" name="Google Shape;214;p16">
              <a:extLst>
                <a:ext uri="{FF2B5EF4-FFF2-40B4-BE49-F238E27FC236}">
                  <a16:creationId xmlns:a16="http://schemas.microsoft.com/office/drawing/2014/main" id="{14A9ED32-B3A6-879B-1D07-4255A3D2BCC6}"/>
                </a:ext>
              </a:extLst>
            </p:cNvPr>
            <p:cNvCxnSpPr>
              <a:cxnSpLocks/>
            </p:cNvCxnSpPr>
            <p:nvPr/>
          </p:nvCxnSpPr>
          <p:spPr>
            <a:xfrm flipV="1">
              <a:off x="5521211" y="1616296"/>
              <a:ext cx="65514" cy="344193"/>
            </a:xfrm>
            <a:prstGeom prst="straightConnector1">
              <a:avLst/>
            </a:prstGeom>
            <a:noFill/>
            <a:ln w="19050" cap="flat" cmpd="sng">
              <a:solidFill>
                <a:schemeClr val="bg1">
                  <a:lumMod val="85000"/>
                </a:schemeClr>
              </a:solidFill>
              <a:prstDash val="solid"/>
              <a:round/>
              <a:headEnd type="none" w="med" len="med"/>
              <a:tailEnd type="none" w="med" len="med"/>
            </a:ln>
          </p:spPr>
        </p:cxnSp>
        <p:cxnSp>
          <p:nvCxnSpPr>
            <p:cNvPr id="150" name="Google Shape;214;p16">
              <a:extLst>
                <a:ext uri="{FF2B5EF4-FFF2-40B4-BE49-F238E27FC236}">
                  <a16:creationId xmlns:a16="http://schemas.microsoft.com/office/drawing/2014/main" id="{5922FDFD-3545-CF14-BD60-442244B5F377}"/>
                </a:ext>
              </a:extLst>
            </p:cNvPr>
            <p:cNvCxnSpPr>
              <a:cxnSpLocks/>
            </p:cNvCxnSpPr>
            <p:nvPr/>
          </p:nvCxnSpPr>
          <p:spPr>
            <a:xfrm flipH="1" flipV="1">
              <a:off x="5668292" y="1603788"/>
              <a:ext cx="49063" cy="424062"/>
            </a:xfrm>
            <a:prstGeom prst="straightConnector1">
              <a:avLst/>
            </a:prstGeom>
            <a:noFill/>
            <a:ln w="19050" cap="flat" cmpd="sng">
              <a:solidFill>
                <a:schemeClr val="bg1">
                  <a:lumMod val="85000"/>
                </a:schemeClr>
              </a:solidFill>
              <a:prstDash val="solid"/>
              <a:round/>
              <a:headEnd type="none" w="med" len="med"/>
              <a:tailEnd type="none" w="med" len="med"/>
            </a:ln>
          </p:spPr>
        </p:cxnSp>
        <p:sp>
          <p:nvSpPr>
            <p:cNvPr id="154" name="Google Shape;217;p16">
              <a:extLst>
                <a:ext uri="{FF2B5EF4-FFF2-40B4-BE49-F238E27FC236}">
                  <a16:creationId xmlns:a16="http://schemas.microsoft.com/office/drawing/2014/main" id="{D7DDB9D3-9579-E2B3-D597-6C999D2D784E}"/>
                </a:ext>
              </a:extLst>
            </p:cNvPr>
            <p:cNvSpPr/>
            <p:nvPr/>
          </p:nvSpPr>
          <p:spPr>
            <a:xfrm rot="10800000" flipH="1">
              <a:off x="5495575" y="1418016"/>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sp>
        <p:nvSpPr>
          <p:cNvPr id="158" name="TextBox 157">
            <a:extLst>
              <a:ext uri="{FF2B5EF4-FFF2-40B4-BE49-F238E27FC236}">
                <a16:creationId xmlns:a16="http://schemas.microsoft.com/office/drawing/2014/main" id="{1D77CCDD-976C-4F0A-FBB6-2F10260DE027}"/>
              </a:ext>
            </a:extLst>
          </p:cNvPr>
          <p:cNvSpPr txBox="1"/>
          <p:nvPr/>
        </p:nvSpPr>
        <p:spPr>
          <a:xfrm>
            <a:off x="787919" y="5349221"/>
            <a:ext cx="10725208" cy="1077218"/>
          </a:xfrm>
          <a:prstGeom prst="rect">
            <a:avLst/>
          </a:prstGeom>
          <a:noFill/>
        </p:spPr>
        <p:txBody>
          <a:bodyPr wrap="square" rtlCol="0">
            <a:spAutoFit/>
          </a:bodyPr>
          <a:lstStyle/>
          <a:p>
            <a:r>
              <a:rPr lang="en-US" sz="3200"/>
              <a:t>The transformer learns to predict the next token conditional on how everything in its inputs is related to everything else</a:t>
            </a:r>
          </a:p>
        </p:txBody>
      </p:sp>
      <p:pic>
        <p:nvPicPr>
          <p:cNvPr id="160" name="Picture 159" descr="A diagram of a machine&#10;&#10;AI-generated content may be incorrect.">
            <a:extLst>
              <a:ext uri="{FF2B5EF4-FFF2-40B4-BE49-F238E27FC236}">
                <a16:creationId xmlns:a16="http://schemas.microsoft.com/office/drawing/2014/main" id="{E26ECF25-F620-B959-B65B-DD6CEF2D0A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28090" y="1757514"/>
            <a:ext cx="5321372" cy="3178799"/>
          </a:xfrm>
          <a:prstGeom prst="rect">
            <a:avLst/>
          </a:prstGeom>
        </p:spPr>
      </p:pic>
    </p:spTree>
    <p:extLst>
      <p:ext uri="{BB962C8B-B14F-4D97-AF65-F5344CB8AC3E}">
        <p14:creationId xmlns:p14="http://schemas.microsoft.com/office/powerpoint/2010/main" val="2064750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804D0-F59A-FC3F-9FBA-C9106268D714}"/>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5799CED8-1BCA-D231-53E8-0A9A9877B36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D1C1FEDC-6DE6-28FF-4A2C-FC47ACEB97D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Transformer Networks</a:t>
            </a:r>
          </a:p>
        </p:txBody>
      </p:sp>
      <p:grpSp>
        <p:nvGrpSpPr>
          <p:cNvPr id="157" name="Group 156">
            <a:extLst>
              <a:ext uri="{FF2B5EF4-FFF2-40B4-BE49-F238E27FC236}">
                <a16:creationId xmlns:a16="http://schemas.microsoft.com/office/drawing/2014/main" id="{50D32F2E-4079-28E9-45FE-6F38CAF6C111}"/>
              </a:ext>
            </a:extLst>
          </p:cNvPr>
          <p:cNvGrpSpPr/>
          <p:nvPr/>
        </p:nvGrpSpPr>
        <p:grpSpPr>
          <a:xfrm>
            <a:off x="228332" y="1426658"/>
            <a:ext cx="6053767" cy="3508731"/>
            <a:chOff x="98670" y="1317453"/>
            <a:chExt cx="6053767" cy="3508731"/>
          </a:xfrm>
        </p:grpSpPr>
        <p:grpSp>
          <p:nvGrpSpPr>
            <p:cNvPr id="10" name="Google Shape;137;p16">
              <a:extLst>
                <a:ext uri="{FF2B5EF4-FFF2-40B4-BE49-F238E27FC236}">
                  <a16:creationId xmlns:a16="http://schemas.microsoft.com/office/drawing/2014/main" id="{076FEC6E-EABD-4341-4431-1F41652B6CFC}"/>
                </a:ext>
              </a:extLst>
            </p:cNvPr>
            <p:cNvGrpSpPr/>
            <p:nvPr/>
          </p:nvGrpSpPr>
          <p:grpSpPr>
            <a:xfrm>
              <a:off x="576439" y="1402250"/>
              <a:ext cx="623298" cy="883036"/>
              <a:chOff x="4010233" y="1395775"/>
              <a:chExt cx="433500" cy="631906"/>
            </a:xfrm>
          </p:grpSpPr>
          <p:cxnSp>
            <p:nvCxnSpPr>
              <p:cNvPr id="132" name="Google Shape;138;p16">
                <a:extLst>
                  <a:ext uri="{FF2B5EF4-FFF2-40B4-BE49-F238E27FC236}">
                    <a16:creationId xmlns:a16="http://schemas.microsoft.com/office/drawing/2014/main" id="{74D1ADCE-17BC-2F0A-F71E-F14FDADDC2A9}"/>
                  </a:ext>
                </a:extLst>
              </p:cNvPr>
              <p:cNvCxnSpPr/>
              <p:nvPr/>
            </p:nvCxnSpPr>
            <p:spPr>
              <a:xfrm rot="10800000">
                <a:off x="4219938" y="1472008"/>
                <a:ext cx="0" cy="372600"/>
              </a:xfrm>
              <a:prstGeom prst="straightConnector1">
                <a:avLst/>
              </a:prstGeom>
              <a:noFill/>
              <a:ln w="19050" cap="flat" cmpd="sng">
                <a:solidFill>
                  <a:schemeClr val="dk2"/>
                </a:solidFill>
                <a:prstDash val="solid"/>
                <a:round/>
                <a:headEnd type="none" w="med" len="med"/>
                <a:tailEnd type="none" w="med" len="med"/>
              </a:ln>
            </p:spPr>
          </p:cxnSp>
          <p:sp>
            <p:nvSpPr>
              <p:cNvPr id="133" name="Google Shape;139;p16">
                <a:extLst>
                  <a:ext uri="{FF2B5EF4-FFF2-40B4-BE49-F238E27FC236}">
                    <a16:creationId xmlns:a16="http://schemas.microsoft.com/office/drawing/2014/main" id="{FF3948A7-E5F7-8911-E912-69F22B1BC55F}"/>
                  </a:ext>
                </a:extLst>
              </p:cNvPr>
              <p:cNvSpPr txBox="1"/>
              <p:nvPr/>
            </p:nvSpPr>
            <p:spPr>
              <a:xfrm>
                <a:off x="4010233" y="1658381"/>
                <a:ext cx="433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sp>
            <p:nvSpPr>
              <p:cNvPr id="134" name="Google Shape;140;p16">
                <a:extLst>
                  <a:ext uri="{FF2B5EF4-FFF2-40B4-BE49-F238E27FC236}">
                    <a16:creationId xmlns:a16="http://schemas.microsoft.com/office/drawing/2014/main" id="{881431BF-5F28-9AF6-63DD-400B44E35A7B}"/>
                  </a:ext>
                </a:extLst>
              </p:cNvPr>
              <p:cNvSpPr/>
              <p:nvPr/>
            </p:nvSpPr>
            <p:spPr>
              <a:xfrm rot="10800000" flipH="1">
                <a:off x="4128684" y="1395775"/>
                <a:ext cx="144300" cy="144300"/>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grpSp>
          <p:nvGrpSpPr>
            <p:cNvPr id="11" name="Google Shape;141;p16">
              <a:extLst>
                <a:ext uri="{FF2B5EF4-FFF2-40B4-BE49-F238E27FC236}">
                  <a16:creationId xmlns:a16="http://schemas.microsoft.com/office/drawing/2014/main" id="{8C425DC9-CF88-9DCE-CC9A-89842DDA61C7}"/>
                </a:ext>
              </a:extLst>
            </p:cNvPr>
            <p:cNvGrpSpPr/>
            <p:nvPr/>
          </p:nvGrpSpPr>
          <p:grpSpPr>
            <a:xfrm>
              <a:off x="1566209" y="1402250"/>
              <a:ext cx="634396" cy="883036"/>
              <a:chOff x="3831765" y="1395775"/>
              <a:chExt cx="441219" cy="631906"/>
            </a:xfrm>
          </p:grpSpPr>
          <p:cxnSp>
            <p:nvCxnSpPr>
              <p:cNvPr id="128" name="Google Shape;142;p16">
                <a:extLst>
                  <a:ext uri="{FF2B5EF4-FFF2-40B4-BE49-F238E27FC236}">
                    <a16:creationId xmlns:a16="http://schemas.microsoft.com/office/drawing/2014/main" id="{6AAE2A46-4E2D-59D7-F083-34C1A0370197}"/>
                  </a:ext>
                </a:extLst>
              </p:cNvPr>
              <p:cNvCxnSpPr/>
              <p:nvPr/>
            </p:nvCxnSpPr>
            <p:spPr>
              <a:xfrm rot="10800000">
                <a:off x="4219938" y="1472008"/>
                <a:ext cx="0" cy="372600"/>
              </a:xfrm>
              <a:prstGeom prst="straightConnector1">
                <a:avLst/>
              </a:prstGeom>
              <a:noFill/>
              <a:ln w="19050" cap="flat" cmpd="sng">
                <a:solidFill>
                  <a:schemeClr val="dk2"/>
                </a:solidFill>
                <a:prstDash val="solid"/>
                <a:round/>
                <a:headEnd type="none" w="med" len="med"/>
                <a:tailEnd type="none" w="med" len="med"/>
              </a:ln>
            </p:spPr>
          </p:cxnSp>
          <p:cxnSp>
            <p:nvCxnSpPr>
              <p:cNvPr id="129" name="Google Shape;143;p16">
                <a:extLst>
                  <a:ext uri="{FF2B5EF4-FFF2-40B4-BE49-F238E27FC236}">
                    <a16:creationId xmlns:a16="http://schemas.microsoft.com/office/drawing/2014/main" id="{CD9C9120-0780-186C-E639-1F33EA2D5018}"/>
                  </a:ext>
                </a:extLst>
              </p:cNvPr>
              <p:cNvCxnSpPr/>
              <p:nvPr/>
            </p:nvCxnSpPr>
            <p:spPr>
              <a:xfrm rot="10800000" flipH="1">
                <a:off x="4095283" y="1476933"/>
                <a:ext cx="106200" cy="321600"/>
              </a:xfrm>
              <a:prstGeom prst="straightConnector1">
                <a:avLst/>
              </a:prstGeom>
              <a:noFill/>
              <a:ln w="19050" cap="flat" cmpd="sng">
                <a:solidFill>
                  <a:schemeClr val="dk2"/>
                </a:solidFill>
                <a:prstDash val="solid"/>
                <a:round/>
                <a:headEnd type="none" w="med" len="med"/>
                <a:tailEnd type="none" w="med" len="med"/>
              </a:ln>
            </p:spPr>
          </p:cxnSp>
          <p:sp>
            <p:nvSpPr>
              <p:cNvPr id="130" name="Google Shape;144;p16">
                <a:extLst>
                  <a:ext uri="{FF2B5EF4-FFF2-40B4-BE49-F238E27FC236}">
                    <a16:creationId xmlns:a16="http://schemas.microsoft.com/office/drawing/2014/main" id="{4FE8878E-77B4-1588-650E-40BAEB0494D0}"/>
                  </a:ext>
                </a:extLst>
              </p:cNvPr>
              <p:cNvSpPr txBox="1"/>
              <p:nvPr/>
            </p:nvSpPr>
            <p:spPr>
              <a:xfrm>
                <a:off x="3831765" y="1658381"/>
                <a:ext cx="433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sp>
            <p:nvSpPr>
              <p:cNvPr id="131" name="Google Shape;145;p16">
                <a:extLst>
                  <a:ext uri="{FF2B5EF4-FFF2-40B4-BE49-F238E27FC236}">
                    <a16:creationId xmlns:a16="http://schemas.microsoft.com/office/drawing/2014/main" id="{52360774-65C9-3D95-9E56-04295913BA97}"/>
                  </a:ext>
                </a:extLst>
              </p:cNvPr>
              <p:cNvSpPr/>
              <p:nvPr/>
            </p:nvSpPr>
            <p:spPr>
              <a:xfrm rot="10800000" flipH="1">
                <a:off x="4128684" y="1395775"/>
                <a:ext cx="144300" cy="144300"/>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grpSp>
          <p:nvGrpSpPr>
            <p:cNvPr id="12" name="Google Shape;146;p16">
              <a:extLst>
                <a:ext uri="{FF2B5EF4-FFF2-40B4-BE49-F238E27FC236}">
                  <a16:creationId xmlns:a16="http://schemas.microsoft.com/office/drawing/2014/main" id="{CB125ADA-2FCB-77E5-E3C5-22613D7490D0}"/>
                </a:ext>
              </a:extLst>
            </p:cNvPr>
            <p:cNvGrpSpPr/>
            <p:nvPr/>
          </p:nvGrpSpPr>
          <p:grpSpPr>
            <a:xfrm>
              <a:off x="2771395" y="1402250"/>
              <a:ext cx="634396" cy="883036"/>
              <a:chOff x="3831765" y="1395775"/>
              <a:chExt cx="441219" cy="631906"/>
            </a:xfrm>
          </p:grpSpPr>
          <p:cxnSp>
            <p:nvCxnSpPr>
              <p:cNvPr id="59" name="Google Shape;147;p16">
                <a:extLst>
                  <a:ext uri="{FF2B5EF4-FFF2-40B4-BE49-F238E27FC236}">
                    <a16:creationId xmlns:a16="http://schemas.microsoft.com/office/drawing/2014/main" id="{C708FCDD-12FE-31E7-1E63-1AF6832083BF}"/>
                  </a:ext>
                </a:extLst>
              </p:cNvPr>
              <p:cNvCxnSpPr/>
              <p:nvPr/>
            </p:nvCxnSpPr>
            <p:spPr>
              <a:xfrm rot="10800000">
                <a:off x="4219938" y="1472008"/>
                <a:ext cx="0" cy="372600"/>
              </a:xfrm>
              <a:prstGeom prst="straightConnector1">
                <a:avLst/>
              </a:prstGeom>
              <a:noFill/>
              <a:ln w="19050" cap="flat" cmpd="sng">
                <a:solidFill>
                  <a:schemeClr val="dk2"/>
                </a:solidFill>
                <a:prstDash val="solid"/>
                <a:round/>
                <a:headEnd type="none" w="med" len="med"/>
                <a:tailEnd type="none" w="med" len="med"/>
              </a:ln>
            </p:spPr>
          </p:cxnSp>
          <p:cxnSp>
            <p:nvCxnSpPr>
              <p:cNvPr id="60" name="Google Shape;148;p16">
                <a:extLst>
                  <a:ext uri="{FF2B5EF4-FFF2-40B4-BE49-F238E27FC236}">
                    <a16:creationId xmlns:a16="http://schemas.microsoft.com/office/drawing/2014/main" id="{7AA20E68-79B3-331A-83EE-DEEE55828A3C}"/>
                  </a:ext>
                </a:extLst>
              </p:cNvPr>
              <p:cNvCxnSpPr/>
              <p:nvPr/>
            </p:nvCxnSpPr>
            <p:spPr>
              <a:xfrm rot="10800000" flipH="1">
                <a:off x="4095283" y="1476933"/>
                <a:ext cx="106200" cy="321600"/>
              </a:xfrm>
              <a:prstGeom prst="straightConnector1">
                <a:avLst/>
              </a:prstGeom>
              <a:noFill/>
              <a:ln w="19050" cap="flat" cmpd="sng">
                <a:solidFill>
                  <a:schemeClr val="dk2"/>
                </a:solidFill>
                <a:prstDash val="solid"/>
                <a:round/>
                <a:headEnd type="none" w="med" len="med"/>
                <a:tailEnd type="none" w="med" len="med"/>
              </a:ln>
            </p:spPr>
          </p:cxnSp>
          <p:cxnSp>
            <p:nvCxnSpPr>
              <p:cNvPr id="61" name="Google Shape;149;p16">
                <a:extLst>
                  <a:ext uri="{FF2B5EF4-FFF2-40B4-BE49-F238E27FC236}">
                    <a16:creationId xmlns:a16="http://schemas.microsoft.com/office/drawing/2014/main" id="{788402B7-458A-A08F-2388-90CFB50E20A9}"/>
                  </a:ext>
                </a:extLst>
              </p:cNvPr>
              <p:cNvCxnSpPr/>
              <p:nvPr/>
            </p:nvCxnSpPr>
            <p:spPr>
              <a:xfrm rot="10800000" flipH="1">
                <a:off x="3946300" y="1458583"/>
                <a:ext cx="232200" cy="264600"/>
              </a:xfrm>
              <a:prstGeom prst="straightConnector1">
                <a:avLst/>
              </a:prstGeom>
              <a:noFill/>
              <a:ln w="19050" cap="flat" cmpd="sng">
                <a:solidFill>
                  <a:schemeClr val="dk2"/>
                </a:solidFill>
                <a:prstDash val="solid"/>
                <a:round/>
                <a:headEnd type="none" w="med" len="med"/>
                <a:tailEnd type="none" w="med" len="med"/>
              </a:ln>
            </p:spPr>
          </p:cxnSp>
          <p:sp>
            <p:nvSpPr>
              <p:cNvPr id="62" name="Google Shape;150;p16">
                <a:extLst>
                  <a:ext uri="{FF2B5EF4-FFF2-40B4-BE49-F238E27FC236}">
                    <a16:creationId xmlns:a16="http://schemas.microsoft.com/office/drawing/2014/main" id="{18BF7CA3-1B2C-AE8B-AD7E-DA8A121484A1}"/>
                  </a:ext>
                </a:extLst>
              </p:cNvPr>
              <p:cNvSpPr txBox="1"/>
              <p:nvPr/>
            </p:nvSpPr>
            <p:spPr>
              <a:xfrm>
                <a:off x="3831765" y="1658381"/>
                <a:ext cx="4335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sp>
            <p:nvSpPr>
              <p:cNvPr id="63" name="Google Shape;151;p16">
                <a:extLst>
                  <a:ext uri="{FF2B5EF4-FFF2-40B4-BE49-F238E27FC236}">
                    <a16:creationId xmlns:a16="http://schemas.microsoft.com/office/drawing/2014/main" id="{C87AE107-674B-086A-C06B-A5D9C4AB6808}"/>
                  </a:ext>
                </a:extLst>
              </p:cNvPr>
              <p:cNvSpPr/>
              <p:nvPr/>
            </p:nvSpPr>
            <p:spPr>
              <a:xfrm rot="10800000" flipH="1">
                <a:off x="4128684" y="1395775"/>
                <a:ext cx="144300" cy="144300"/>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cxnSp>
          <p:nvCxnSpPr>
            <p:cNvPr id="13" name="Google Shape;152;p16">
              <a:extLst>
                <a:ext uri="{FF2B5EF4-FFF2-40B4-BE49-F238E27FC236}">
                  <a16:creationId xmlns:a16="http://schemas.microsoft.com/office/drawing/2014/main" id="{7F3F9E77-B0E5-6CB2-88BB-69F613FE1CF0}"/>
                </a:ext>
              </a:extLst>
            </p:cNvPr>
            <p:cNvCxnSpPr/>
            <p:nvPr/>
          </p:nvCxnSpPr>
          <p:spPr>
            <a:xfrm rot="10800000">
              <a:off x="4534706" y="1508779"/>
              <a:ext cx="0" cy="520677"/>
            </a:xfrm>
            <a:prstGeom prst="straightConnector1">
              <a:avLst/>
            </a:prstGeom>
            <a:noFill/>
            <a:ln w="19050" cap="flat" cmpd="sng">
              <a:solidFill>
                <a:schemeClr val="dk2"/>
              </a:solidFill>
              <a:prstDash val="solid"/>
              <a:round/>
              <a:headEnd type="none" w="med" len="med"/>
              <a:tailEnd type="none" w="med" len="med"/>
            </a:ln>
          </p:spPr>
        </p:cxnSp>
        <p:cxnSp>
          <p:nvCxnSpPr>
            <p:cNvPr id="14" name="Google Shape;153;p16">
              <a:extLst>
                <a:ext uri="{FF2B5EF4-FFF2-40B4-BE49-F238E27FC236}">
                  <a16:creationId xmlns:a16="http://schemas.microsoft.com/office/drawing/2014/main" id="{6231A120-640A-B3FD-80C5-4051B62BDB0A}"/>
                </a:ext>
              </a:extLst>
            </p:cNvPr>
            <p:cNvCxnSpPr/>
            <p:nvPr/>
          </p:nvCxnSpPr>
          <p:spPr>
            <a:xfrm rot="10800000" flipH="1">
              <a:off x="4355474" y="1515661"/>
              <a:ext cx="152697" cy="449409"/>
            </a:xfrm>
            <a:prstGeom prst="straightConnector1">
              <a:avLst/>
            </a:prstGeom>
            <a:noFill/>
            <a:ln w="19050" cap="flat" cmpd="sng">
              <a:solidFill>
                <a:schemeClr val="dk2"/>
              </a:solidFill>
              <a:prstDash val="solid"/>
              <a:round/>
              <a:headEnd type="none" w="med" len="med"/>
              <a:tailEnd type="none" w="med" len="med"/>
            </a:ln>
          </p:spPr>
        </p:cxnSp>
        <p:cxnSp>
          <p:nvCxnSpPr>
            <p:cNvPr id="15" name="Google Shape;154;p16">
              <a:extLst>
                <a:ext uri="{FF2B5EF4-FFF2-40B4-BE49-F238E27FC236}">
                  <a16:creationId xmlns:a16="http://schemas.microsoft.com/office/drawing/2014/main" id="{494C48E0-02DC-F4D4-0BD4-06B650FC92B4}"/>
                </a:ext>
              </a:extLst>
            </p:cNvPr>
            <p:cNvCxnSpPr/>
            <p:nvPr/>
          </p:nvCxnSpPr>
          <p:spPr>
            <a:xfrm rot="10800000" flipH="1">
              <a:off x="4141262" y="1490018"/>
              <a:ext cx="333863" cy="369756"/>
            </a:xfrm>
            <a:prstGeom prst="straightConnector1">
              <a:avLst/>
            </a:prstGeom>
            <a:noFill/>
            <a:ln w="19050" cap="flat" cmpd="sng">
              <a:solidFill>
                <a:schemeClr val="dk2"/>
              </a:solidFill>
              <a:prstDash val="solid"/>
              <a:round/>
              <a:headEnd type="none" w="med" len="med"/>
              <a:tailEnd type="none" w="med" len="med"/>
            </a:ln>
          </p:spPr>
        </p:cxnSp>
        <p:sp>
          <p:nvSpPr>
            <p:cNvPr id="16" name="Google Shape;155;p16">
              <a:extLst>
                <a:ext uri="{FF2B5EF4-FFF2-40B4-BE49-F238E27FC236}">
                  <a16:creationId xmlns:a16="http://schemas.microsoft.com/office/drawing/2014/main" id="{D84B53FD-AC18-C031-B52F-6A90D7A571E0}"/>
                </a:ext>
              </a:extLst>
            </p:cNvPr>
            <p:cNvSpPr txBox="1"/>
            <p:nvPr/>
          </p:nvSpPr>
          <p:spPr>
            <a:xfrm>
              <a:off x="3976581" y="1769219"/>
              <a:ext cx="623298" cy="51606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dirty="0">
                  <a:solidFill>
                    <a:schemeClr val="dk1"/>
                  </a:solidFill>
                </a:rPr>
                <a:t>…</a:t>
              </a:r>
              <a:endParaRPr sz="1200" dirty="0">
                <a:solidFill>
                  <a:schemeClr val="dk1"/>
                </a:solidFill>
              </a:endParaRPr>
            </a:p>
          </p:txBody>
        </p:sp>
        <p:cxnSp>
          <p:nvCxnSpPr>
            <p:cNvPr id="17" name="Google Shape;156;p16">
              <a:extLst>
                <a:ext uri="{FF2B5EF4-FFF2-40B4-BE49-F238E27FC236}">
                  <a16:creationId xmlns:a16="http://schemas.microsoft.com/office/drawing/2014/main" id="{DB51A6E4-6AC3-B59E-912E-AF824D81D4BD}"/>
                </a:ext>
              </a:extLst>
            </p:cNvPr>
            <p:cNvCxnSpPr/>
            <p:nvPr/>
          </p:nvCxnSpPr>
          <p:spPr>
            <a:xfrm rot="10800000">
              <a:off x="891650"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18" name="Google Shape;157;p16">
              <a:extLst>
                <a:ext uri="{FF2B5EF4-FFF2-40B4-BE49-F238E27FC236}">
                  <a16:creationId xmlns:a16="http://schemas.microsoft.com/office/drawing/2014/main" id="{BB89D148-0F95-6FE1-F066-683E7BF8AE52}"/>
                </a:ext>
              </a:extLst>
            </p:cNvPr>
            <p:cNvSpPr/>
            <p:nvPr/>
          </p:nvSpPr>
          <p:spPr>
            <a:xfrm rot="10800000" flipH="1">
              <a:off x="787919"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19" name="Google Shape;159;p16">
              <a:extLst>
                <a:ext uri="{FF2B5EF4-FFF2-40B4-BE49-F238E27FC236}">
                  <a16:creationId xmlns:a16="http://schemas.microsoft.com/office/drawing/2014/main" id="{093CD7F6-809D-5EE5-59B6-9D5D8DD599D7}"/>
                </a:ext>
              </a:extLst>
            </p:cNvPr>
            <p:cNvSpPr/>
            <p:nvPr/>
          </p:nvSpPr>
          <p:spPr>
            <a:xfrm rot="10800000" flipH="1">
              <a:off x="1993127"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0" name="Google Shape;160;p16">
              <a:extLst>
                <a:ext uri="{FF2B5EF4-FFF2-40B4-BE49-F238E27FC236}">
                  <a16:creationId xmlns:a16="http://schemas.microsoft.com/office/drawing/2014/main" id="{D41B2A97-FBCD-EFBB-4E99-4DB902AFA928}"/>
                </a:ext>
              </a:extLst>
            </p:cNvPr>
            <p:cNvSpPr/>
            <p:nvPr/>
          </p:nvSpPr>
          <p:spPr>
            <a:xfrm>
              <a:off x="1714068"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cxnSp>
          <p:nvCxnSpPr>
            <p:cNvPr id="21" name="Google Shape;161;p16">
              <a:extLst>
                <a:ext uri="{FF2B5EF4-FFF2-40B4-BE49-F238E27FC236}">
                  <a16:creationId xmlns:a16="http://schemas.microsoft.com/office/drawing/2014/main" id="{A3BFEE11-394C-BA23-5039-199F30F13D95}"/>
                </a:ext>
              </a:extLst>
            </p:cNvPr>
            <p:cNvCxnSpPr/>
            <p:nvPr/>
          </p:nvCxnSpPr>
          <p:spPr>
            <a:xfrm rot="10800000">
              <a:off x="2096836"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22" name="Google Shape;162;p16">
              <a:extLst>
                <a:ext uri="{FF2B5EF4-FFF2-40B4-BE49-F238E27FC236}">
                  <a16:creationId xmlns:a16="http://schemas.microsoft.com/office/drawing/2014/main" id="{3852AD7B-07A7-B8E1-7D75-66BB28352C6C}"/>
                </a:ext>
              </a:extLst>
            </p:cNvPr>
            <p:cNvSpPr/>
            <p:nvPr/>
          </p:nvSpPr>
          <p:spPr>
            <a:xfrm flipH="1">
              <a:off x="2152317"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23" name="Google Shape;163;p16">
              <a:extLst>
                <a:ext uri="{FF2B5EF4-FFF2-40B4-BE49-F238E27FC236}">
                  <a16:creationId xmlns:a16="http://schemas.microsoft.com/office/drawing/2014/main" id="{5C0EFAA0-61EE-5087-11A2-1B5AE3B4B4F1}"/>
                </a:ext>
              </a:extLst>
            </p:cNvPr>
            <p:cNvSpPr/>
            <p:nvPr/>
          </p:nvSpPr>
          <p:spPr>
            <a:xfrm rot="10800000" flipH="1">
              <a:off x="1621319"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4" name="Google Shape;164;p16">
              <a:extLst>
                <a:ext uri="{FF2B5EF4-FFF2-40B4-BE49-F238E27FC236}">
                  <a16:creationId xmlns:a16="http://schemas.microsoft.com/office/drawing/2014/main" id="{83E0E776-3D24-82B0-2748-A9894CC5609B}"/>
                </a:ext>
              </a:extLst>
            </p:cNvPr>
            <p:cNvSpPr/>
            <p:nvPr/>
          </p:nvSpPr>
          <p:spPr>
            <a:xfrm rot="10800000" flipH="1">
              <a:off x="1993105"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5" name="Google Shape;165;p16">
              <a:extLst>
                <a:ext uri="{FF2B5EF4-FFF2-40B4-BE49-F238E27FC236}">
                  <a16:creationId xmlns:a16="http://schemas.microsoft.com/office/drawing/2014/main" id="{281D32DB-B903-A70B-F5B9-D8BC6B28F260}"/>
                </a:ext>
              </a:extLst>
            </p:cNvPr>
            <p:cNvSpPr/>
            <p:nvPr/>
          </p:nvSpPr>
          <p:spPr>
            <a:xfrm rot="10800000" flipH="1">
              <a:off x="2364891"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6" name="Google Shape;166;p16">
              <a:extLst>
                <a:ext uri="{FF2B5EF4-FFF2-40B4-BE49-F238E27FC236}">
                  <a16:creationId xmlns:a16="http://schemas.microsoft.com/office/drawing/2014/main" id="{24D67AE9-18A7-80C3-10D6-098D48BC1ED0}"/>
                </a:ext>
              </a:extLst>
            </p:cNvPr>
            <p:cNvSpPr/>
            <p:nvPr/>
          </p:nvSpPr>
          <p:spPr>
            <a:xfrm rot="10800000" flipH="1">
              <a:off x="3198313"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27" name="Google Shape;167;p16">
              <a:extLst>
                <a:ext uri="{FF2B5EF4-FFF2-40B4-BE49-F238E27FC236}">
                  <a16:creationId xmlns:a16="http://schemas.microsoft.com/office/drawing/2014/main" id="{3E12F903-D0F9-81FF-E430-7FD6D4FD3AE7}"/>
                </a:ext>
              </a:extLst>
            </p:cNvPr>
            <p:cNvSpPr/>
            <p:nvPr/>
          </p:nvSpPr>
          <p:spPr>
            <a:xfrm>
              <a:off x="2919254"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cxnSp>
          <p:nvCxnSpPr>
            <p:cNvPr id="28" name="Google Shape;168;p16">
              <a:extLst>
                <a:ext uri="{FF2B5EF4-FFF2-40B4-BE49-F238E27FC236}">
                  <a16:creationId xmlns:a16="http://schemas.microsoft.com/office/drawing/2014/main" id="{DD13213F-CA8D-D704-8CC5-276B23289771}"/>
                </a:ext>
              </a:extLst>
            </p:cNvPr>
            <p:cNvCxnSpPr/>
            <p:nvPr/>
          </p:nvCxnSpPr>
          <p:spPr>
            <a:xfrm rot="10800000">
              <a:off x="3302022"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29" name="Google Shape;169;p16">
              <a:extLst>
                <a:ext uri="{FF2B5EF4-FFF2-40B4-BE49-F238E27FC236}">
                  <a16:creationId xmlns:a16="http://schemas.microsoft.com/office/drawing/2014/main" id="{A951E5EA-76BB-8273-BE57-3AE6318FF149}"/>
                </a:ext>
              </a:extLst>
            </p:cNvPr>
            <p:cNvSpPr/>
            <p:nvPr/>
          </p:nvSpPr>
          <p:spPr>
            <a:xfrm flipH="1">
              <a:off x="3357503"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30" name="Google Shape;170;p16">
              <a:extLst>
                <a:ext uri="{FF2B5EF4-FFF2-40B4-BE49-F238E27FC236}">
                  <a16:creationId xmlns:a16="http://schemas.microsoft.com/office/drawing/2014/main" id="{EFDAA69E-A5CB-D40D-900C-C9D32937A043}"/>
                </a:ext>
              </a:extLst>
            </p:cNvPr>
            <p:cNvSpPr/>
            <p:nvPr/>
          </p:nvSpPr>
          <p:spPr>
            <a:xfrm rot="10800000" flipH="1">
              <a:off x="2826505"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1" name="Google Shape;171;p16">
              <a:extLst>
                <a:ext uri="{FF2B5EF4-FFF2-40B4-BE49-F238E27FC236}">
                  <a16:creationId xmlns:a16="http://schemas.microsoft.com/office/drawing/2014/main" id="{91FD423A-D290-B452-AD9B-DCB1A04B83D3}"/>
                </a:ext>
              </a:extLst>
            </p:cNvPr>
            <p:cNvSpPr/>
            <p:nvPr/>
          </p:nvSpPr>
          <p:spPr>
            <a:xfrm rot="10800000" flipH="1">
              <a:off x="3198291"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2" name="Google Shape;172;p16">
              <a:extLst>
                <a:ext uri="{FF2B5EF4-FFF2-40B4-BE49-F238E27FC236}">
                  <a16:creationId xmlns:a16="http://schemas.microsoft.com/office/drawing/2014/main" id="{4B4C1DF3-AEF6-059B-0D9F-228236A449E6}"/>
                </a:ext>
              </a:extLst>
            </p:cNvPr>
            <p:cNvSpPr/>
            <p:nvPr/>
          </p:nvSpPr>
          <p:spPr>
            <a:xfrm rot="10800000" flipH="1">
              <a:off x="3570077"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3" name="Google Shape;173;p16">
              <a:extLst>
                <a:ext uri="{FF2B5EF4-FFF2-40B4-BE49-F238E27FC236}">
                  <a16:creationId xmlns:a16="http://schemas.microsoft.com/office/drawing/2014/main" id="{DFA0A485-F712-1DA6-C884-E4F447DB9505}"/>
                </a:ext>
              </a:extLst>
            </p:cNvPr>
            <p:cNvSpPr/>
            <p:nvPr/>
          </p:nvSpPr>
          <p:spPr>
            <a:xfrm>
              <a:off x="4124439"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sp>
          <p:nvSpPr>
            <p:cNvPr id="34" name="Google Shape;174;p16">
              <a:extLst>
                <a:ext uri="{FF2B5EF4-FFF2-40B4-BE49-F238E27FC236}">
                  <a16:creationId xmlns:a16="http://schemas.microsoft.com/office/drawing/2014/main" id="{FF46E17D-77D0-2BAD-885E-6B2549D554A2}"/>
                </a:ext>
              </a:extLst>
            </p:cNvPr>
            <p:cNvSpPr/>
            <p:nvPr/>
          </p:nvSpPr>
          <p:spPr>
            <a:xfrm flipH="1">
              <a:off x="4562689"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35" name="Google Shape;175;p16">
              <a:extLst>
                <a:ext uri="{FF2B5EF4-FFF2-40B4-BE49-F238E27FC236}">
                  <a16:creationId xmlns:a16="http://schemas.microsoft.com/office/drawing/2014/main" id="{4FF9090F-8856-FE3F-868B-FAB4D45A0761}"/>
                </a:ext>
              </a:extLst>
            </p:cNvPr>
            <p:cNvSpPr/>
            <p:nvPr/>
          </p:nvSpPr>
          <p:spPr>
            <a:xfrm rot="10800000" flipH="1">
              <a:off x="4031691"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6" name="Google Shape;176;p16">
              <a:extLst>
                <a:ext uri="{FF2B5EF4-FFF2-40B4-BE49-F238E27FC236}">
                  <a16:creationId xmlns:a16="http://schemas.microsoft.com/office/drawing/2014/main" id="{6BDF4716-7278-A843-ED28-FDE7254B3E6A}"/>
                </a:ext>
              </a:extLst>
            </p:cNvPr>
            <p:cNvSpPr/>
            <p:nvPr/>
          </p:nvSpPr>
          <p:spPr>
            <a:xfrm rot="10800000" flipH="1">
              <a:off x="4775263"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37" name="Google Shape;177;p16">
              <a:extLst>
                <a:ext uri="{FF2B5EF4-FFF2-40B4-BE49-F238E27FC236}">
                  <a16:creationId xmlns:a16="http://schemas.microsoft.com/office/drawing/2014/main" id="{255468AE-3FA6-C0D5-4D6E-954D3084F5F3}"/>
                </a:ext>
              </a:extLst>
            </p:cNvPr>
            <p:cNvSpPr/>
            <p:nvPr/>
          </p:nvSpPr>
          <p:spPr>
            <a:xfrm>
              <a:off x="146693" y="1317453"/>
              <a:ext cx="5105433" cy="2937090"/>
            </a:xfrm>
            <a:prstGeom prst="rect">
              <a:avLst/>
            </a:prstGeom>
            <a:solidFill>
              <a:srgbClr val="FFFFFF">
                <a:alpha val="80000"/>
              </a:srgbClr>
            </a:solidFill>
            <a:ln>
              <a:noFill/>
            </a:ln>
          </p:spPr>
          <p:txBody>
            <a:bodyPr spcFirstLastPara="1" wrap="square" lIns="29450" tIns="29450" rIns="29450" bIns="29450" anchor="ctr" anchorCtr="0">
              <a:noAutofit/>
            </a:bodyPr>
            <a:lstStyle/>
            <a:p>
              <a:pPr marL="0" lvl="0" indent="0" algn="ctr" rtl="0">
                <a:spcBef>
                  <a:spcPts val="0"/>
                </a:spcBef>
                <a:spcAft>
                  <a:spcPts val="0"/>
                </a:spcAft>
                <a:buNone/>
              </a:pPr>
              <a:endParaRPr sz="451" dirty="0"/>
            </a:p>
          </p:txBody>
        </p:sp>
        <p:sp>
          <p:nvSpPr>
            <p:cNvPr id="38" name="Google Shape;178;p16">
              <a:extLst>
                <a:ext uri="{FF2B5EF4-FFF2-40B4-BE49-F238E27FC236}">
                  <a16:creationId xmlns:a16="http://schemas.microsoft.com/office/drawing/2014/main" id="{D405FE1E-B93D-3DC1-4744-0A70FB9B6914}"/>
                </a:ext>
              </a:extLst>
            </p:cNvPr>
            <p:cNvSpPr/>
            <p:nvPr/>
          </p:nvSpPr>
          <p:spPr>
            <a:xfrm>
              <a:off x="1274740" y="2392668"/>
              <a:ext cx="690175" cy="325715"/>
            </a:xfrm>
            <a:custGeom>
              <a:avLst/>
              <a:gdLst/>
              <a:ahLst/>
              <a:cxnLst/>
              <a:rect l="l" t="t" r="r" b="b"/>
              <a:pathLst>
                <a:path w="48757" h="13321" extrusionOk="0">
                  <a:moveTo>
                    <a:pt x="0" y="13321"/>
                  </a:moveTo>
                  <a:cubicBezTo>
                    <a:pt x="1332" y="11367"/>
                    <a:pt x="-133" y="3818"/>
                    <a:pt x="7993" y="1598"/>
                  </a:cubicBezTo>
                  <a:cubicBezTo>
                    <a:pt x="16119" y="-622"/>
                    <a:pt x="41963" y="266"/>
                    <a:pt x="48757" y="0"/>
                  </a:cubicBezTo>
                </a:path>
              </a:pathLst>
            </a:custGeom>
            <a:noFill/>
            <a:ln w="19050" cap="flat" cmpd="sng">
              <a:solidFill>
                <a:srgbClr val="2267EB"/>
              </a:solidFill>
              <a:prstDash val="solid"/>
              <a:round/>
              <a:headEnd type="none" w="med" len="med"/>
              <a:tailEnd type="none" w="med" len="med"/>
            </a:ln>
          </p:spPr>
          <p:txBody>
            <a:bodyPr/>
            <a:lstStyle/>
            <a:p>
              <a:endParaRPr lang="en-US" dirty="0"/>
            </a:p>
          </p:txBody>
        </p:sp>
        <p:sp>
          <p:nvSpPr>
            <p:cNvPr id="39" name="Google Shape;179;p16">
              <a:extLst>
                <a:ext uri="{FF2B5EF4-FFF2-40B4-BE49-F238E27FC236}">
                  <a16:creationId xmlns:a16="http://schemas.microsoft.com/office/drawing/2014/main" id="{6CE9F3EA-C2CF-56D2-A2A3-DCB866B70938}"/>
                </a:ext>
              </a:extLst>
            </p:cNvPr>
            <p:cNvSpPr/>
            <p:nvPr/>
          </p:nvSpPr>
          <p:spPr>
            <a:xfrm>
              <a:off x="508882"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EB230B"/>
              </a:solidFill>
              <a:prstDash val="solid"/>
              <a:round/>
              <a:headEnd type="none" w="med" len="med"/>
              <a:tailEnd type="triangle" w="med" len="med"/>
            </a:ln>
          </p:spPr>
          <p:txBody>
            <a:bodyPr/>
            <a:lstStyle/>
            <a:p>
              <a:endParaRPr lang="en-US" dirty="0"/>
            </a:p>
          </p:txBody>
        </p:sp>
        <p:sp>
          <p:nvSpPr>
            <p:cNvPr id="40" name="Google Shape;180;p16">
              <a:extLst>
                <a:ext uri="{FF2B5EF4-FFF2-40B4-BE49-F238E27FC236}">
                  <a16:creationId xmlns:a16="http://schemas.microsoft.com/office/drawing/2014/main" id="{E055EF33-414B-124C-5915-1D20EDFB1634}"/>
                </a:ext>
              </a:extLst>
            </p:cNvPr>
            <p:cNvSpPr/>
            <p:nvPr/>
          </p:nvSpPr>
          <p:spPr>
            <a:xfrm flipH="1">
              <a:off x="947131" y="3245547"/>
              <a:ext cx="327609" cy="520817"/>
            </a:xfrm>
            <a:custGeom>
              <a:avLst/>
              <a:gdLst/>
              <a:ahLst/>
              <a:cxnLst/>
              <a:rect l="l" t="t" r="r" b="b"/>
              <a:pathLst>
                <a:path w="9114" h="14908" extrusionOk="0">
                  <a:moveTo>
                    <a:pt x="9114" y="14908"/>
                  </a:moveTo>
                  <a:cubicBezTo>
                    <a:pt x="8910" y="14001"/>
                    <a:pt x="9118" y="10452"/>
                    <a:pt x="7888" y="9466"/>
                  </a:cubicBezTo>
                  <a:cubicBezTo>
                    <a:pt x="6658" y="8480"/>
                    <a:pt x="3050" y="10571"/>
                    <a:pt x="1735" y="8993"/>
                  </a:cubicBezTo>
                  <a:cubicBezTo>
                    <a:pt x="420" y="7415"/>
                    <a:pt x="289" y="1499"/>
                    <a:pt x="0" y="0"/>
                  </a:cubicBezTo>
                </a:path>
              </a:pathLst>
            </a:custGeom>
            <a:noFill/>
            <a:ln w="19050" cap="flat" cmpd="sng">
              <a:solidFill>
                <a:srgbClr val="2267EB"/>
              </a:solidFill>
              <a:prstDash val="solid"/>
              <a:round/>
              <a:headEnd type="none" w="med" len="med"/>
              <a:tailEnd type="triangle" w="med" len="med"/>
            </a:ln>
          </p:spPr>
          <p:txBody>
            <a:bodyPr/>
            <a:lstStyle/>
            <a:p>
              <a:endParaRPr lang="en-US" dirty="0"/>
            </a:p>
          </p:txBody>
        </p:sp>
        <p:sp>
          <p:nvSpPr>
            <p:cNvPr id="41" name="Google Shape;181;p16">
              <a:extLst>
                <a:ext uri="{FF2B5EF4-FFF2-40B4-BE49-F238E27FC236}">
                  <a16:creationId xmlns:a16="http://schemas.microsoft.com/office/drawing/2014/main" id="{20CE609C-6D97-9327-60C8-3333F9BB20B6}"/>
                </a:ext>
              </a:extLst>
            </p:cNvPr>
            <p:cNvSpPr/>
            <p:nvPr/>
          </p:nvSpPr>
          <p:spPr>
            <a:xfrm rot="10800000" flipH="1">
              <a:off x="416133" y="2998518"/>
              <a:ext cx="207478" cy="201647"/>
            </a:xfrm>
            <a:prstGeom prst="ellipse">
              <a:avLst/>
            </a:prstGeom>
            <a:solidFill>
              <a:schemeClr val="lt2"/>
            </a:solidFill>
            <a:ln w="19050" cap="flat" cmpd="sng">
              <a:solidFill>
                <a:srgbClr val="EB230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42" name="Google Shape;182;p16">
              <a:extLst>
                <a:ext uri="{FF2B5EF4-FFF2-40B4-BE49-F238E27FC236}">
                  <a16:creationId xmlns:a16="http://schemas.microsoft.com/office/drawing/2014/main" id="{9E22430E-CC5C-64AE-7837-CD639280256D}"/>
                </a:ext>
              </a:extLst>
            </p:cNvPr>
            <p:cNvSpPr/>
            <p:nvPr/>
          </p:nvSpPr>
          <p:spPr>
            <a:xfrm rot="10800000" flipH="1">
              <a:off x="1159705" y="2998518"/>
              <a:ext cx="207478" cy="201647"/>
            </a:xfrm>
            <a:prstGeom prst="ellipse">
              <a:avLst/>
            </a:prstGeom>
            <a:solidFill>
              <a:schemeClr val="lt2"/>
            </a:solidFill>
            <a:ln w="19050" cap="flat" cmpd="sng">
              <a:solidFill>
                <a:srgbClr val="2267EB"/>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cxnSp>
          <p:nvCxnSpPr>
            <p:cNvPr id="43" name="Google Shape;183;p16">
              <a:extLst>
                <a:ext uri="{FF2B5EF4-FFF2-40B4-BE49-F238E27FC236}">
                  <a16:creationId xmlns:a16="http://schemas.microsoft.com/office/drawing/2014/main" id="{7DC9F8FE-D69A-94B2-D52F-01285495B66F}"/>
                </a:ext>
              </a:extLst>
            </p:cNvPr>
            <p:cNvCxnSpPr/>
            <p:nvPr/>
          </p:nvCxnSpPr>
          <p:spPr>
            <a:xfrm rot="10800000">
              <a:off x="4507207" y="3254001"/>
              <a:ext cx="0" cy="520677"/>
            </a:xfrm>
            <a:prstGeom prst="straightConnector1">
              <a:avLst/>
            </a:prstGeom>
            <a:noFill/>
            <a:ln w="19050" cap="flat" cmpd="sng">
              <a:solidFill>
                <a:srgbClr val="1DAD01"/>
              </a:solidFill>
              <a:prstDash val="solid"/>
              <a:round/>
              <a:headEnd type="none" w="med" len="med"/>
              <a:tailEnd type="triangle" w="med" len="med"/>
            </a:ln>
          </p:spPr>
        </p:cxnSp>
        <p:sp>
          <p:nvSpPr>
            <p:cNvPr id="44" name="Google Shape;184;p16">
              <a:extLst>
                <a:ext uri="{FF2B5EF4-FFF2-40B4-BE49-F238E27FC236}">
                  <a16:creationId xmlns:a16="http://schemas.microsoft.com/office/drawing/2014/main" id="{98102D3A-3DC9-229B-B47A-96A788E6620C}"/>
                </a:ext>
              </a:extLst>
            </p:cNvPr>
            <p:cNvSpPr/>
            <p:nvPr/>
          </p:nvSpPr>
          <p:spPr>
            <a:xfrm rot="10800000" flipH="1">
              <a:off x="4403477" y="2998518"/>
              <a:ext cx="207478" cy="201647"/>
            </a:xfrm>
            <a:prstGeom prst="ellipse">
              <a:avLst/>
            </a:prstGeom>
            <a:solidFill>
              <a:schemeClr val="lt2"/>
            </a:solidFill>
            <a:ln w="19050" cap="flat" cmpd="sng">
              <a:solidFill>
                <a:srgbClr val="1DAD01"/>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45" name="Google Shape;185;p16">
              <a:extLst>
                <a:ext uri="{FF2B5EF4-FFF2-40B4-BE49-F238E27FC236}">
                  <a16:creationId xmlns:a16="http://schemas.microsoft.com/office/drawing/2014/main" id="{23D307C3-01A4-38FD-3D0C-CAE1A083FC87}"/>
                </a:ext>
              </a:extLst>
            </p:cNvPr>
            <p:cNvSpPr/>
            <p:nvPr/>
          </p:nvSpPr>
          <p:spPr>
            <a:xfrm>
              <a:off x="499967" y="2331427"/>
              <a:ext cx="2003575" cy="386959"/>
            </a:xfrm>
            <a:custGeom>
              <a:avLst/>
              <a:gdLst/>
              <a:ahLst/>
              <a:cxnLst/>
              <a:rect l="l" t="t" r="r" b="b"/>
              <a:pathLst>
                <a:path w="48757" h="13321" extrusionOk="0">
                  <a:moveTo>
                    <a:pt x="0" y="13321"/>
                  </a:moveTo>
                  <a:cubicBezTo>
                    <a:pt x="1332" y="11367"/>
                    <a:pt x="-133" y="3818"/>
                    <a:pt x="7993" y="1598"/>
                  </a:cubicBezTo>
                  <a:cubicBezTo>
                    <a:pt x="16119" y="-622"/>
                    <a:pt x="41963" y="266"/>
                    <a:pt x="48757" y="0"/>
                  </a:cubicBezTo>
                </a:path>
              </a:pathLst>
            </a:custGeom>
            <a:noFill/>
            <a:ln w="19050" cap="flat" cmpd="sng">
              <a:solidFill>
                <a:srgbClr val="EB230B"/>
              </a:solidFill>
              <a:prstDash val="solid"/>
              <a:round/>
              <a:headEnd type="none" w="med" len="med"/>
              <a:tailEnd type="none" w="med" len="med"/>
            </a:ln>
          </p:spPr>
          <p:txBody>
            <a:bodyPr/>
            <a:lstStyle/>
            <a:p>
              <a:endParaRPr lang="en-US" dirty="0"/>
            </a:p>
          </p:txBody>
        </p:sp>
        <p:sp>
          <p:nvSpPr>
            <p:cNvPr id="46" name="Google Shape;186;p16">
              <a:extLst>
                <a:ext uri="{FF2B5EF4-FFF2-40B4-BE49-F238E27FC236}">
                  <a16:creationId xmlns:a16="http://schemas.microsoft.com/office/drawing/2014/main" id="{99C24366-C8A7-60EE-A9CC-45A489E0E9D5}"/>
                </a:ext>
              </a:extLst>
            </p:cNvPr>
            <p:cNvSpPr/>
            <p:nvPr/>
          </p:nvSpPr>
          <p:spPr>
            <a:xfrm flipH="1">
              <a:off x="2503650" y="2331427"/>
              <a:ext cx="2003575" cy="386959"/>
            </a:xfrm>
            <a:custGeom>
              <a:avLst/>
              <a:gdLst/>
              <a:ahLst/>
              <a:cxnLst/>
              <a:rect l="l" t="t" r="r" b="b"/>
              <a:pathLst>
                <a:path w="48757" h="13321" extrusionOk="0">
                  <a:moveTo>
                    <a:pt x="0" y="13321"/>
                  </a:moveTo>
                  <a:cubicBezTo>
                    <a:pt x="1332" y="11367"/>
                    <a:pt x="-133" y="3818"/>
                    <a:pt x="7993" y="1598"/>
                  </a:cubicBezTo>
                  <a:cubicBezTo>
                    <a:pt x="16119" y="-622"/>
                    <a:pt x="41963" y="266"/>
                    <a:pt x="48757" y="0"/>
                  </a:cubicBezTo>
                </a:path>
              </a:pathLst>
            </a:custGeom>
            <a:noFill/>
            <a:ln w="19050" cap="flat" cmpd="sng">
              <a:solidFill>
                <a:srgbClr val="1DAD01"/>
              </a:solidFill>
              <a:prstDash val="solid"/>
              <a:round/>
              <a:headEnd type="none" w="med" len="med"/>
              <a:tailEnd type="none" w="med" len="med"/>
            </a:ln>
          </p:spPr>
          <p:txBody>
            <a:bodyPr/>
            <a:lstStyle/>
            <a:p>
              <a:endParaRPr lang="en-US" dirty="0"/>
            </a:p>
          </p:txBody>
        </p:sp>
        <p:sp>
          <p:nvSpPr>
            <p:cNvPr id="47" name="Google Shape;187;p16">
              <a:extLst>
                <a:ext uri="{FF2B5EF4-FFF2-40B4-BE49-F238E27FC236}">
                  <a16:creationId xmlns:a16="http://schemas.microsoft.com/office/drawing/2014/main" id="{C74E2C16-5FC9-1350-6A4E-338E4CA13AF3}"/>
                </a:ext>
              </a:extLst>
            </p:cNvPr>
            <p:cNvSpPr txBox="1"/>
            <p:nvPr/>
          </p:nvSpPr>
          <p:spPr>
            <a:xfrm>
              <a:off x="98670" y="2598473"/>
              <a:ext cx="842422"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rgbClr val="EB230B"/>
                  </a:solidFill>
                </a:rPr>
                <a:t>key k</a:t>
              </a:r>
              <a:r>
                <a:rPr lang="en" sz="1400" baseline="-25000" dirty="0">
                  <a:solidFill>
                    <a:srgbClr val="EB230B"/>
                  </a:solidFill>
                </a:rPr>
                <a:t>i</a:t>
              </a:r>
              <a:endParaRPr sz="1400" baseline="-25000" dirty="0">
                <a:solidFill>
                  <a:srgbClr val="EB230B"/>
                </a:solidFill>
              </a:endParaRPr>
            </a:p>
          </p:txBody>
        </p:sp>
        <p:sp>
          <p:nvSpPr>
            <p:cNvPr id="48" name="Google Shape;188;p16">
              <a:extLst>
                <a:ext uri="{FF2B5EF4-FFF2-40B4-BE49-F238E27FC236}">
                  <a16:creationId xmlns:a16="http://schemas.microsoft.com/office/drawing/2014/main" id="{B57D09E5-8FCC-750B-39DD-C5E985993266}"/>
                </a:ext>
              </a:extLst>
            </p:cNvPr>
            <p:cNvSpPr txBox="1"/>
            <p:nvPr/>
          </p:nvSpPr>
          <p:spPr>
            <a:xfrm>
              <a:off x="804200" y="2598473"/>
              <a:ext cx="986493"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rgbClr val="2267EB"/>
                  </a:solidFill>
                </a:rPr>
                <a:t>value v</a:t>
              </a:r>
              <a:r>
                <a:rPr lang="en" sz="1400" baseline="-25000" dirty="0">
                  <a:solidFill>
                    <a:srgbClr val="2267EB"/>
                  </a:solidFill>
                </a:rPr>
                <a:t>i</a:t>
              </a:r>
              <a:endParaRPr sz="1400" baseline="-25000" dirty="0">
                <a:solidFill>
                  <a:srgbClr val="2267EB"/>
                </a:solidFill>
              </a:endParaRPr>
            </a:p>
          </p:txBody>
        </p:sp>
        <p:sp>
          <p:nvSpPr>
            <p:cNvPr id="49" name="Google Shape;189;p16">
              <a:extLst>
                <a:ext uri="{FF2B5EF4-FFF2-40B4-BE49-F238E27FC236}">
                  <a16:creationId xmlns:a16="http://schemas.microsoft.com/office/drawing/2014/main" id="{901EF772-8D04-E0CE-CCCE-C8C510F17EC7}"/>
                </a:ext>
              </a:extLst>
            </p:cNvPr>
            <p:cNvSpPr txBox="1"/>
            <p:nvPr/>
          </p:nvSpPr>
          <p:spPr>
            <a:xfrm>
              <a:off x="4012850" y="2598473"/>
              <a:ext cx="986493"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rgbClr val="1DAD01"/>
                  </a:solidFill>
                </a:rPr>
                <a:t>query q</a:t>
              </a:r>
              <a:r>
                <a:rPr lang="en" sz="1400" baseline="-25000" dirty="0">
                  <a:solidFill>
                    <a:srgbClr val="1DAD01"/>
                  </a:solidFill>
                </a:rPr>
                <a:t>j</a:t>
              </a:r>
              <a:endParaRPr sz="1400" baseline="-25000" dirty="0">
                <a:solidFill>
                  <a:srgbClr val="1DAD01"/>
                </a:solidFill>
              </a:endParaRPr>
            </a:p>
          </p:txBody>
        </p:sp>
        <p:sp>
          <p:nvSpPr>
            <p:cNvPr id="50" name="Google Shape;190;p16">
              <a:extLst>
                <a:ext uri="{FF2B5EF4-FFF2-40B4-BE49-F238E27FC236}">
                  <a16:creationId xmlns:a16="http://schemas.microsoft.com/office/drawing/2014/main" id="{8AF3A74F-247B-D3A5-AEB7-3124609575FE}"/>
                </a:ext>
              </a:extLst>
            </p:cNvPr>
            <p:cNvSpPr txBox="1"/>
            <p:nvPr/>
          </p:nvSpPr>
          <p:spPr>
            <a:xfrm>
              <a:off x="5005052" y="2047113"/>
              <a:ext cx="1147385" cy="68836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chemeClr val="dk1"/>
                  </a:solidFill>
                </a:rPr>
                <a:t>updated</a:t>
              </a:r>
              <a:endParaRPr sz="1400" dirty="0">
                <a:solidFill>
                  <a:schemeClr val="dk1"/>
                </a:solidFill>
              </a:endParaRPr>
            </a:p>
            <a:p>
              <a:pPr marL="0" lvl="0" indent="0" algn="ctr" rtl="0">
                <a:spcBef>
                  <a:spcPts val="0"/>
                </a:spcBef>
                <a:spcAft>
                  <a:spcPts val="0"/>
                </a:spcAft>
                <a:buNone/>
              </a:pPr>
              <a:r>
                <a:rPr lang="en" sz="1400" dirty="0">
                  <a:solidFill>
                    <a:schemeClr val="dk1"/>
                  </a:solidFill>
                </a:rPr>
                <a:t>token j</a:t>
              </a:r>
              <a:endParaRPr sz="1400" dirty="0">
                <a:solidFill>
                  <a:schemeClr val="dk1"/>
                </a:solidFill>
              </a:endParaRPr>
            </a:p>
          </p:txBody>
        </p:sp>
        <p:sp>
          <p:nvSpPr>
            <p:cNvPr id="51" name="Google Shape;191;p16">
              <a:extLst>
                <a:ext uri="{FF2B5EF4-FFF2-40B4-BE49-F238E27FC236}">
                  <a16:creationId xmlns:a16="http://schemas.microsoft.com/office/drawing/2014/main" id="{4E3A9EB4-3E75-CA9D-D397-D7DDAF67D892}"/>
                </a:ext>
              </a:extLst>
            </p:cNvPr>
            <p:cNvSpPr/>
            <p:nvPr/>
          </p:nvSpPr>
          <p:spPr>
            <a:xfrm rot="10800000" flipH="1">
              <a:off x="787941"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52" name="Google Shape;192;p16">
              <a:extLst>
                <a:ext uri="{FF2B5EF4-FFF2-40B4-BE49-F238E27FC236}">
                  <a16:creationId xmlns:a16="http://schemas.microsoft.com/office/drawing/2014/main" id="{19CD6B00-BEBB-C7A4-0C16-E798525DEA19}"/>
                </a:ext>
              </a:extLst>
            </p:cNvPr>
            <p:cNvSpPr/>
            <p:nvPr/>
          </p:nvSpPr>
          <p:spPr>
            <a:xfrm rot="10800000" flipH="1">
              <a:off x="4403498" y="3851362"/>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sp>
          <p:nvSpPr>
            <p:cNvPr id="53" name="Google Shape;193;p16">
              <a:extLst>
                <a:ext uri="{FF2B5EF4-FFF2-40B4-BE49-F238E27FC236}">
                  <a16:creationId xmlns:a16="http://schemas.microsoft.com/office/drawing/2014/main" id="{C2E90D21-20AA-E41F-61FB-79CB110B9CD1}"/>
                </a:ext>
              </a:extLst>
            </p:cNvPr>
            <p:cNvSpPr txBox="1"/>
            <p:nvPr/>
          </p:nvSpPr>
          <p:spPr>
            <a:xfrm>
              <a:off x="380662" y="3982754"/>
              <a:ext cx="986493" cy="4398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chemeClr val="dk1"/>
                  </a:solidFill>
                </a:rPr>
                <a:t>token i</a:t>
              </a:r>
              <a:endParaRPr sz="1400" dirty="0">
                <a:solidFill>
                  <a:schemeClr val="dk1"/>
                </a:solidFill>
              </a:endParaRPr>
            </a:p>
          </p:txBody>
        </p:sp>
        <p:sp>
          <p:nvSpPr>
            <p:cNvPr id="54" name="Google Shape;194;p16">
              <a:extLst>
                <a:ext uri="{FF2B5EF4-FFF2-40B4-BE49-F238E27FC236}">
                  <a16:creationId xmlns:a16="http://schemas.microsoft.com/office/drawing/2014/main" id="{01A703DF-BD78-B0AF-8149-D1740A2FDBE5}"/>
                </a:ext>
              </a:extLst>
            </p:cNvPr>
            <p:cNvSpPr txBox="1"/>
            <p:nvPr/>
          </p:nvSpPr>
          <p:spPr>
            <a:xfrm>
              <a:off x="4090692" y="3982754"/>
              <a:ext cx="842422" cy="40007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solidFill>
                    <a:schemeClr val="dk1"/>
                  </a:solidFill>
                </a:rPr>
                <a:t>token j</a:t>
              </a:r>
              <a:endParaRPr sz="1400" dirty="0">
                <a:solidFill>
                  <a:schemeClr val="dk1"/>
                </a:solidFill>
              </a:endParaRPr>
            </a:p>
          </p:txBody>
        </p:sp>
        <p:sp>
          <p:nvSpPr>
            <p:cNvPr id="55" name="Google Shape;212;p16">
              <a:extLst>
                <a:ext uri="{FF2B5EF4-FFF2-40B4-BE49-F238E27FC236}">
                  <a16:creationId xmlns:a16="http://schemas.microsoft.com/office/drawing/2014/main" id="{BA595B0F-4FC4-F678-B958-3FDB59025873}"/>
                </a:ext>
              </a:extLst>
            </p:cNvPr>
            <p:cNvSpPr txBox="1"/>
            <p:nvPr/>
          </p:nvSpPr>
          <p:spPr>
            <a:xfrm>
              <a:off x="5145950" y="4352444"/>
              <a:ext cx="986493" cy="47374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i="1" dirty="0">
                  <a:solidFill>
                    <a:schemeClr val="dk1"/>
                  </a:solidFill>
                  <a:ea typeface="Courier New"/>
                  <a:cs typeface="Courier New"/>
                  <a:sym typeface="Courier New"/>
                </a:rPr>
                <a:t>...</a:t>
              </a:r>
              <a:endParaRPr sz="1600" b="1" i="1" dirty="0">
                <a:solidFill>
                  <a:schemeClr val="dk1"/>
                </a:solidFill>
                <a:ea typeface="Courier New"/>
                <a:cs typeface="Courier New"/>
                <a:sym typeface="Courier New"/>
              </a:endParaRPr>
            </a:p>
          </p:txBody>
        </p:sp>
        <p:cxnSp>
          <p:nvCxnSpPr>
            <p:cNvPr id="56" name="Google Shape;214;p16">
              <a:extLst>
                <a:ext uri="{FF2B5EF4-FFF2-40B4-BE49-F238E27FC236}">
                  <a16:creationId xmlns:a16="http://schemas.microsoft.com/office/drawing/2014/main" id="{AB623E86-3835-1EF7-C3FC-6B3167C2FEEC}"/>
                </a:ext>
              </a:extLst>
            </p:cNvPr>
            <p:cNvCxnSpPr>
              <a:cxnSpLocks/>
            </p:cNvCxnSpPr>
            <p:nvPr/>
          </p:nvCxnSpPr>
          <p:spPr>
            <a:xfrm flipV="1">
              <a:off x="3336245" y="1503073"/>
              <a:ext cx="2372166" cy="470349"/>
            </a:xfrm>
            <a:prstGeom prst="straightConnector1">
              <a:avLst/>
            </a:prstGeom>
            <a:noFill/>
            <a:ln w="19050" cap="flat" cmpd="sng">
              <a:solidFill>
                <a:schemeClr val="dk2"/>
              </a:solidFill>
              <a:prstDash val="solid"/>
              <a:round/>
              <a:headEnd type="none" w="med" len="med"/>
              <a:tailEnd type="none" w="med" len="med"/>
            </a:ln>
          </p:spPr>
        </p:cxnSp>
        <p:sp>
          <p:nvSpPr>
            <p:cNvPr id="57" name="Google Shape;215;p16">
              <a:extLst>
                <a:ext uri="{FF2B5EF4-FFF2-40B4-BE49-F238E27FC236}">
                  <a16:creationId xmlns:a16="http://schemas.microsoft.com/office/drawing/2014/main" id="{DABDD7F2-1795-6F94-33A4-BEB8E9F562F4}"/>
                </a:ext>
              </a:extLst>
            </p:cNvPr>
            <p:cNvSpPr/>
            <p:nvPr/>
          </p:nvSpPr>
          <p:spPr>
            <a:xfrm>
              <a:off x="1938297" y="1951399"/>
              <a:ext cx="1462701" cy="628837"/>
            </a:xfrm>
            <a:prstGeom prst="roundRect">
              <a:avLst>
                <a:gd name="adj" fmla="val 16667"/>
              </a:avLst>
            </a:prstGeom>
            <a:solidFill>
              <a:schemeClr val="bg1">
                <a:lumMod val="85000"/>
              </a:schemeClr>
            </a:solidFill>
            <a:ln w="190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6" name="TextBox 5">
              <a:extLst>
                <a:ext uri="{FF2B5EF4-FFF2-40B4-BE49-F238E27FC236}">
                  <a16:creationId xmlns:a16="http://schemas.microsoft.com/office/drawing/2014/main" id="{64C0AE49-9069-158A-5129-5B58EC90766F}"/>
                </a:ext>
              </a:extLst>
            </p:cNvPr>
            <p:cNvSpPr txBox="1"/>
            <p:nvPr/>
          </p:nvSpPr>
          <p:spPr>
            <a:xfrm>
              <a:off x="576439" y="4352444"/>
              <a:ext cx="738815" cy="406090"/>
            </a:xfrm>
            <a:prstGeom prst="rect">
              <a:avLst/>
            </a:prstGeom>
            <a:noFill/>
          </p:spPr>
          <p:txBody>
            <a:bodyPr wrap="none" rtlCol="0">
              <a:spAutoFit/>
            </a:bodyPr>
            <a:lstStyle/>
            <a:p>
              <a:pPr algn="ctr"/>
              <a:r>
                <a:rPr lang="en-US" dirty="0"/>
                <a:t>Paris</a:t>
              </a:r>
            </a:p>
          </p:txBody>
        </p:sp>
        <p:sp>
          <p:nvSpPr>
            <p:cNvPr id="7" name="TextBox 6">
              <a:extLst>
                <a:ext uri="{FF2B5EF4-FFF2-40B4-BE49-F238E27FC236}">
                  <a16:creationId xmlns:a16="http://schemas.microsoft.com/office/drawing/2014/main" id="{4B3C9E48-274A-DFFD-9944-7B94458015FE}"/>
                </a:ext>
              </a:extLst>
            </p:cNvPr>
            <p:cNvSpPr txBox="1"/>
            <p:nvPr/>
          </p:nvSpPr>
          <p:spPr>
            <a:xfrm>
              <a:off x="1902559" y="4361071"/>
              <a:ext cx="383435" cy="406090"/>
            </a:xfrm>
            <a:prstGeom prst="rect">
              <a:avLst/>
            </a:prstGeom>
            <a:noFill/>
          </p:spPr>
          <p:txBody>
            <a:bodyPr wrap="none" rtlCol="0">
              <a:spAutoFit/>
            </a:bodyPr>
            <a:lstStyle/>
            <a:p>
              <a:pPr algn="ctr"/>
              <a:r>
                <a:rPr lang="en-US" dirty="0"/>
                <a:t>is</a:t>
              </a:r>
            </a:p>
          </p:txBody>
        </p:sp>
        <p:sp>
          <p:nvSpPr>
            <p:cNvPr id="8" name="TextBox 7">
              <a:extLst>
                <a:ext uri="{FF2B5EF4-FFF2-40B4-BE49-F238E27FC236}">
                  <a16:creationId xmlns:a16="http://schemas.microsoft.com/office/drawing/2014/main" id="{14B8C595-B4DD-A035-F62F-B2C87DA0DDDB}"/>
                </a:ext>
              </a:extLst>
            </p:cNvPr>
            <p:cNvSpPr txBox="1"/>
            <p:nvPr/>
          </p:nvSpPr>
          <p:spPr>
            <a:xfrm>
              <a:off x="3052087" y="4352444"/>
              <a:ext cx="554865" cy="406090"/>
            </a:xfrm>
            <a:prstGeom prst="rect">
              <a:avLst/>
            </a:prstGeom>
            <a:noFill/>
          </p:spPr>
          <p:txBody>
            <a:bodyPr wrap="square" rtlCol="0">
              <a:spAutoFit/>
            </a:bodyPr>
            <a:lstStyle/>
            <a:p>
              <a:pPr algn="ctr"/>
              <a:r>
                <a:rPr lang="en-US" dirty="0"/>
                <a:t>the</a:t>
              </a:r>
            </a:p>
          </p:txBody>
        </p:sp>
        <p:sp>
          <p:nvSpPr>
            <p:cNvPr id="9" name="TextBox 8">
              <a:extLst>
                <a:ext uri="{FF2B5EF4-FFF2-40B4-BE49-F238E27FC236}">
                  <a16:creationId xmlns:a16="http://schemas.microsoft.com/office/drawing/2014/main" id="{86A6550D-05D6-B409-4CFA-0F1F86FDB22F}"/>
                </a:ext>
              </a:extLst>
            </p:cNvPr>
            <p:cNvSpPr txBox="1"/>
            <p:nvPr/>
          </p:nvSpPr>
          <p:spPr>
            <a:xfrm>
              <a:off x="4031348" y="4352444"/>
              <a:ext cx="949495" cy="406090"/>
            </a:xfrm>
            <a:prstGeom prst="rect">
              <a:avLst/>
            </a:prstGeom>
            <a:noFill/>
          </p:spPr>
          <p:txBody>
            <a:bodyPr wrap="none" rtlCol="0">
              <a:spAutoFit/>
            </a:bodyPr>
            <a:lstStyle/>
            <a:p>
              <a:pPr algn="ctr"/>
              <a:r>
                <a:rPr lang="en-US" dirty="0"/>
                <a:t>capital</a:t>
              </a:r>
            </a:p>
          </p:txBody>
        </p:sp>
        <mc:AlternateContent xmlns:mc="http://schemas.openxmlformats.org/markup-compatibility/2006" xmlns:a14="http://schemas.microsoft.com/office/drawing/2010/main">
          <mc:Choice Requires="a14">
            <p:sp>
              <p:nvSpPr>
                <p:cNvPr id="135" name="Google Shape;216;p16">
                  <a:extLst>
                    <a:ext uri="{FF2B5EF4-FFF2-40B4-BE49-F238E27FC236}">
                      <a16:creationId xmlns:a16="http://schemas.microsoft.com/office/drawing/2014/main" id="{3AF86DD6-5A07-EC3B-E5A0-F6B3DD7237B2}"/>
                    </a:ext>
                  </a:extLst>
                </p:cNvPr>
                <p:cNvSpPr txBox="1"/>
                <p:nvPr/>
              </p:nvSpPr>
              <p:spPr>
                <a:xfrm>
                  <a:off x="1907021" y="1951399"/>
                  <a:ext cx="1626127" cy="67135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400" dirty="0"/>
                    <a:t>self-attention:</a:t>
                  </a:r>
                  <a:endParaRPr sz="1400" dirty="0"/>
                </a:p>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en" sz="1400" i="1" smtClean="0">
                            <a:latin typeface="Cambria Math" panose="02040503050406030204" pitchFamily="18" charset="0"/>
                          </a:rPr>
                          <m:t>𝜎</m:t>
                        </m:r>
                        <m:r>
                          <a:rPr lang="en" sz="1400" i="1">
                            <a:latin typeface="Cambria Math" panose="02040503050406030204" pitchFamily="18" charset="0"/>
                          </a:rPr>
                          <m:t>(</m:t>
                        </m:r>
                        <m:r>
                          <a:rPr lang="en" sz="1400" i="1" err="1">
                            <a:latin typeface="Cambria Math" panose="02040503050406030204" pitchFamily="18" charset="0"/>
                          </a:rPr>
                          <m:t>𝑘</m:t>
                        </m:r>
                        <m:r>
                          <a:rPr lang="en" sz="1400" i="1" baseline="-25000" err="1">
                            <a:latin typeface="Cambria Math" panose="02040503050406030204" pitchFamily="18" charset="0"/>
                          </a:rPr>
                          <m:t>𝑖</m:t>
                        </m:r>
                        <m:r>
                          <a:rPr lang="en" sz="1400" i="1" baseline="30000" err="1">
                            <a:latin typeface="Cambria Math" panose="02040503050406030204" pitchFamily="18" charset="0"/>
                          </a:rPr>
                          <m:t>𝑇</m:t>
                        </m:r>
                        <m:r>
                          <a:rPr lang="en" sz="1400" i="1" err="1">
                            <a:latin typeface="Cambria Math" panose="02040503050406030204" pitchFamily="18" charset="0"/>
                          </a:rPr>
                          <m:t>𝑞</m:t>
                        </m:r>
                        <m:r>
                          <a:rPr lang="en" sz="1400" i="1" baseline="-25000" err="1">
                            <a:latin typeface="Cambria Math" panose="02040503050406030204" pitchFamily="18" charset="0"/>
                          </a:rPr>
                          <m:t>𝑗</m:t>
                        </m:r>
                        <m:r>
                          <a:rPr lang="en" sz="1400" i="1">
                            <a:latin typeface="Cambria Math" panose="02040503050406030204" pitchFamily="18" charset="0"/>
                          </a:rPr>
                          <m:t>) × </m:t>
                        </m:r>
                        <m:r>
                          <a:rPr lang="en" sz="1400" i="1">
                            <a:latin typeface="Cambria Math" panose="02040503050406030204" pitchFamily="18" charset="0"/>
                          </a:rPr>
                          <m:t>𝑣𝑖</m:t>
                        </m:r>
                      </m:oMath>
                    </m:oMathPara>
                  </a14:m>
                  <a:endParaRPr sz="1400" dirty="0"/>
                </a:p>
              </p:txBody>
            </p:sp>
          </mc:Choice>
          <mc:Fallback xmlns="">
            <p:sp>
              <p:nvSpPr>
                <p:cNvPr id="135" name="Google Shape;216;p16">
                  <a:extLst>
                    <a:ext uri="{FF2B5EF4-FFF2-40B4-BE49-F238E27FC236}">
                      <a16:creationId xmlns:a16="http://schemas.microsoft.com/office/drawing/2014/main" id="{3AF86DD6-5A07-EC3B-E5A0-F6B3DD7237B2}"/>
                    </a:ext>
                  </a:extLst>
                </p:cNvPr>
                <p:cNvSpPr txBox="1">
                  <a:spLocks noRot="1" noChangeAspect="1" noMove="1" noResize="1" noEditPoints="1" noAdjustHandles="1" noChangeArrowheads="1" noChangeShapeType="1" noTextEdit="1"/>
                </p:cNvSpPr>
                <p:nvPr/>
              </p:nvSpPr>
              <p:spPr>
                <a:xfrm>
                  <a:off x="1907021" y="1951399"/>
                  <a:ext cx="1626127" cy="671357"/>
                </a:xfrm>
                <a:prstGeom prst="rect">
                  <a:avLst/>
                </a:prstGeom>
                <a:blipFill>
                  <a:blip r:embed="rId3"/>
                  <a:stretch>
                    <a:fillRect/>
                  </a:stretch>
                </a:blipFill>
                <a:ln>
                  <a:noFill/>
                </a:ln>
              </p:spPr>
              <p:txBody>
                <a:bodyPr/>
                <a:lstStyle/>
                <a:p>
                  <a:r>
                    <a:rPr lang="en-US">
                      <a:noFill/>
                    </a:rPr>
                    <a:t> </a:t>
                  </a:r>
                </a:p>
              </p:txBody>
            </p:sp>
          </mc:Fallback>
        </mc:AlternateContent>
        <p:sp>
          <p:nvSpPr>
            <p:cNvPr id="142" name="Google Shape;217;p16">
              <a:extLst>
                <a:ext uri="{FF2B5EF4-FFF2-40B4-BE49-F238E27FC236}">
                  <a16:creationId xmlns:a16="http://schemas.microsoft.com/office/drawing/2014/main" id="{3BBADF5E-BA81-CFE5-AC5C-58CB99D5910C}"/>
                </a:ext>
              </a:extLst>
            </p:cNvPr>
            <p:cNvSpPr/>
            <p:nvPr/>
          </p:nvSpPr>
          <p:spPr>
            <a:xfrm rot="10800000" flipH="1">
              <a:off x="4403477" y="1418124"/>
              <a:ext cx="207478" cy="201647"/>
            </a:xfrm>
            <a:prstGeom prst="ellipse">
              <a:avLst/>
            </a:prstGeom>
            <a:solidFill>
              <a:schemeClr val="bg1"/>
            </a:solidFill>
            <a:ln w="19050" cap="flat" cmpd="sng">
              <a:solidFill>
                <a:schemeClr val="bg1">
                  <a:lumMod val="85000"/>
                </a:schemeClr>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cxnSp>
          <p:nvCxnSpPr>
            <p:cNvPr id="144" name="Straight Connector 143">
              <a:extLst>
                <a:ext uri="{FF2B5EF4-FFF2-40B4-BE49-F238E27FC236}">
                  <a16:creationId xmlns:a16="http://schemas.microsoft.com/office/drawing/2014/main" id="{DC8311E7-D1A0-981B-C10F-2C26241505DF}"/>
                </a:ext>
              </a:extLst>
            </p:cNvPr>
            <p:cNvCxnSpPr>
              <a:cxnSpLocks/>
            </p:cNvCxnSpPr>
            <p:nvPr/>
          </p:nvCxnSpPr>
          <p:spPr>
            <a:xfrm flipV="1">
              <a:off x="5293021" y="1590132"/>
              <a:ext cx="232938" cy="28540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45" name="Google Shape;214;p16">
              <a:extLst>
                <a:ext uri="{FF2B5EF4-FFF2-40B4-BE49-F238E27FC236}">
                  <a16:creationId xmlns:a16="http://schemas.microsoft.com/office/drawing/2014/main" id="{1D797953-0E4F-80D6-AF09-ACE1155945FA}"/>
                </a:ext>
              </a:extLst>
            </p:cNvPr>
            <p:cNvCxnSpPr>
              <a:cxnSpLocks/>
            </p:cNvCxnSpPr>
            <p:nvPr/>
          </p:nvCxnSpPr>
          <p:spPr>
            <a:xfrm flipV="1">
              <a:off x="5521211" y="1616296"/>
              <a:ext cx="65514" cy="344193"/>
            </a:xfrm>
            <a:prstGeom prst="straightConnector1">
              <a:avLst/>
            </a:prstGeom>
            <a:noFill/>
            <a:ln w="19050" cap="flat" cmpd="sng">
              <a:solidFill>
                <a:schemeClr val="bg1">
                  <a:lumMod val="85000"/>
                </a:schemeClr>
              </a:solidFill>
              <a:prstDash val="solid"/>
              <a:round/>
              <a:headEnd type="none" w="med" len="med"/>
              <a:tailEnd type="none" w="med" len="med"/>
            </a:ln>
          </p:spPr>
        </p:cxnSp>
        <p:cxnSp>
          <p:nvCxnSpPr>
            <p:cNvPr id="150" name="Google Shape;214;p16">
              <a:extLst>
                <a:ext uri="{FF2B5EF4-FFF2-40B4-BE49-F238E27FC236}">
                  <a16:creationId xmlns:a16="http://schemas.microsoft.com/office/drawing/2014/main" id="{1B1F4191-1F79-C791-082C-14CB43391E06}"/>
                </a:ext>
              </a:extLst>
            </p:cNvPr>
            <p:cNvCxnSpPr>
              <a:cxnSpLocks/>
            </p:cNvCxnSpPr>
            <p:nvPr/>
          </p:nvCxnSpPr>
          <p:spPr>
            <a:xfrm flipH="1" flipV="1">
              <a:off x="5668292" y="1603788"/>
              <a:ext cx="49063" cy="424062"/>
            </a:xfrm>
            <a:prstGeom prst="straightConnector1">
              <a:avLst/>
            </a:prstGeom>
            <a:noFill/>
            <a:ln w="19050" cap="flat" cmpd="sng">
              <a:solidFill>
                <a:schemeClr val="bg1">
                  <a:lumMod val="85000"/>
                </a:schemeClr>
              </a:solidFill>
              <a:prstDash val="solid"/>
              <a:round/>
              <a:headEnd type="none" w="med" len="med"/>
              <a:tailEnd type="none" w="med" len="med"/>
            </a:ln>
          </p:spPr>
        </p:cxnSp>
        <p:sp>
          <p:nvSpPr>
            <p:cNvPr id="154" name="Google Shape;217;p16">
              <a:extLst>
                <a:ext uri="{FF2B5EF4-FFF2-40B4-BE49-F238E27FC236}">
                  <a16:creationId xmlns:a16="http://schemas.microsoft.com/office/drawing/2014/main" id="{02D6451F-4866-FE07-A50E-819398C2DC61}"/>
                </a:ext>
              </a:extLst>
            </p:cNvPr>
            <p:cNvSpPr/>
            <p:nvPr/>
          </p:nvSpPr>
          <p:spPr>
            <a:xfrm rot="10800000" flipH="1">
              <a:off x="5495575" y="1418016"/>
              <a:ext cx="207478" cy="201647"/>
            </a:xfrm>
            <a:prstGeom prst="ellipse">
              <a:avLst/>
            </a:prstGeom>
            <a:solidFill>
              <a:schemeClr val="lt2"/>
            </a:solidFill>
            <a:ln w="19050" cap="flat" cmpd="sng">
              <a:solidFill>
                <a:schemeClr val="dk2"/>
              </a:solidFill>
              <a:prstDash val="solid"/>
              <a:round/>
              <a:headEnd type="none" w="sm" len="sm"/>
              <a:tailEnd type="none" w="sm" len="sm"/>
            </a:ln>
          </p:spPr>
          <p:txBody>
            <a:bodyPr spcFirstLastPara="1" wrap="square" lIns="17100" tIns="17100" rIns="17100" bIns="17100" anchor="ctr" anchorCtr="0">
              <a:noAutofit/>
            </a:bodyPr>
            <a:lstStyle/>
            <a:p>
              <a:pPr marL="0" lvl="0" indent="0" algn="ctr" rtl="0">
                <a:spcBef>
                  <a:spcPts val="0"/>
                </a:spcBef>
                <a:spcAft>
                  <a:spcPts val="0"/>
                </a:spcAft>
                <a:buNone/>
              </a:pPr>
              <a:endParaRPr sz="262" dirty="0"/>
            </a:p>
          </p:txBody>
        </p:sp>
      </p:grpSp>
      <p:sp>
        <p:nvSpPr>
          <p:cNvPr id="158" name="TextBox 157">
            <a:extLst>
              <a:ext uri="{FF2B5EF4-FFF2-40B4-BE49-F238E27FC236}">
                <a16:creationId xmlns:a16="http://schemas.microsoft.com/office/drawing/2014/main" id="{B07EC14B-304C-7E08-2248-677E535DD37A}"/>
              </a:ext>
            </a:extLst>
          </p:cNvPr>
          <p:cNvSpPr txBox="1"/>
          <p:nvPr/>
        </p:nvSpPr>
        <p:spPr>
          <a:xfrm>
            <a:off x="799071" y="5360370"/>
            <a:ext cx="10775895" cy="1077218"/>
          </a:xfrm>
          <a:prstGeom prst="rect">
            <a:avLst/>
          </a:prstGeom>
          <a:noFill/>
        </p:spPr>
        <p:txBody>
          <a:bodyPr wrap="square" rtlCol="0">
            <a:spAutoFit/>
          </a:bodyPr>
          <a:lstStyle/>
          <a:p>
            <a:r>
              <a:rPr lang="en-US" sz="3200"/>
              <a:t>This is generalized heteroassociation – a longstanding theory of hippocampal-dependent memory</a:t>
            </a:r>
          </a:p>
        </p:txBody>
      </p:sp>
      <p:grpSp>
        <p:nvGrpSpPr>
          <p:cNvPr id="166" name="Group 165">
            <a:extLst>
              <a:ext uri="{FF2B5EF4-FFF2-40B4-BE49-F238E27FC236}">
                <a16:creationId xmlns:a16="http://schemas.microsoft.com/office/drawing/2014/main" id="{9A90957E-AB1A-2DAC-28C4-CB7CD676EB69}"/>
              </a:ext>
            </a:extLst>
          </p:cNvPr>
          <p:cNvGrpSpPr/>
          <p:nvPr/>
        </p:nvGrpSpPr>
        <p:grpSpPr>
          <a:xfrm>
            <a:off x="6872953" y="1494309"/>
            <a:ext cx="4722762" cy="1815061"/>
            <a:chOff x="6872953" y="1494309"/>
            <a:chExt cx="4722762" cy="1815061"/>
          </a:xfrm>
        </p:grpSpPr>
        <p:pic>
          <p:nvPicPr>
            <p:cNvPr id="5" name="Picture 4" descr="A diagram of a memory trace formation&#10;&#10;AI-generated content may be incorrect.">
              <a:extLst>
                <a:ext uri="{FF2B5EF4-FFF2-40B4-BE49-F238E27FC236}">
                  <a16:creationId xmlns:a16="http://schemas.microsoft.com/office/drawing/2014/main" id="{E5F1C1BF-ED2E-8D2F-5722-01445020D0A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872953" y="1494309"/>
              <a:ext cx="4722762" cy="1815061"/>
            </a:xfrm>
            <a:prstGeom prst="rect">
              <a:avLst/>
            </a:prstGeom>
          </p:spPr>
        </p:pic>
        <p:sp>
          <p:nvSpPr>
            <p:cNvPr id="58" name="Oval 57">
              <a:extLst>
                <a:ext uri="{FF2B5EF4-FFF2-40B4-BE49-F238E27FC236}">
                  <a16:creationId xmlns:a16="http://schemas.microsoft.com/office/drawing/2014/main" id="{FDCE10D0-E581-D922-A407-AEE4BEC27C34}"/>
                </a:ext>
              </a:extLst>
            </p:cNvPr>
            <p:cNvSpPr/>
            <p:nvPr/>
          </p:nvSpPr>
          <p:spPr>
            <a:xfrm>
              <a:off x="8861425" y="2389954"/>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A5F7415A-AFCF-BFA4-1726-554B5CEAC2FD}"/>
                </a:ext>
              </a:extLst>
            </p:cNvPr>
            <p:cNvSpPr/>
            <p:nvPr/>
          </p:nvSpPr>
          <p:spPr>
            <a:xfrm>
              <a:off x="9029700" y="2460874"/>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65557D4D-696F-3753-113C-C1F24232A95A}"/>
                </a:ext>
              </a:extLst>
            </p:cNvPr>
            <p:cNvSpPr/>
            <p:nvPr/>
          </p:nvSpPr>
          <p:spPr>
            <a:xfrm>
              <a:off x="9150043" y="2333313"/>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13587CA0-E115-7304-3EEB-6C0FD4C81717}"/>
                </a:ext>
              </a:extLst>
            </p:cNvPr>
            <p:cNvSpPr/>
            <p:nvPr/>
          </p:nvSpPr>
          <p:spPr>
            <a:xfrm>
              <a:off x="9318318" y="2171388"/>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a:extLst>
                <a:ext uri="{FF2B5EF4-FFF2-40B4-BE49-F238E27FC236}">
                  <a16:creationId xmlns:a16="http://schemas.microsoft.com/office/drawing/2014/main" id="{A3C33F95-BD73-DDA2-ECB0-CEB60A78AB47}"/>
                </a:ext>
              </a:extLst>
            </p:cNvPr>
            <p:cNvSpPr/>
            <p:nvPr/>
          </p:nvSpPr>
          <p:spPr>
            <a:xfrm>
              <a:off x="9407218" y="2293808"/>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a:extLst>
                <a:ext uri="{FF2B5EF4-FFF2-40B4-BE49-F238E27FC236}">
                  <a16:creationId xmlns:a16="http://schemas.microsoft.com/office/drawing/2014/main" id="{4D50247C-DB02-69B9-E1F8-456AB79319FD}"/>
                </a:ext>
              </a:extLst>
            </p:cNvPr>
            <p:cNvSpPr/>
            <p:nvPr/>
          </p:nvSpPr>
          <p:spPr>
            <a:xfrm>
              <a:off x="9536463" y="2503675"/>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a:extLst>
                <a:ext uri="{FF2B5EF4-FFF2-40B4-BE49-F238E27FC236}">
                  <a16:creationId xmlns:a16="http://schemas.microsoft.com/office/drawing/2014/main" id="{150ADFDB-DFD4-75A4-0A19-CE94E8C7A0ED}"/>
                </a:ext>
              </a:extLst>
            </p:cNvPr>
            <p:cNvSpPr/>
            <p:nvPr/>
          </p:nvSpPr>
          <p:spPr>
            <a:xfrm>
              <a:off x="9361180" y="2970887"/>
              <a:ext cx="98425" cy="98303"/>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90CBC6AE-22C6-5571-D89D-4BCFE69FE259}"/>
                </a:ext>
              </a:extLst>
            </p:cNvPr>
            <p:cNvSpPr/>
            <p:nvPr/>
          </p:nvSpPr>
          <p:spPr>
            <a:xfrm>
              <a:off x="7382107" y="1853192"/>
              <a:ext cx="3612995" cy="2276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8DF67EB3-4A99-A543-864E-158218F51D7F}"/>
              </a:ext>
            </a:extLst>
          </p:cNvPr>
          <p:cNvGrpSpPr/>
          <p:nvPr/>
        </p:nvGrpSpPr>
        <p:grpSpPr>
          <a:xfrm>
            <a:off x="6872953" y="3333487"/>
            <a:ext cx="4722762" cy="1676384"/>
            <a:chOff x="6872953" y="3333487"/>
            <a:chExt cx="4722762" cy="1676384"/>
          </a:xfrm>
        </p:grpSpPr>
        <p:pic>
          <p:nvPicPr>
            <p:cNvPr id="164" name="Picture 163" descr="A diagram of a memory trace formation&#10;&#10;AI-generated content may be incorrect.">
              <a:extLst>
                <a:ext uri="{FF2B5EF4-FFF2-40B4-BE49-F238E27FC236}">
                  <a16:creationId xmlns:a16="http://schemas.microsoft.com/office/drawing/2014/main" id="{4CBB200F-F2BE-9BD2-B67E-6DB91DBA698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872953" y="3333487"/>
              <a:ext cx="4722762" cy="1676384"/>
            </a:xfrm>
            <a:prstGeom prst="rect">
              <a:avLst/>
            </a:prstGeom>
          </p:spPr>
        </p:pic>
        <p:sp>
          <p:nvSpPr>
            <p:cNvPr id="143" name="Oval 142">
              <a:extLst>
                <a:ext uri="{FF2B5EF4-FFF2-40B4-BE49-F238E27FC236}">
                  <a16:creationId xmlns:a16="http://schemas.microsoft.com/office/drawing/2014/main" id="{05B4F563-FC2C-73B5-C7B0-5D9ABA258C64}"/>
                </a:ext>
              </a:extLst>
            </p:cNvPr>
            <p:cNvSpPr/>
            <p:nvPr/>
          </p:nvSpPr>
          <p:spPr>
            <a:xfrm>
              <a:off x="8998502" y="4721730"/>
              <a:ext cx="98425" cy="98303"/>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37133E86-F207-2D49-DE0F-DB855D57E941}"/>
                </a:ext>
              </a:extLst>
            </p:cNvPr>
            <p:cNvSpPr/>
            <p:nvPr/>
          </p:nvSpPr>
          <p:spPr>
            <a:xfrm>
              <a:off x="8541302" y="4128937"/>
              <a:ext cx="98425" cy="9830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599E42A4-8C0A-BB36-FECC-262D7CC7AE32}"/>
                </a:ext>
              </a:extLst>
            </p:cNvPr>
            <p:cNvSpPr/>
            <p:nvPr/>
          </p:nvSpPr>
          <p:spPr>
            <a:xfrm>
              <a:off x="9001677" y="3920940"/>
              <a:ext cx="98425" cy="9830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C239D9E3-4D7B-B96D-2E81-7121F5A06536}"/>
                </a:ext>
              </a:extLst>
            </p:cNvPr>
            <p:cNvSpPr/>
            <p:nvPr/>
          </p:nvSpPr>
          <p:spPr>
            <a:xfrm>
              <a:off x="10681252" y="4718555"/>
              <a:ext cx="98425" cy="98303"/>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3D8D61C0-98B6-75EA-A4B7-51647DC7B106}"/>
                </a:ext>
              </a:extLst>
            </p:cNvPr>
            <p:cNvSpPr/>
            <p:nvPr/>
          </p:nvSpPr>
          <p:spPr>
            <a:xfrm>
              <a:off x="10094379" y="4132112"/>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44BD44BA-C468-1084-684B-AEA86BABB7F4}"/>
                </a:ext>
              </a:extLst>
            </p:cNvPr>
            <p:cNvSpPr/>
            <p:nvPr/>
          </p:nvSpPr>
          <p:spPr>
            <a:xfrm>
              <a:off x="10265213" y="4213605"/>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8A72C5BD-5C39-8771-BCCD-56F11DB103D0}"/>
                </a:ext>
              </a:extLst>
            </p:cNvPr>
            <p:cNvSpPr/>
            <p:nvPr/>
          </p:nvSpPr>
          <p:spPr>
            <a:xfrm>
              <a:off x="10394341" y="4088784"/>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1B6CB6D6-B635-3034-F857-A1C256C7F777}"/>
                </a:ext>
              </a:extLst>
            </p:cNvPr>
            <p:cNvSpPr/>
            <p:nvPr/>
          </p:nvSpPr>
          <p:spPr>
            <a:xfrm>
              <a:off x="10551579" y="3920940"/>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C844CE0A-2501-976F-B1E3-B83C9E2B8088}"/>
                </a:ext>
              </a:extLst>
            </p:cNvPr>
            <p:cNvSpPr/>
            <p:nvPr/>
          </p:nvSpPr>
          <p:spPr>
            <a:xfrm>
              <a:off x="10645090" y="4047802"/>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1C5A8BAC-0EEC-4956-E727-3B2DC48F02C3}"/>
                </a:ext>
              </a:extLst>
            </p:cNvPr>
            <p:cNvSpPr/>
            <p:nvPr/>
          </p:nvSpPr>
          <p:spPr>
            <a:xfrm>
              <a:off x="10769467" y="4249225"/>
              <a:ext cx="98425" cy="9830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35C1FE69-F636-A9E9-19CB-9DE44356DC39}"/>
                </a:ext>
              </a:extLst>
            </p:cNvPr>
            <p:cNvSpPr/>
            <p:nvPr/>
          </p:nvSpPr>
          <p:spPr>
            <a:xfrm>
              <a:off x="7542217" y="3599423"/>
              <a:ext cx="3612995" cy="2276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7" name="TextBox 166">
            <a:extLst>
              <a:ext uri="{FF2B5EF4-FFF2-40B4-BE49-F238E27FC236}">
                <a16:creationId xmlns:a16="http://schemas.microsoft.com/office/drawing/2014/main" id="{DAE81FB0-C73B-E9FA-5F72-B5433FB1ED6D}"/>
              </a:ext>
            </a:extLst>
          </p:cNvPr>
          <p:cNvSpPr txBox="1"/>
          <p:nvPr/>
        </p:nvSpPr>
        <p:spPr>
          <a:xfrm>
            <a:off x="8818256" y="6377366"/>
            <a:ext cx="3373744" cy="461665"/>
          </a:xfrm>
          <a:prstGeom prst="rect">
            <a:avLst/>
          </a:prstGeom>
          <a:noFill/>
        </p:spPr>
        <p:txBody>
          <a:bodyPr wrap="none" rtlCol="0">
            <a:spAutoFit/>
          </a:bodyPr>
          <a:lstStyle/>
          <a:p>
            <a:r>
              <a:rPr lang="en-US" sz="2400"/>
              <a:t>Teyler &amp; DiScenna, 1986</a:t>
            </a:r>
          </a:p>
        </p:txBody>
      </p:sp>
    </p:spTree>
    <p:extLst>
      <p:ext uri="{BB962C8B-B14F-4D97-AF65-F5344CB8AC3E}">
        <p14:creationId xmlns:p14="http://schemas.microsoft.com/office/powerpoint/2010/main" val="32055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dissolve">
                                      <p:cBhvr>
                                        <p:cTn id="7" dur="500"/>
                                        <p:tgtEl>
                                          <p:spTgt spid="1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5"/>
                                        </p:tgtEl>
                                        <p:attrNameLst>
                                          <p:attrName>style.visibility</p:attrName>
                                        </p:attrNameLst>
                                      </p:cBhvr>
                                      <p:to>
                                        <p:strVal val="visible"/>
                                      </p:to>
                                    </p:set>
                                    <p:animEffect transition="in" filter="dissolve">
                                      <p:cBhvr>
                                        <p:cTn id="12"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005C4-272B-B504-013C-6B3EBF82744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CA076E9-06D8-2690-C1C4-E83DCBCBF72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4E981B2F-F946-8423-7E5D-6532F328453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3B9E3440-6B0B-53BD-AB44-ED75AE19B6B7}"/>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Combined with scale</a:t>
            </a:r>
          </a:p>
        </p:txBody>
      </p:sp>
      <p:sp>
        <p:nvSpPr>
          <p:cNvPr id="3" name="TextBox 2">
            <a:extLst>
              <a:ext uri="{FF2B5EF4-FFF2-40B4-BE49-F238E27FC236}">
                <a16:creationId xmlns:a16="http://schemas.microsoft.com/office/drawing/2014/main" id="{B34536D0-DF9E-869F-F614-A9EE6F1EA6F6}"/>
              </a:ext>
            </a:extLst>
          </p:cNvPr>
          <p:cNvSpPr txBox="1"/>
          <p:nvPr/>
        </p:nvSpPr>
        <p:spPr>
          <a:xfrm rot="16200000">
            <a:off x="-1304410" y="3167389"/>
            <a:ext cx="3692101" cy="523220"/>
          </a:xfrm>
          <a:prstGeom prst="rect">
            <a:avLst/>
          </a:prstGeom>
          <a:noFill/>
        </p:spPr>
        <p:txBody>
          <a:bodyPr wrap="none" rtlCol="0">
            <a:spAutoFit/>
          </a:bodyPr>
          <a:lstStyle/>
          <a:p>
            <a:r>
              <a:rPr lang="en-US" sz="2800" dirty="0"/>
              <a:t>number of parameters</a:t>
            </a:r>
          </a:p>
        </p:txBody>
      </p:sp>
      <p:pic>
        <p:nvPicPr>
          <p:cNvPr id="11" name="Picture 10" descr="A diagram of data analysis&#10;&#10;AI-generated content may be incorrect.">
            <a:extLst>
              <a:ext uri="{FF2B5EF4-FFF2-40B4-BE49-F238E27FC236}">
                <a16:creationId xmlns:a16="http://schemas.microsoft.com/office/drawing/2014/main" id="{5F94699F-19BD-DB08-306C-DF35B4921B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0768" y="1361526"/>
            <a:ext cx="10184102" cy="5382739"/>
          </a:xfrm>
          <a:prstGeom prst="rect">
            <a:avLst/>
          </a:prstGeom>
        </p:spPr>
      </p:pic>
      <p:sp>
        <p:nvSpPr>
          <p:cNvPr id="12" name="TextBox 11">
            <a:extLst>
              <a:ext uri="{FF2B5EF4-FFF2-40B4-BE49-F238E27FC236}">
                <a16:creationId xmlns:a16="http://schemas.microsoft.com/office/drawing/2014/main" id="{AF3FF02A-A3EF-B144-0BDD-ED3F702E8019}"/>
              </a:ext>
            </a:extLst>
          </p:cNvPr>
          <p:cNvSpPr txBox="1"/>
          <p:nvPr/>
        </p:nvSpPr>
        <p:spPr>
          <a:xfrm>
            <a:off x="1479176" y="1511908"/>
            <a:ext cx="2753511" cy="369332"/>
          </a:xfrm>
          <a:prstGeom prst="rect">
            <a:avLst/>
          </a:prstGeom>
          <a:noFill/>
        </p:spPr>
        <p:txBody>
          <a:bodyPr wrap="none" rtlCol="0">
            <a:spAutoFit/>
          </a:bodyPr>
          <a:lstStyle/>
          <a:p>
            <a:r>
              <a:rPr lang="en-US"/>
              <a:t>trillion-parameter models</a:t>
            </a:r>
          </a:p>
        </p:txBody>
      </p:sp>
    </p:spTree>
    <p:extLst>
      <p:ext uri="{BB962C8B-B14F-4D97-AF65-F5344CB8AC3E}">
        <p14:creationId xmlns:p14="http://schemas.microsoft.com/office/powerpoint/2010/main" val="2595803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706D5-7201-092D-E587-8A04211587F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F7B4565-F616-2FF4-47EC-160E2CBD378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61D65DFC-C1C7-4551-A035-351BA5693F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D6A1E444-8FFB-23C6-F460-9DA00D46B19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Scaling laws</a:t>
            </a:r>
          </a:p>
        </p:txBody>
      </p:sp>
      <p:sp>
        <p:nvSpPr>
          <p:cNvPr id="9" name="TextBox 8">
            <a:extLst>
              <a:ext uri="{FF2B5EF4-FFF2-40B4-BE49-F238E27FC236}">
                <a16:creationId xmlns:a16="http://schemas.microsoft.com/office/drawing/2014/main" id="{263D99F7-69D8-CEFC-E804-CE1C25A61146}"/>
              </a:ext>
            </a:extLst>
          </p:cNvPr>
          <p:cNvSpPr txBox="1"/>
          <p:nvPr/>
        </p:nvSpPr>
        <p:spPr>
          <a:xfrm>
            <a:off x="665629" y="1461701"/>
            <a:ext cx="4659407" cy="2554545"/>
          </a:xfrm>
          <a:prstGeom prst="rect">
            <a:avLst/>
          </a:prstGeom>
          <a:noFill/>
        </p:spPr>
        <p:txBody>
          <a:bodyPr wrap="square">
            <a:spAutoFit/>
          </a:bodyPr>
          <a:lstStyle/>
          <a:p>
            <a:r>
              <a:rPr lang="en-GB" sz="3200" i="1">
                <a:latin typeface="Constantia" panose="02030602050306030303" pitchFamily="18" charset="0"/>
              </a:rPr>
              <a:t>It is a truth universally acknowledged, that a </a:t>
            </a:r>
            <a:r>
              <a:rPr lang="en-GB" sz="3200" i="1">
                <a:solidFill>
                  <a:srgbClr val="FF0000"/>
                </a:solidFill>
                <a:latin typeface="Constantia" panose="02030602050306030303" pitchFamily="18" charset="0"/>
              </a:rPr>
              <a:t>single man </a:t>
            </a:r>
            <a:r>
              <a:rPr lang="en-GB" sz="3200" i="1">
                <a:latin typeface="Constantia" panose="02030602050306030303" pitchFamily="18" charset="0"/>
              </a:rPr>
              <a:t>in possession of a good fortune must be in want of a </a:t>
            </a:r>
            <a:r>
              <a:rPr lang="en-GB" sz="3200" i="1">
                <a:solidFill>
                  <a:srgbClr val="FF0000"/>
                </a:solidFill>
                <a:latin typeface="Constantia" panose="02030602050306030303" pitchFamily="18" charset="0"/>
              </a:rPr>
              <a:t>wife</a:t>
            </a:r>
            <a:r>
              <a:rPr lang="en-GB" sz="3200" i="1">
                <a:latin typeface="Constantia" panose="02030602050306030303" pitchFamily="18" charset="0"/>
              </a:rPr>
              <a:t>.</a:t>
            </a:r>
            <a:endParaRPr lang="en-US" sz="3200" i="1">
              <a:latin typeface="Constantia" panose="02030602050306030303" pitchFamily="18" charset="0"/>
            </a:endParaRPr>
          </a:p>
        </p:txBody>
      </p:sp>
      <p:sp>
        <p:nvSpPr>
          <p:cNvPr id="10" name="TextBox 9">
            <a:extLst>
              <a:ext uri="{FF2B5EF4-FFF2-40B4-BE49-F238E27FC236}">
                <a16:creationId xmlns:a16="http://schemas.microsoft.com/office/drawing/2014/main" id="{32582D23-A9DD-7BCB-DAD3-02E73369EF0B}"/>
              </a:ext>
            </a:extLst>
          </p:cNvPr>
          <p:cNvSpPr txBox="1"/>
          <p:nvPr/>
        </p:nvSpPr>
        <p:spPr>
          <a:xfrm>
            <a:off x="665628" y="4611469"/>
            <a:ext cx="5022477" cy="2062103"/>
          </a:xfrm>
          <a:prstGeom prst="rect">
            <a:avLst/>
          </a:prstGeom>
          <a:noFill/>
        </p:spPr>
        <p:txBody>
          <a:bodyPr wrap="square" rtlCol="0">
            <a:spAutoFit/>
          </a:bodyPr>
          <a:lstStyle/>
          <a:p>
            <a:pPr algn="ctr"/>
            <a:r>
              <a:rPr lang="en-US" sz="3200" b="1"/>
              <a:t>Small model: </a:t>
            </a:r>
          </a:p>
          <a:p>
            <a:pPr algn="ctr"/>
            <a:r>
              <a:rPr lang="en-US" sz="3200"/>
              <a:t>self-attention allows early </a:t>
            </a:r>
            <a:r>
              <a:rPr lang="en-US" sz="3200" b="1"/>
              <a:t>words</a:t>
            </a:r>
            <a:r>
              <a:rPr lang="en-US" sz="3200"/>
              <a:t> in a sentence to predict late ones</a:t>
            </a:r>
          </a:p>
        </p:txBody>
      </p:sp>
      <p:grpSp>
        <p:nvGrpSpPr>
          <p:cNvPr id="14" name="Group 13">
            <a:extLst>
              <a:ext uri="{FF2B5EF4-FFF2-40B4-BE49-F238E27FC236}">
                <a16:creationId xmlns:a16="http://schemas.microsoft.com/office/drawing/2014/main" id="{6960FA20-A2EB-C063-A642-DFA2E3759D04}"/>
              </a:ext>
            </a:extLst>
          </p:cNvPr>
          <p:cNvGrpSpPr/>
          <p:nvPr/>
        </p:nvGrpSpPr>
        <p:grpSpPr>
          <a:xfrm>
            <a:off x="5974977" y="1345797"/>
            <a:ext cx="5913961" cy="5327774"/>
            <a:chOff x="5974977" y="1345797"/>
            <a:chExt cx="5913961" cy="5327774"/>
          </a:xfrm>
        </p:grpSpPr>
        <p:pic>
          <p:nvPicPr>
            <p:cNvPr id="8198" name="Picture 6" descr="'Pride and Prejudice' - Elizabeth and Mr Darcy admit their true feelings">
              <a:extLst>
                <a:ext uri="{FF2B5EF4-FFF2-40B4-BE49-F238E27FC236}">
                  <a16:creationId xmlns:a16="http://schemas.microsoft.com/office/drawing/2014/main" id="{1FE708FF-3CDC-1243-E63F-FB693D864C3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74977" y="1345797"/>
              <a:ext cx="3908612" cy="21985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Pride and Prejudice takes the top spot | HistoryExtra">
              <a:extLst>
                <a:ext uri="{FF2B5EF4-FFF2-40B4-BE49-F238E27FC236}">
                  <a16:creationId xmlns:a16="http://schemas.microsoft.com/office/drawing/2014/main" id="{2E72A158-CF0A-244D-AD12-8E7204E6F0C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78121" y="2246532"/>
              <a:ext cx="2710817" cy="200594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E68099B-99D5-C0A1-F35F-CFAC7FC208D8}"/>
                </a:ext>
              </a:extLst>
            </p:cNvPr>
            <p:cNvSpPr txBox="1"/>
            <p:nvPr/>
          </p:nvSpPr>
          <p:spPr>
            <a:xfrm>
              <a:off x="7081041" y="4611468"/>
              <a:ext cx="4445330" cy="2062103"/>
            </a:xfrm>
            <a:prstGeom prst="rect">
              <a:avLst/>
            </a:prstGeom>
            <a:noFill/>
          </p:spPr>
          <p:txBody>
            <a:bodyPr wrap="square" rtlCol="0">
              <a:spAutoFit/>
            </a:bodyPr>
            <a:lstStyle/>
            <a:p>
              <a:pPr algn="ctr"/>
              <a:r>
                <a:rPr lang="en-US" sz="3200" b="1"/>
                <a:t>Large model: </a:t>
              </a:r>
            </a:p>
            <a:p>
              <a:pPr algn="ctr"/>
              <a:r>
                <a:rPr lang="en-US" sz="3200"/>
                <a:t>self-attention allows </a:t>
              </a:r>
              <a:r>
                <a:rPr lang="en-US" sz="3200" b="1"/>
                <a:t>events</a:t>
              </a:r>
              <a:r>
                <a:rPr lang="en-US" sz="3200"/>
                <a:t> in early chapters to predict later ones</a:t>
              </a:r>
            </a:p>
          </p:txBody>
        </p:sp>
      </p:grpSp>
    </p:spTree>
    <p:extLst>
      <p:ext uri="{BB962C8B-B14F-4D97-AF65-F5344CB8AC3E}">
        <p14:creationId xmlns:p14="http://schemas.microsoft.com/office/powerpoint/2010/main" val="411262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CC9D9-4EAD-364D-7C2E-7E3968830A16}"/>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19E00A23-495A-8097-3826-70BDB1D4970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A27B7C9-C387-E87E-169F-56E558CC52B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GPT-3</a:t>
            </a:r>
          </a:p>
        </p:txBody>
      </p:sp>
      <p:pic>
        <p:nvPicPr>
          <p:cNvPr id="3" name="Picture 2" descr="A close-up of a document&#10;&#10;AI-generated content may be incorrect.">
            <a:extLst>
              <a:ext uri="{FF2B5EF4-FFF2-40B4-BE49-F238E27FC236}">
                <a16:creationId xmlns:a16="http://schemas.microsoft.com/office/drawing/2014/main" id="{26729F24-FFD3-61C7-ECD7-F1634057C1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137" y="1555190"/>
            <a:ext cx="5584318" cy="3553656"/>
          </a:xfrm>
          <a:prstGeom prst="rect">
            <a:avLst/>
          </a:prstGeom>
        </p:spPr>
      </p:pic>
      <p:sp>
        <p:nvSpPr>
          <p:cNvPr id="138" name="TextBox 137">
            <a:extLst>
              <a:ext uri="{FF2B5EF4-FFF2-40B4-BE49-F238E27FC236}">
                <a16:creationId xmlns:a16="http://schemas.microsoft.com/office/drawing/2014/main" id="{F79E2A9E-31B6-7EFF-E7A7-F850F5685F2C}"/>
              </a:ext>
            </a:extLst>
          </p:cNvPr>
          <p:cNvSpPr txBox="1"/>
          <p:nvPr/>
        </p:nvSpPr>
        <p:spPr>
          <a:xfrm>
            <a:off x="873830" y="5586817"/>
            <a:ext cx="10444340" cy="1077218"/>
          </a:xfrm>
          <a:prstGeom prst="rect">
            <a:avLst/>
          </a:prstGeom>
          <a:noFill/>
        </p:spPr>
        <p:txBody>
          <a:bodyPr wrap="square" rtlCol="0">
            <a:spAutoFit/>
          </a:bodyPr>
          <a:lstStyle/>
          <a:p>
            <a:r>
              <a:rPr lang="en-US" sz="3200"/>
              <a:t>Meaning that GPT-3 could generate long, coherent passages of text…astonishing for the time</a:t>
            </a:r>
          </a:p>
        </p:txBody>
      </p:sp>
      <p:grpSp>
        <p:nvGrpSpPr>
          <p:cNvPr id="140" name="Group 139">
            <a:extLst>
              <a:ext uri="{FF2B5EF4-FFF2-40B4-BE49-F238E27FC236}">
                <a16:creationId xmlns:a16="http://schemas.microsoft.com/office/drawing/2014/main" id="{EADCBC35-2B23-6045-A983-3B5B2E0545E0}"/>
              </a:ext>
            </a:extLst>
          </p:cNvPr>
          <p:cNvGrpSpPr/>
          <p:nvPr/>
        </p:nvGrpSpPr>
        <p:grpSpPr>
          <a:xfrm>
            <a:off x="5959083" y="1555190"/>
            <a:ext cx="6033157" cy="3815266"/>
            <a:chOff x="5959083" y="1555190"/>
            <a:chExt cx="6033157" cy="3815266"/>
          </a:xfrm>
        </p:grpSpPr>
        <p:grpSp>
          <p:nvGrpSpPr>
            <p:cNvPr id="137" name="Group 136">
              <a:extLst>
                <a:ext uri="{FF2B5EF4-FFF2-40B4-BE49-F238E27FC236}">
                  <a16:creationId xmlns:a16="http://schemas.microsoft.com/office/drawing/2014/main" id="{48E332BC-265C-AB64-C92E-A11F7BDB01CA}"/>
                </a:ext>
              </a:extLst>
            </p:cNvPr>
            <p:cNvGrpSpPr/>
            <p:nvPr/>
          </p:nvGrpSpPr>
          <p:grpSpPr>
            <a:xfrm>
              <a:off x="5959083" y="1555190"/>
              <a:ext cx="6033157" cy="3815266"/>
              <a:chOff x="5959083" y="1555190"/>
              <a:chExt cx="6033157" cy="3815266"/>
            </a:xfrm>
          </p:grpSpPr>
          <p:pic>
            <p:nvPicPr>
              <p:cNvPr id="5" name="Picture 4" descr="A graph with a line and numbers&#10;&#10;AI-generated content may be incorrect.">
                <a:extLst>
                  <a:ext uri="{FF2B5EF4-FFF2-40B4-BE49-F238E27FC236}">
                    <a16:creationId xmlns:a16="http://schemas.microsoft.com/office/drawing/2014/main" id="{0D283B36-C9B4-9F75-DC4E-8B7F3530365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66849" y="1555190"/>
                <a:ext cx="5725391" cy="3553656"/>
              </a:xfrm>
              <a:prstGeom prst="rect">
                <a:avLst/>
              </a:prstGeom>
            </p:spPr>
          </p:pic>
          <p:sp>
            <p:nvSpPr>
              <p:cNvPr id="58" name="TextBox 57">
                <a:extLst>
                  <a:ext uri="{FF2B5EF4-FFF2-40B4-BE49-F238E27FC236}">
                    <a16:creationId xmlns:a16="http://schemas.microsoft.com/office/drawing/2014/main" id="{5DBCCE55-10E3-2A6A-974F-B4399F2E7231}"/>
                  </a:ext>
                </a:extLst>
              </p:cNvPr>
              <p:cNvSpPr txBox="1"/>
              <p:nvPr/>
            </p:nvSpPr>
            <p:spPr>
              <a:xfrm rot="16200000">
                <a:off x="5163320" y="2968791"/>
                <a:ext cx="2114746" cy="523220"/>
              </a:xfrm>
              <a:prstGeom prst="rect">
                <a:avLst/>
              </a:prstGeom>
              <a:solidFill>
                <a:schemeClr val="bg1"/>
              </a:solidFill>
            </p:spPr>
            <p:txBody>
              <a:bodyPr wrap="none" rtlCol="0">
                <a:spAutoFit/>
              </a:bodyPr>
              <a:lstStyle/>
              <a:p>
                <a:r>
                  <a:rPr lang="en-US" sz="2800"/>
                  <a:t>detectability</a:t>
                </a:r>
              </a:p>
            </p:txBody>
          </p:sp>
          <p:sp>
            <p:nvSpPr>
              <p:cNvPr id="136" name="TextBox 135">
                <a:extLst>
                  <a:ext uri="{FF2B5EF4-FFF2-40B4-BE49-F238E27FC236}">
                    <a16:creationId xmlns:a16="http://schemas.microsoft.com/office/drawing/2014/main" id="{BF885F1B-B173-2A6B-36F5-E4537DD5A39E}"/>
                  </a:ext>
                </a:extLst>
              </p:cNvPr>
              <p:cNvSpPr txBox="1"/>
              <p:nvPr/>
            </p:nvSpPr>
            <p:spPr>
              <a:xfrm>
                <a:off x="8211320" y="4847236"/>
                <a:ext cx="2082108" cy="523220"/>
              </a:xfrm>
              <a:prstGeom prst="rect">
                <a:avLst/>
              </a:prstGeom>
              <a:solidFill>
                <a:schemeClr val="bg1"/>
              </a:solidFill>
            </p:spPr>
            <p:txBody>
              <a:bodyPr wrap="none" rtlCol="0">
                <a:spAutoFit/>
              </a:bodyPr>
              <a:lstStyle/>
              <a:p>
                <a:r>
                  <a:rPr lang="en-US" sz="2800"/>
                  <a:t>model scale</a:t>
                </a:r>
              </a:p>
            </p:txBody>
          </p:sp>
        </p:grpSp>
        <p:sp>
          <p:nvSpPr>
            <p:cNvPr id="139" name="TextBox 138">
              <a:extLst>
                <a:ext uri="{FF2B5EF4-FFF2-40B4-BE49-F238E27FC236}">
                  <a16:creationId xmlns:a16="http://schemas.microsoft.com/office/drawing/2014/main" id="{AAD40469-F49C-F9A0-30BF-3121FE828C94}"/>
                </a:ext>
              </a:extLst>
            </p:cNvPr>
            <p:cNvSpPr txBox="1"/>
            <p:nvPr/>
          </p:nvSpPr>
          <p:spPr>
            <a:xfrm>
              <a:off x="9350540" y="1683079"/>
              <a:ext cx="2527038" cy="584775"/>
            </a:xfrm>
            <a:prstGeom prst="rect">
              <a:avLst/>
            </a:prstGeom>
            <a:noFill/>
          </p:spPr>
          <p:txBody>
            <a:bodyPr wrap="none" rtlCol="0">
              <a:spAutoFit/>
            </a:bodyPr>
            <a:lstStyle/>
            <a:p>
              <a:r>
                <a:rPr lang="en-US" sz="3200"/>
                <a:t>news articles</a:t>
              </a:r>
            </a:p>
          </p:txBody>
        </p:sp>
      </p:grpSp>
      <p:sp>
        <p:nvSpPr>
          <p:cNvPr id="141" name="TextBox 140">
            <a:extLst>
              <a:ext uri="{FF2B5EF4-FFF2-40B4-BE49-F238E27FC236}">
                <a16:creationId xmlns:a16="http://schemas.microsoft.com/office/drawing/2014/main" id="{E35EFDF8-DBA7-B29D-E2F8-CC5F8F659020}"/>
              </a:ext>
            </a:extLst>
          </p:cNvPr>
          <p:cNvSpPr txBox="1"/>
          <p:nvPr/>
        </p:nvSpPr>
        <p:spPr>
          <a:xfrm>
            <a:off x="10293428" y="6407889"/>
            <a:ext cx="1749966" cy="461665"/>
          </a:xfrm>
          <a:prstGeom prst="rect">
            <a:avLst/>
          </a:prstGeom>
          <a:noFill/>
        </p:spPr>
        <p:txBody>
          <a:bodyPr wrap="none" rtlCol="0">
            <a:spAutoFit/>
          </a:bodyPr>
          <a:lstStyle/>
          <a:p>
            <a:r>
              <a:rPr lang="en-US" sz="2400"/>
              <a:t>Brown 2020</a:t>
            </a:r>
          </a:p>
        </p:txBody>
      </p:sp>
    </p:spTree>
    <p:extLst>
      <p:ext uri="{BB962C8B-B14F-4D97-AF65-F5344CB8AC3E}">
        <p14:creationId xmlns:p14="http://schemas.microsoft.com/office/powerpoint/2010/main" val="260483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dissolve">
                                      <p:cBhvr>
                                        <p:cTn id="7"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F6973-4270-9D65-5656-A1449A403A7D}"/>
            </a:ext>
          </a:extLst>
        </p:cNvPr>
        <p:cNvGrpSpPr/>
        <p:nvPr/>
      </p:nvGrpSpPr>
      <p:grpSpPr>
        <a:xfrm>
          <a:off x="0" y="0"/>
          <a:ext cx="0" cy="0"/>
          <a:chOff x="0" y="0"/>
          <a:chExt cx="0" cy="0"/>
        </a:xfrm>
      </p:grpSpPr>
      <p:pic>
        <p:nvPicPr>
          <p:cNvPr id="16" name="Imitating-Interactive-Intelligence-04m09s-04m34s">
            <a:hlinkClick r:id="" action="ppaction://media"/>
            <a:extLst>
              <a:ext uri="{FF2B5EF4-FFF2-40B4-BE49-F238E27FC236}">
                <a16:creationId xmlns:a16="http://schemas.microsoft.com/office/drawing/2014/main" id="{941309CD-9619-427B-FA4A-0C2385ECA675}"/>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9332" b="10822"/>
          <a:stretch>
            <a:fillRect/>
          </a:stretch>
        </p:blipFill>
        <p:spPr>
          <a:xfrm>
            <a:off x="-11875" y="1012826"/>
            <a:ext cx="12207240" cy="5845173"/>
          </a:xfrm>
          <a:prstGeom prst="rect">
            <a:avLst/>
          </a:prstGeom>
        </p:spPr>
      </p:pic>
      <p:sp>
        <p:nvSpPr>
          <p:cNvPr id="4" name="Rectangle 2">
            <a:extLst>
              <a:ext uri="{FF2B5EF4-FFF2-40B4-BE49-F238E27FC236}">
                <a16:creationId xmlns:a16="http://schemas.microsoft.com/office/drawing/2014/main" id="{E2D918C1-A3C7-56C4-C8B8-36518E2FE0D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E85D2559-8A8E-733F-E918-204CC87C10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C46B03BD-6D5D-7ABA-CE3C-88B07D50244A}"/>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Grounding for language</a:t>
            </a:r>
          </a:p>
        </p:txBody>
      </p:sp>
      <p:sp>
        <p:nvSpPr>
          <p:cNvPr id="14" name="TextBox 13">
            <a:extLst>
              <a:ext uri="{FF2B5EF4-FFF2-40B4-BE49-F238E27FC236}">
                <a16:creationId xmlns:a16="http://schemas.microsoft.com/office/drawing/2014/main" id="{329EEE96-C748-671E-BE40-91F416A76D7D}"/>
              </a:ext>
            </a:extLst>
          </p:cNvPr>
          <p:cNvSpPr txBox="1"/>
          <p:nvPr/>
        </p:nvSpPr>
        <p:spPr>
          <a:xfrm>
            <a:off x="9919200" y="6396334"/>
            <a:ext cx="2270622" cy="461665"/>
          </a:xfrm>
          <a:prstGeom prst="rect">
            <a:avLst/>
          </a:prstGeom>
          <a:noFill/>
        </p:spPr>
        <p:txBody>
          <a:bodyPr wrap="none" rtlCol="0">
            <a:spAutoFit/>
          </a:bodyPr>
          <a:lstStyle/>
          <a:p>
            <a:r>
              <a:rPr lang="en-US" sz="2400">
                <a:solidFill>
                  <a:schemeClr val="bg1"/>
                </a:solidFill>
              </a:rPr>
              <a:t>Abramson 2020</a:t>
            </a:r>
          </a:p>
        </p:txBody>
      </p:sp>
    </p:spTree>
    <p:extLst>
      <p:ext uri="{BB962C8B-B14F-4D97-AF65-F5344CB8AC3E}">
        <p14:creationId xmlns:p14="http://schemas.microsoft.com/office/powerpoint/2010/main" val="241671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mute="1">
                <p:cTn id="12" repeatCount="indefinite" fill="hold" display="0">
                  <p:stCondLst>
                    <p:cond delay="indefinite"/>
                  </p:stCondLst>
                </p:cTn>
                <p:tgtEl>
                  <p:spTgt spid="1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85D5B-302C-9EA6-637B-46658C6DC21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C883CE5-449B-0015-72B8-AD55FC96321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760996FE-B3C6-5642-E233-075C9C0E55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3586F842-A81C-1D12-CA68-2D081CA4DE3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Grounding for language</a:t>
            </a:r>
          </a:p>
        </p:txBody>
      </p:sp>
      <p:sp>
        <p:nvSpPr>
          <p:cNvPr id="14" name="TextBox 13">
            <a:extLst>
              <a:ext uri="{FF2B5EF4-FFF2-40B4-BE49-F238E27FC236}">
                <a16:creationId xmlns:a16="http://schemas.microsoft.com/office/drawing/2014/main" id="{F5E2443E-D6E0-08AB-441C-A541EEDFB193}"/>
              </a:ext>
            </a:extLst>
          </p:cNvPr>
          <p:cNvSpPr txBox="1"/>
          <p:nvPr/>
        </p:nvSpPr>
        <p:spPr>
          <a:xfrm>
            <a:off x="10444855" y="6488667"/>
            <a:ext cx="1747145" cy="369332"/>
          </a:xfrm>
          <a:prstGeom prst="rect">
            <a:avLst/>
          </a:prstGeom>
          <a:noFill/>
        </p:spPr>
        <p:txBody>
          <a:bodyPr wrap="none" rtlCol="0">
            <a:spAutoFit/>
          </a:bodyPr>
          <a:lstStyle/>
          <a:p>
            <a:r>
              <a:rPr lang="en-US">
                <a:solidFill>
                  <a:schemeClr val="bg1"/>
                </a:solidFill>
              </a:rPr>
              <a:t>Abramson 2020</a:t>
            </a:r>
          </a:p>
        </p:txBody>
      </p:sp>
      <p:pic>
        <p:nvPicPr>
          <p:cNvPr id="7" name="Picture 6" descr="A book in a library&#10;&#10;AI-generated content may be incorrect.">
            <a:extLst>
              <a:ext uri="{FF2B5EF4-FFF2-40B4-BE49-F238E27FC236}">
                <a16:creationId xmlns:a16="http://schemas.microsoft.com/office/drawing/2014/main" id="{57CC35B9-CEBB-D7A6-07BD-80DA724468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8763" y="1394299"/>
            <a:ext cx="5999019" cy="3999346"/>
          </a:xfrm>
          <a:prstGeom prst="rect">
            <a:avLst/>
          </a:prstGeom>
        </p:spPr>
      </p:pic>
      <p:sp>
        <p:nvSpPr>
          <p:cNvPr id="8" name="TextBox 7">
            <a:extLst>
              <a:ext uri="{FF2B5EF4-FFF2-40B4-BE49-F238E27FC236}">
                <a16:creationId xmlns:a16="http://schemas.microsoft.com/office/drawing/2014/main" id="{076DD65D-B81B-13A8-2B3C-E96949154E38}"/>
              </a:ext>
            </a:extLst>
          </p:cNvPr>
          <p:cNvSpPr txBox="1"/>
          <p:nvPr/>
        </p:nvSpPr>
        <p:spPr>
          <a:xfrm>
            <a:off x="6968836" y="1505135"/>
            <a:ext cx="4959928" cy="3816429"/>
          </a:xfrm>
          <a:prstGeom prst="rect">
            <a:avLst/>
          </a:prstGeom>
          <a:noFill/>
        </p:spPr>
        <p:txBody>
          <a:bodyPr wrap="square" rtlCol="0">
            <a:spAutoFit/>
          </a:bodyPr>
          <a:lstStyle/>
          <a:p>
            <a:r>
              <a:rPr lang="en-US" sz="2800"/>
              <a:t>Imagine an immense library in which all of the books are written in an unknown language.  </a:t>
            </a:r>
          </a:p>
          <a:p>
            <a:endParaRPr lang="en-US" sz="2800"/>
          </a:p>
          <a:p>
            <a:r>
              <a:rPr lang="en-US" sz="2800"/>
              <a:t>Could you ever “understand” language just by reading all those books?</a:t>
            </a:r>
          </a:p>
          <a:p>
            <a:endParaRPr lang="en-US"/>
          </a:p>
        </p:txBody>
      </p:sp>
      <p:sp>
        <p:nvSpPr>
          <p:cNvPr id="9" name="TextBox 8">
            <a:extLst>
              <a:ext uri="{FF2B5EF4-FFF2-40B4-BE49-F238E27FC236}">
                <a16:creationId xmlns:a16="http://schemas.microsoft.com/office/drawing/2014/main" id="{A1FAB3C8-72B6-80A4-0272-FE2A273BB188}"/>
              </a:ext>
            </a:extLst>
          </p:cNvPr>
          <p:cNvSpPr txBox="1"/>
          <p:nvPr/>
        </p:nvSpPr>
        <p:spPr>
          <a:xfrm>
            <a:off x="2088636" y="6396334"/>
            <a:ext cx="10118604" cy="461665"/>
          </a:xfrm>
          <a:prstGeom prst="rect">
            <a:avLst/>
          </a:prstGeom>
          <a:noFill/>
        </p:spPr>
        <p:txBody>
          <a:bodyPr wrap="none" rtlCol="0">
            <a:spAutoFit/>
          </a:bodyPr>
          <a:lstStyle/>
          <a:p>
            <a:r>
              <a:rPr lang="en-US" sz="2400"/>
              <a:t>Bender &amp; Koller 2020; but see also Piantadosi &amp; Hill 2022; </a:t>
            </a:r>
            <a:r>
              <a:rPr lang="en-GB" sz="2400"/>
              <a:t>Mandelkern 2024</a:t>
            </a:r>
            <a:endParaRPr lang="en-US" sz="2400"/>
          </a:p>
        </p:txBody>
      </p:sp>
      <p:sp>
        <p:nvSpPr>
          <p:cNvPr id="11" name="TextBox 10">
            <a:extLst>
              <a:ext uri="{FF2B5EF4-FFF2-40B4-BE49-F238E27FC236}">
                <a16:creationId xmlns:a16="http://schemas.microsoft.com/office/drawing/2014/main" id="{8F0706CF-246B-62A3-7599-5DF683E9D921}"/>
              </a:ext>
            </a:extLst>
          </p:cNvPr>
          <p:cNvSpPr txBox="1"/>
          <p:nvPr/>
        </p:nvSpPr>
        <p:spPr>
          <a:xfrm>
            <a:off x="616527" y="1394299"/>
            <a:ext cx="6213764" cy="830997"/>
          </a:xfrm>
          <a:prstGeom prst="rect">
            <a:avLst/>
          </a:prstGeom>
          <a:noFill/>
        </p:spPr>
        <p:txBody>
          <a:bodyPr wrap="square">
            <a:spAutoFit/>
          </a:bodyPr>
          <a:lstStyle/>
          <a:p>
            <a:r>
              <a:rPr lang="en-US" sz="2400">
                <a:solidFill>
                  <a:schemeClr val="bg1"/>
                </a:solidFill>
              </a:rPr>
              <a:t>Lots of people are very keen to assert that LLMs cannot “understand” !!</a:t>
            </a:r>
          </a:p>
        </p:txBody>
      </p:sp>
      <p:sp>
        <p:nvSpPr>
          <p:cNvPr id="12" name="TextBox 11">
            <a:extLst>
              <a:ext uri="{FF2B5EF4-FFF2-40B4-BE49-F238E27FC236}">
                <a16:creationId xmlns:a16="http://schemas.microsoft.com/office/drawing/2014/main" id="{0E0A8311-F38B-AAED-E62C-44E040A3A1AF}"/>
              </a:ext>
            </a:extLst>
          </p:cNvPr>
          <p:cNvSpPr txBox="1"/>
          <p:nvPr/>
        </p:nvSpPr>
        <p:spPr>
          <a:xfrm>
            <a:off x="498763" y="5424951"/>
            <a:ext cx="6213764" cy="830997"/>
          </a:xfrm>
          <a:prstGeom prst="rect">
            <a:avLst/>
          </a:prstGeom>
          <a:noFill/>
        </p:spPr>
        <p:txBody>
          <a:bodyPr wrap="square">
            <a:spAutoFit/>
          </a:bodyPr>
          <a:lstStyle/>
          <a:p>
            <a:r>
              <a:rPr lang="en-US" sz="2400"/>
              <a:t>(obviously related to Searle’s Chinese Room thought experiment)</a:t>
            </a:r>
          </a:p>
        </p:txBody>
      </p:sp>
    </p:spTree>
    <p:extLst>
      <p:ext uri="{BB962C8B-B14F-4D97-AF65-F5344CB8AC3E}">
        <p14:creationId xmlns:p14="http://schemas.microsoft.com/office/powerpoint/2010/main" val="420293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1BE7F-2812-18C1-15CE-FD86E6F756EC}"/>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68FCFFFD-F72E-6D74-9241-EBE8F9A6D90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99627509-BBC1-F565-4A70-8A36F774C13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Vision language models</a:t>
            </a:r>
          </a:p>
        </p:txBody>
      </p:sp>
      <p:sp>
        <p:nvSpPr>
          <p:cNvPr id="158" name="TextBox 157">
            <a:extLst>
              <a:ext uri="{FF2B5EF4-FFF2-40B4-BE49-F238E27FC236}">
                <a16:creationId xmlns:a16="http://schemas.microsoft.com/office/drawing/2014/main" id="{3E2D792E-C0D2-1016-DB73-E3BF178C027B}"/>
              </a:ext>
            </a:extLst>
          </p:cNvPr>
          <p:cNvSpPr txBox="1"/>
          <p:nvPr/>
        </p:nvSpPr>
        <p:spPr>
          <a:xfrm>
            <a:off x="787919" y="5349221"/>
            <a:ext cx="10377921" cy="1077218"/>
          </a:xfrm>
          <a:prstGeom prst="rect">
            <a:avLst/>
          </a:prstGeom>
          <a:noFill/>
        </p:spPr>
        <p:txBody>
          <a:bodyPr wrap="square" rtlCol="0">
            <a:spAutoFit/>
          </a:bodyPr>
          <a:lstStyle/>
          <a:p>
            <a:r>
              <a:rPr lang="en-US" sz="3200"/>
              <a:t>Transformers can be adapted to process images, audio and video…these are called ‘multimodal’ models</a:t>
            </a:r>
          </a:p>
        </p:txBody>
      </p:sp>
      <p:pic>
        <p:nvPicPr>
          <p:cNvPr id="2" name="Picture 1">
            <a:extLst>
              <a:ext uri="{FF2B5EF4-FFF2-40B4-BE49-F238E27FC236}">
                <a16:creationId xmlns:a16="http://schemas.microsoft.com/office/drawing/2014/main" id="{7017D867-7088-DD20-27BC-7902D2BC311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7343" y="1936982"/>
            <a:ext cx="3858209" cy="2118751"/>
          </a:xfrm>
          <a:prstGeom prst="rect">
            <a:avLst/>
          </a:prstGeom>
        </p:spPr>
      </p:pic>
      <p:sp>
        <p:nvSpPr>
          <p:cNvPr id="3" name="Rectangle 2">
            <a:extLst>
              <a:ext uri="{FF2B5EF4-FFF2-40B4-BE49-F238E27FC236}">
                <a16:creationId xmlns:a16="http://schemas.microsoft.com/office/drawing/2014/main" id="{3441BE43-E01C-701C-8348-3246D5199C2F}"/>
              </a:ext>
            </a:extLst>
          </p:cNvPr>
          <p:cNvSpPr/>
          <p:nvPr/>
        </p:nvSpPr>
        <p:spPr>
          <a:xfrm>
            <a:off x="3678818" y="3533817"/>
            <a:ext cx="443346" cy="47105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4093E15-304E-71EA-E45E-DFFAA114D7F7}"/>
              </a:ext>
            </a:extLst>
          </p:cNvPr>
          <p:cNvSpPr txBox="1"/>
          <p:nvPr/>
        </p:nvSpPr>
        <p:spPr>
          <a:xfrm>
            <a:off x="477343" y="4055733"/>
            <a:ext cx="3874779" cy="369332"/>
          </a:xfrm>
          <a:prstGeom prst="rect">
            <a:avLst/>
          </a:prstGeom>
          <a:noFill/>
        </p:spPr>
        <p:txBody>
          <a:bodyPr wrap="none" rtlCol="0">
            <a:spAutoFit/>
          </a:bodyPr>
          <a:lstStyle/>
          <a:p>
            <a:r>
              <a:rPr lang="en-US"/>
              <a:t>16 x 16 x 3 (flattened and embedded) </a:t>
            </a:r>
          </a:p>
        </p:txBody>
      </p:sp>
      <p:sp>
        <p:nvSpPr>
          <p:cNvPr id="5" name="TextBox 4">
            <a:extLst>
              <a:ext uri="{FF2B5EF4-FFF2-40B4-BE49-F238E27FC236}">
                <a16:creationId xmlns:a16="http://schemas.microsoft.com/office/drawing/2014/main" id="{A422AE89-B67C-958B-EB98-DFDF6A82C884}"/>
              </a:ext>
            </a:extLst>
          </p:cNvPr>
          <p:cNvSpPr txBox="1"/>
          <p:nvPr/>
        </p:nvSpPr>
        <p:spPr>
          <a:xfrm>
            <a:off x="606808" y="1475317"/>
            <a:ext cx="3642792" cy="461665"/>
          </a:xfrm>
          <a:prstGeom prst="rect">
            <a:avLst/>
          </a:prstGeom>
          <a:noFill/>
        </p:spPr>
        <p:txBody>
          <a:bodyPr wrap="none" rtlCol="0">
            <a:spAutoFit/>
          </a:bodyPr>
          <a:lstStyle/>
          <a:p>
            <a:r>
              <a:rPr lang="en-US" sz="2400"/>
              <a:t>“This is my pet cat Gauss”</a:t>
            </a:r>
          </a:p>
        </p:txBody>
      </p:sp>
      <p:pic>
        <p:nvPicPr>
          <p:cNvPr id="136" name="Picture 135" descr="A diagram of a network&#10;&#10;AI-generated content may be incorrect.">
            <a:extLst>
              <a:ext uri="{FF2B5EF4-FFF2-40B4-BE49-F238E27FC236}">
                <a16:creationId xmlns:a16="http://schemas.microsoft.com/office/drawing/2014/main" id="{ED225D2E-E15B-8F5B-1B3F-67AB1A64F1F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482758" y="1824243"/>
            <a:ext cx="4669331" cy="2231490"/>
          </a:xfrm>
          <a:prstGeom prst="rect">
            <a:avLst/>
          </a:prstGeom>
        </p:spPr>
      </p:pic>
      <p:grpSp>
        <p:nvGrpSpPr>
          <p:cNvPr id="147" name="Group 146">
            <a:extLst>
              <a:ext uri="{FF2B5EF4-FFF2-40B4-BE49-F238E27FC236}">
                <a16:creationId xmlns:a16="http://schemas.microsoft.com/office/drawing/2014/main" id="{4E6510F6-5260-7C04-343D-A6CE534CB3FA}"/>
              </a:ext>
            </a:extLst>
          </p:cNvPr>
          <p:cNvGrpSpPr/>
          <p:nvPr/>
        </p:nvGrpSpPr>
        <p:grpSpPr>
          <a:xfrm>
            <a:off x="5640699" y="4088907"/>
            <a:ext cx="4260576" cy="494662"/>
            <a:chOff x="5640699" y="4088907"/>
            <a:chExt cx="4260576" cy="494662"/>
          </a:xfrm>
        </p:grpSpPr>
        <p:sp>
          <p:nvSpPr>
            <p:cNvPr id="138" name="TextBox 137">
              <a:extLst>
                <a:ext uri="{FF2B5EF4-FFF2-40B4-BE49-F238E27FC236}">
                  <a16:creationId xmlns:a16="http://schemas.microsoft.com/office/drawing/2014/main" id="{4A385E97-C91C-FA9B-5E10-8DDA6C35B734}"/>
                </a:ext>
              </a:extLst>
            </p:cNvPr>
            <p:cNvSpPr txBox="1"/>
            <p:nvPr/>
          </p:nvSpPr>
          <p:spPr>
            <a:xfrm>
              <a:off x="5640699" y="4097297"/>
              <a:ext cx="585545" cy="461665"/>
            </a:xfrm>
            <a:prstGeom prst="rect">
              <a:avLst/>
            </a:prstGeom>
            <a:noFill/>
          </p:spPr>
          <p:txBody>
            <a:bodyPr wrap="none" rtlCol="0">
              <a:spAutoFit/>
            </a:bodyPr>
            <a:lstStyle/>
            <a:p>
              <a:r>
                <a:rPr lang="en-US" sz="2400"/>
                <a:t>my</a:t>
              </a:r>
            </a:p>
          </p:txBody>
        </p:sp>
        <p:sp>
          <p:nvSpPr>
            <p:cNvPr id="139" name="TextBox 138">
              <a:extLst>
                <a:ext uri="{FF2B5EF4-FFF2-40B4-BE49-F238E27FC236}">
                  <a16:creationId xmlns:a16="http://schemas.microsoft.com/office/drawing/2014/main" id="{778B537A-E006-59BD-D581-455362BB79DC}"/>
                </a:ext>
              </a:extLst>
            </p:cNvPr>
            <p:cNvSpPr txBox="1"/>
            <p:nvPr/>
          </p:nvSpPr>
          <p:spPr>
            <a:xfrm>
              <a:off x="6555100" y="4097297"/>
              <a:ext cx="619080" cy="461665"/>
            </a:xfrm>
            <a:prstGeom prst="rect">
              <a:avLst/>
            </a:prstGeom>
            <a:noFill/>
          </p:spPr>
          <p:txBody>
            <a:bodyPr wrap="none" rtlCol="0">
              <a:spAutoFit/>
            </a:bodyPr>
            <a:lstStyle/>
            <a:p>
              <a:r>
                <a:rPr lang="en-US" sz="2400"/>
                <a:t>pet</a:t>
              </a:r>
            </a:p>
          </p:txBody>
        </p:sp>
        <p:sp>
          <p:nvSpPr>
            <p:cNvPr id="140" name="TextBox 139">
              <a:extLst>
                <a:ext uri="{FF2B5EF4-FFF2-40B4-BE49-F238E27FC236}">
                  <a16:creationId xmlns:a16="http://schemas.microsoft.com/office/drawing/2014/main" id="{3B0374B3-4741-0394-D903-F385A135CFC3}"/>
                </a:ext>
              </a:extLst>
            </p:cNvPr>
            <p:cNvSpPr txBox="1"/>
            <p:nvPr/>
          </p:nvSpPr>
          <p:spPr>
            <a:xfrm>
              <a:off x="7492967" y="4097297"/>
              <a:ext cx="604974" cy="461665"/>
            </a:xfrm>
            <a:prstGeom prst="rect">
              <a:avLst/>
            </a:prstGeom>
            <a:noFill/>
          </p:spPr>
          <p:txBody>
            <a:bodyPr wrap="none" rtlCol="0">
              <a:spAutoFit/>
            </a:bodyPr>
            <a:lstStyle/>
            <a:p>
              <a:r>
                <a:rPr lang="en-US" sz="2400"/>
                <a:t>cat</a:t>
              </a:r>
            </a:p>
          </p:txBody>
        </p:sp>
        <p:pic>
          <p:nvPicPr>
            <p:cNvPr id="143" name="Picture 142">
              <a:extLst>
                <a:ext uri="{FF2B5EF4-FFF2-40B4-BE49-F238E27FC236}">
                  <a16:creationId xmlns:a16="http://schemas.microsoft.com/office/drawing/2014/main" id="{73048071-FC97-AB24-E83F-689B368E666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526558" y="4088907"/>
              <a:ext cx="466325" cy="461666"/>
            </a:xfrm>
            <a:prstGeom prst="rect">
              <a:avLst/>
            </a:prstGeom>
          </p:spPr>
        </p:pic>
        <p:pic>
          <p:nvPicPr>
            <p:cNvPr id="146" name="Picture 145">
              <a:extLst>
                <a:ext uri="{FF2B5EF4-FFF2-40B4-BE49-F238E27FC236}">
                  <a16:creationId xmlns:a16="http://schemas.microsoft.com/office/drawing/2014/main" id="{C288BED8-56E4-24B4-F222-5EDD0D5D6D8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434949" y="4097297"/>
              <a:ext cx="466326" cy="486272"/>
            </a:xfrm>
            <a:prstGeom prst="rect">
              <a:avLst/>
            </a:prstGeom>
          </p:spPr>
        </p:pic>
      </p:grpSp>
      <p:grpSp>
        <p:nvGrpSpPr>
          <p:cNvPr id="162" name="Group 161">
            <a:extLst>
              <a:ext uri="{FF2B5EF4-FFF2-40B4-BE49-F238E27FC236}">
                <a16:creationId xmlns:a16="http://schemas.microsoft.com/office/drawing/2014/main" id="{941DE05E-4692-F151-9607-B2B230451EC6}"/>
              </a:ext>
            </a:extLst>
          </p:cNvPr>
          <p:cNvGrpSpPr/>
          <p:nvPr/>
        </p:nvGrpSpPr>
        <p:grpSpPr>
          <a:xfrm>
            <a:off x="5506385" y="4088906"/>
            <a:ext cx="4791681" cy="461667"/>
            <a:chOff x="5640699" y="4749054"/>
            <a:chExt cx="4791681" cy="461667"/>
          </a:xfrm>
        </p:grpSpPr>
        <p:sp>
          <p:nvSpPr>
            <p:cNvPr id="148" name="TextBox 147">
              <a:extLst>
                <a:ext uri="{FF2B5EF4-FFF2-40B4-BE49-F238E27FC236}">
                  <a16:creationId xmlns:a16="http://schemas.microsoft.com/office/drawing/2014/main" id="{71BDC566-7292-2C2C-13D9-86E931DBB72E}"/>
                </a:ext>
              </a:extLst>
            </p:cNvPr>
            <p:cNvSpPr txBox="1"/>
            <p:nvPr/>
          </p:nvSpPr>
          <p:spPr>
            <a:xfrm>
              <a:off x="5640699" y="4749056"/>
              <a:ext cx="975935" cy="461665"/>
            </a:xfrm>
            <a:prstGeom prst="rect">
              <a:avLst/>
            </a:prstGeom>
            <a:noFill/>
          </p:spPr>
          <p:txBody>
            <a:bodyPr wrap="square" rtlCol="0">
              <a:spAutoFit/>
            </a:bodyPr>
            <a:lstStyle/>
            <a:p>
              <a:r>
                <a:rPr lang="en-US" sz="2400"/>
                <a:t>green</a:t>
              </a:r>
            </a:p>
          </p:txBody>
        </p:sp>
        <p:sp>
          <p:nvSpPr>
            <p:cNvPr id="153" name="TextBox 152">
              <a:extLst>
                <a:ext uri="{FF2B5EF4-FFF2-40B4-BE49-F238E27FC236}">
                  <a16:creationId xmlns:a16="http://schemas.microsoft.com/office/drawing/2014/main" id="{73E1A0B9-231F-2A03-816D-4E6EB35D83F4}"/>
                </a:ext>
              </a:extLst>
            </p:cNvPr>
            <p:cNvSpPr txBox="1"/>
            <p:nvPr/>
          </p:nvSpPr>
          <p:spPr>
            <a:xfrm>
              <a:off x="6616634" y="4749054"/>
              <a:ext cx="975935" cy="461665"/>
            </a:xfrm>
            <a:prstGeom prst="rect">
              <a:avLst/>
            </a:prstGeom>
            <a:noFill/>
          </p:spPr>
          <p:txBody>
            <a:bodyPr wrap="square" rtlCol="0">
              <a:spAutoFit/>
            </a:bodyPr>
            <a:lstStyle/>
            <a:p>
              <a:r>
                <a:rPr lang="en-US" sz="2400"/>
                <a:t>pig</a:t>
              </a:r>
            </a:p>
          </p:txBody>
        </p:sp>
        <p:sp>
          <p:nvSpPr>
            <p:cNvPr id="156" name="TextBox 155">
              <a:extLst>
                <a:ext uri="{FF2B5EF4-FFF2-40B4-BE49-F238E27FC236}">
                  <a16:creationId xmlns:a16="http://schemas.microsoft.com/office/drawing/2014/main" id="{4BC0898E-782E-7041-8869-5433F8260A4A}"/>
                </a:ext>
              </a:extLst>
            </p:cNvPr>
            <p:cNvSpPr txBox="1"/>
            <p:nvPr/>
          </p:nvSpPr>
          <p:spPr>
            <a:xfrm>
              <a:off x="7351911" y="4749054"/>
              <a:ext cx="975935" cy="461665"/>
            </a:xfrm>
            <a:prstGeom prst="rect">
              <a:avLst/>
            </a:prstGeom>
            <a:noFill/>
          </p:spPr>
          <p:txBody>
            <a:bodyPr wrap="square" rtlCol="0">
              <a:spAutoFit/>
            </a:bodyPr>
            <a:lstStyle/>
            <a:p>
              <a:r>
                <a:rPr lang="en-US" sz="2400"/>
                <a:t>riding</a:t>
              </a:r>
            </a:p>
          </p:txBody>
        </p:sp>
        <p:sp>
          <p:nvSpPr>
            <p:cNvPr id="159" name="TextBox 158">
              <a:extLst>
                <a:ext uri="{FF2B5EF4-FFF2-40B4-BE49-F238E27FC236}">
                  <a16:creationId xmlns:a16="http://schemas.microsoft.com/office/drawing/2014/main" id="{452E32B9-04FC-D9B8-C11B-4EE28627ABEF}"/>
                </a:ext>
              </a:extLst>
            </p:cNvPr>
            <p:cNvSpPr txBox="1"/>
            <p:nvPr/>
          </p:nvSpPr>
          <p:spPr>
            <a:xfrm>
              <a:off x="8580737" y="4749054"/>
              <a:ext cx="892935" cy="461665"/>
            </a:xfrm>
            <a:prstGeom prst="rect">
              <a:avLst/>
            </a:prstGeom>
            <a:noFill/>
          </p:spPr>
          <p:txBody>
            <a:bodyPr wrap="square" rtlCol="0">
              <a:spAutoFit/>
            </a:bodyPr>
            <a:lstStyle/>
            <a:p>
              <a:r>
                <a:rPr lang="en-US" sz="2400"/>
                <a:t>red</a:t>
              </a:r>
            </a:p>
          </p:txBody>
        </p:sp>
        <p:sp>
          <p:nvSpPr>
            <p:cNvPr id="161" name="TextBox 160">
              <a:extLst>
                <a:ext uri="{FF2B5EF4-FFF2-40B4-BE49-F238E27FC236}">
                  <a16:creationId xmlns:a16="http://schemas.microsoft.com/office/drawing/2014/main" id="{03C9C356-119F-3EE0-3C2A-E38AD96D39C3}"/>
                </a:ext>
              </a:extLst>
            </p:cNvPr>
            <p:cNvSpPr txBox="1"/>
            <p:nvPr/>
          </p:nvSpPr>
          <p:spPr>
            <a:xfrm>
              <a:off x="9221107" y="4749054"/>
              <a:ext cx="1211273" cy="461665"/>
            </a:xfrm>
            <a:prstGeom prst="rect">
              <a:avLst/>
            </a:prstGeom>
            <a:noFill/>
          </p:spPr>
          <p:txBody>
            <a:bodyPr wrap="square" rtlCol="0">
              <a:spAutoFit/>
            </a:bodyPr>
            <a:lstStyle/>
            <a:p>
              <a:r>
                <a:rPr lang="en-US" sz="2400"/>
                <a:t>bicycle</a:t>
              </a:r>
            </a:p>
          </p:txBody>
        </p:sp>
      </p:grpSp>
      <p:pic>
        <p:nvPicPr>
          <p:cNvPr id="165" name="Picture 164" descr="A cartoon pig riding a bicycle&#10;&#10;AI-generated content may be incorrect.">
            <a:extLst>
              <a:ext uri="{FF2B5EF4-FFF2-40B4-BE49-F238E27FC236}">
                <a16:creationId xmlns:a16="http://schemas.microsoft.com/office/drawing/2014/main" id="{E325FBE1-79DF-4F24-1A67-81904E7D120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52788" y="1299038"/>
            <a:ext cx="1532404" cy="1275888"/>
          </a:xfrm>
          <a:prstGeom prst="rect">
            <a:avLst/>
          </a:prstGeom>
        </p:spPr>
      </p:pic>
    </p:spTree>
    <p:extLst>
      <p:ext uri="{BB962C8B-B14F-4D97-AF65-F5344CB8AC3E}">
        <p14:creationId xmlns:p14="http://schemas.microsoft.com/office/powerpoint/2010/main" val="132068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47"/>
                                        </p:tgtEl>
                                      </p:cBhvr>
                                    </p:animEffect>
                                    <p:set>
                                      <p:cBhvr>
                                        <p:cTn id="7" dur="1" fill="hold">
                                          <p:stCondLst>
                                            <p:cond delay="499"/>
                                          </p:stCondLst>
                                        </p:cTn>
                                        <p:tgtEl>
                                          <p:spTgt spid="14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2"/>
                                        </p:tgtEl>
                                        <p:attrNameLst>
                                          <p:attrName>style.visibility</p:attrName>
                                        </p:attrNameLst>
                                      </p:cBhvr>
                                      <p:to>
                                        <p:strVal val="visible"/>
                                      </p:to>
                                    </p:set>
                                    <p:animEffect transition="in" filter="dissolve">
                                      <p:cBhvr>
                                        <p:cTn id="12" dur="500"/>
                                        <p:tgtEl>
                                          <p:spTgt spid="16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5"/>
                                        </p:tgtEl>
                                        <p:attrNameLst>
                                          <p:attrName>style.visibility</p:attrName>
                                        </p:attrNameLst>
                                      </p:cBhvr>
                                      <p:to>
                                        <p:strVal val="visible"/>
                                      </p:to>
                                    </p:set>
                                    <p:animEffect transition="in" filter="dissolve">
                                      <p:cBhvr>
                                        <p:cTn id="1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11A22-ACCB-3683-AAFA-4F2862298833}"/>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EEE899B-AD16-1E0D-0A68-E4C6EC60365F}"/>
              </a:ext>
            </a:extLst>
          </p:cNvPr>
          <p:cNvGrpSpPr/>
          <p:nvPr/>
        </p:nvGrpSpPr>
        <p:grpSpPr>
          <a:xfrm>
            <a:off x="6402817" y="1518758"/>
            <a:ext cx="5405132" cy="2663277"/>
            <a:chOff x="6402817" y="1518758"/>
            <a:chExt cx="5405132" cy="2663277"/>
          </a:xfrm>
        </p:grpSpPr>
        <p:grpSp>
          <p:nvGrpSpPr>
            <p:cNvPr id="26" name="Group 25">
              <a:extLst>
                <a:ext uri="{FF2B5EF4-FFF2-40B4-BE49-F238E27FC236}">
                  <a16:creationId xmlns:a16="http://schemas.microsoft.com/office/drawing/2014/main" id="{E6B8CD2D-865B-FC89-6A4E-CDA889ABCF5B}"/>
                </a:ext>
              </a:extLst>
            </p:cNvPr>
            <p:cNvGrpSpPr/>
            <p:nvPr/>
          </p:nvGrpSpPr>
          <p:grpSpPr>
            <a:xfrm>
              <a:off x="6402817" y="1518758"/>
              <a:ext cx="5405132" cy="2663277"/>
              <a:chOff x="6402817" y="1518758"/>
              <a:chExt cx="5405132" cy="2663277"/>
            </a:xfrm>
          </p:grpSpPr>
          <p:pic>
            <p:nvPicPr>
              <p:cNvPr id="15" name="Picture 14" descr="A close-up of a person's face&#10;&#10;AI-generated content may be incorrect.">
                <a:extLst>
                  <a:ext uri="{FF2B5EF4-FFF2-40B4-BE49-F238E27FC236}">
                    <a16:creationId xmlns:a16="http://schemas.microsoft.com/office/drawing/2014/main" id="{21636D95-123B-F3EA-5896-435EFE6AF48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402817" y="1518758"/>
                <a:ext cx="1029195" cy="2663277"/>
              </a:xfrm>
              <a:prstGeom prst="rect">
                <a:avLst/>
              </a:prstGeom>
            </p:spPr>
          </p:pic>
          <p:pic>
            <p:nvPicPr>
              <p:cNvPr id="16" name="Picture 15" descr="A close-up of a person's face&#10;&#10;AI-generated content may be incorrect.">
                <a:extLst>
                  <a:ext uri="{FF2B5EF4-FFF2-40B4-BE49-F238E27FC236}">
                    <a16:creationId xmlns:a16="http://schemas.microsoft.com/office/drawing/2014/main" id="{3E2F3F26-87AD-3A8C-3592-0C169BF545A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57756" y="1525351"/>
                <a:ext cx="3507825" cy="2409565"/>
              </a:xfrm>
              <a:prstGeom prst="rect">
                <a:avLst/>
              </a:prstGeom>
            </p:spPr>
          </p:pic>
          <p:cxnSp>
            <p:nvCxnSpPr>
              <p:cNvPr id="21" name="Straight Connector 20">
                <a:extLst>
                  <a:ext uri="{FF2B5EF4-FFF2-40B4-BE49-F238E27FC236}">
                    <a16:creationId xmlns:a16="http://schemas.microsoft.com/office/drawing/2014/main" id="{752667E8-D431-9CC1-36C2-BE3A437B7FAC}"/>
                  </a:ext>
                </a:extLst>
              </p:cNvPr>
              <p:cNvCxnSpPr>
                <a:cxnSpLocks/>
              </p:cNvCxnSpPr>
              <p:nvPr/>
            </p:nvCxnSpPr>
            <p:spPr>
              <a:xfrm flipV="1">
                <a:off x="7432012" y="3306859"/>
                <a:ext cx="1608848" cy="628057"/>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DC3D4835-D84C-5C2A-1454-246BBB3A6A96}"/>
                  </a:ext>
                </a:extLst>
              </p:cNvPr>
              <p:cNvSpPr txBox="1"/>
              <p:nvPr/>
            </p:nvSpPr>
            <p:spPr>
              <a:xfrm>
                <a:off x="9783228" y="3391838"/>
                <a:ext cx="2024721" cy="461665"/>
              </a:xfrm>
              <a:prstGeom prst="rect">
                <a:avLst/>
              </a:prstGeom>
              <a:noFill/>
            </p:spPr>
            <p:txBody>
              <a:bodyPr wrap="none" rtlCol="0">
                <a:spAutoFit/>
              </a:bodyPr>
              <a:lstStyle/>
              <a:p>
                <a:r>
                  <a:rPr lang="en-US" sz="2400"/>
                  <a:t>hippocampus</a:t>
                </a:r>
              </a:p>
            </p:txBody>
          </p:sp>
        </p:grpSp>
        <p:sp>
          <p:nvSpPr>
            <p:cNvPr id="27" name="TextBox 26">
              <a:extLst>
                <a:ext uri="{FF2B5EF4-FFF2-40B4-BE49-F238E27FC236}">
                  <a16:creationId xmlns:a16="http://schemas.microsoft.com/office/drawing/2014/main" id="{635F976F-1C78-DE23-1B0E-3C0F2C135573}"/>
                </a:ext>
              </a:extLst>
            </p:cNvPr>
            <p:cNvSpPr txBox="1"/>
            <p:nvPr/>
          </p:nvSpPr>
          <p:spPr>
            <a:xfrm>
              <a:off x="9409507" y="1706525"/>
              <a:ext cx="1512209" cy="461665"/>
            </a:xfrm>
            <a:prstGeom prst="rect">
              <a:avLst/>
            </a:prstGeom>
            <a:noFill/>
          </p:spPr>
          <p:txBody>
            <a:bodyPr wrap="none" rtlCol="0">
              <a:spAutoFit/>
            </a:bodyPr>
            <a:lstStyle/>
            <a:p>
              <a:r>
                <a:rPr lang="en-US" sz="2400"/>
                <a:t>neocortex</a:t>
              </a:r>
            </a:p>
          </p:txBody>
        </p:sp>
      </p:grpSp>
      <p:sp>
        <p:nvSpPr>
          <p:cNvPr id="4" name="Rectangle 2">
            <a:extLst>
              <a:ext uri="{FF2B5EF4-FFF2-40B4-BE49-F238E27FC236}">
                <a16:creationId xmlns:a16="http://schemas.microsoft.com/office/drawing/2014/main" id="{AB0BA781-F0D8-39C8-660D-6250744A60E8}"/>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27F11AB8-E9F8-2DE1-9061-AE7A2601BD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2F2CF1CE-12C3-B188-9F00-871BD6EF07B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Fast associative memory</a:t>
            </a:r>
          </a:p>
        </p:txBody>
      </p:sp>
      <p:pic>
        <p:nvPicPr>
          <p:cNvPr id="7" name="Picture 6" descr="A diagram of a machine&#10;&#10;AI-generated content may be incorrect.">
            <a:extLst>
              <a:ext uri="{FF2B5EF4-FFF2-40B4-BE49-F238E27FC236}">
                <a16:creationId xmlns:a16="http://schemas.microsoft.com/office/drawing/2014/main" id="{A0B085B3-6F2D-9CB2-75EE-E006DE9111B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4051" y="1163782"/>
            <a:ext cx="5610680" cy="3147275"/>
          </a:xfrm>
          <a:prstGeom prst="rect">
            <a:avLst/>
          </a:prstGeom>
        </p:spPr>
      </p:pic>
      <p:sp>
        <p:nvSpPr>
          <p:cNvPr id="10" name="TextBox 9">
            <a:extLst>
              <a:ext uri="{FF2B5EF4-FFF2-40B4-BE49-F238E27FC236}">
                <a16:creationId xmlns:a16="http://schemas.microsoft.com/office/drawing/2014/main" id="{4C6B4BE7-CD6F-76B6-6E43-6D8C2732FE94}"/>
              </a:ext>
            </a:extLst>
          </p:cNvPr>
          <p:cNvSpPr txBox="1"/>
          <p:nvPr/>
        </p:nvSpPr>
        <p:spPr>
          <a:xfrm>
            <a:off x="500412" y="4751471"/>
            <a:ext cx="5308717" cy="1077218"/>
          </a:xfrm>
          <a:prstGeom prst="rect">
            <a:avLst/>
          </a:prstGeom>
          <a:noFill/>
        </p:spPr>
        <p:txBody>
          <a:bodyPr wrap="square" rtlCol="0">
            <a:spAutoFit/>
          </a:bodyPr>
          <a:lstStyle/>
          <a:p>
            <a:pPr algn="ctr"/>
            <a:r>
              <a:rPr lang="en-US" sz="3200"/>
              <a:t>“concept” neurons found in transformer-based VLMs</a:t>
            </a:r>
            <a:endParaRPr lang="en-US" sz="2800"/>
          </a:p>
        </p:txBody>
      </p:sp>
      <p:sp>
        <p:nvSpPr>
          <p:cNvPr id="18" name="Freeform 17">
            <a:extLst>
              <a:ext uri="{FF2B5EF4-FFF2-40B4-BE49-F238E27FC236}">
                <a16:creationId xmlns:a16="http://schemas.microsoft.com/office/drawing/2014/main" id="{0E0466F9-3063-C2C8-1F34-B10B6F1705A3}"/>
              </a:ext>
            </a:extLst>
          </p:cNvPr>
          <p:cNvSpPr/>
          <p:nvPr/>
        </p:nvSpPr>
        <p:spPr>
          <a:xfrm>
            <a:off x="8283903" y="2052315"/>
            <a:ext cx="2251210" cy="1132403"/>
          </a:xfrm>
          <a:custGeom>
            <a:avLst/>
            <a:gdLst>
              <a:gd name="csX0" fmla="*/ 0 w 2251210"/>
              <a:gd name="csY0" fmla="*/ 218003 h 1132403"/>
              <a:gd name="csX1" fmla="*/ 0 w 2251210"/>
              <a:gd name="csY1" fmla="*/ 218003 h 1132403"/>
              <a:gd name="csX2" fmla="*/ 67456 w 2251210"/>
              <a:gd name="csY2" fmla="*/ 180528 h 1132403"/>
              <a:gd name="csX3" fmla="*/ 104931 w 2251210"/>
              <a:gd name="csY3" fmla="*/ 143052 h 1132403"/>
              <a:gd name="csX4" fmla="*/ 127416 w 2251210"/>
              <a:gd name="csY4" fmla="*/ 128062 h 1132403"/>
              <a:gd name="csX5" fmla="*/ 187377 w 2251210"/>
              <a:gd name="csY5" fmla="*/ 60606 h 1132403"/>
              <a:gd name="csX6" fmla="*/ 209862 w 2251210"/>
              <a:gd name="csY6" fmla="*/ 45616 h 1132403"/>
              <a:gd name="csX7" fmla="*/ 322288 w 2251210"/>
              <a:gd name="csY7" fmla="*/ 30626 h 1132403"/>
              <a:gd name="csX8" fmla="*/ 449705 w 2251210"/>
              <a:gd name="csY8" fmla="*/ 15636 h 1132403"/>
              <a:gd name="csX9" fmla="*/ 854439 w 2251210"/>
              <a:gd name="csY9" fmla="*/ 8141 h 1132403"/>
              <a:gd name="csX10" fmla="*/ 996846 w 2251210"/>
              <a:gd name="csY10" fmla="*/ 8141 h 1132403"/>
              <a:gd name="csX11" fmla="*/ 1101777 w 2251210"/>
              <a:gd name="csY11" fmla="*/ 45616 h 1132403"/>
              <a:gd name="csX12" fmla="*/ 1199213 w 2251210"/>
              <a:gd name="csY12" fmla="*/ 68101 h 1132403"/>
              <a:gd name="csX13" fmla="*/ 1244184 w 2251210"/>
              <a:gd name="csY13" fmla="*/ 75596 h 1132403"/>
              <a:gd name="csX14" fmla="*/ 1356610 w 2251210"/>
              <a:gd name="csY14" fmla="*/ 120567 h 1132403"/>
              <a:gd name="csX15" fmla="*/ 1394085 w 2251210"/>
              <a:gd name="csY15" fmla="*/ 135557 h 1132403"/>
              <a:gd name="csX16" fmla="*/ 1431561 w 2251210"/>
              <a:gd name="csY16" fmla="*/ 158042 h 1132403"/>
              <a:gd name="csX17" fmla="*/ 1543987 w 2251210"/>
              <a:gd name="csY17" fmla="*/ 232993 h 1132403"/>
              <a:gd name="csX18" fmla="*/ 1618938 w 2251210"/>
              <a:gd name="csY18" fmla="*/ 300449 h 1132403"/>
              <a:gd name="csX19" fmla="*/ 1678898 w 2251210"/>
              <a:gd name="csY19" fmla="*/ 345419 h 1132403"/>
              <a:gd name="csX20" fmla="*/ 2121108 w 2251210"/>
              <a:gd name="csY20" fmla="*/ 352914 h 1132403"/>
              <a:gd name="csX21" fmla="*/ 2158584 w 2251210"/>
              <a:gd name="csY21" fmla="*/ 405380 h 1132403"/>
              <a:gd name="csX22" fmla="*/ 2173574 w 2251210"/>
              <a:gd name="csY22" fmla="*/ 435360 h 1132403"/>
              <a:gd name="csX23" fmla="*/ 2196059 w 2251210"/>
              <a:gd name="csY23" fmla="*/ 480331 h 1132403"/>
              <a:gd name="csX24" fmla="*/ 2211049 w 2251210"/>
              <a:gd name="csY24" fmla="*/ 510311 h 1132403"/>
              <a:gd name="csX25" fmla="*/ 2218544 w 2251210"/>
              <a:gd name="csY25" fmla="*/ 532796 h 1132403"/>
              <a:gd name="csX26" fmla="*/ 2241029 w 2251210"/>
              <a:gd name="csY26" fmla="*/ 585262 h 1132403"/>
              <a:gd name="csX27" fmla="*/ 2241029 w 2251210"/>
              <a:gd name="csY27" fmla="*/ 832600 h 1132403"/>
              <a:gd name="csX28" fmla="*/ 2226039 w 2251210"/>
              <a:gd name="csY28" fmla="*/ 922541 h 1132403"/>
              <a:gd name="csX29" fmla="*/ 2218544 w 2251210"/>
              <a:gd name="csY29" fmla="*/ 952521 h 1132403"/>
              <a:gd name="csX30" fmla="*/ 2196059 w 2251210"/>
              <a:gd name="csY30" fmla="*/ 989996 h 1132403"/>
              <a:gd name="csX31" fmla="*/ 2143593 w 2251210"/>
              <a:gd name="csY31" fmla="*/ 1049957 h 1132403"/>
              <a:gd name="csX32" fmla="*/ 2091128 w 2251210"/>
              <a:gd name="csY32" fmla="*/ 1109918 h 1132403"/>
              <a:gd name="csX33" fmla="*/ 2046157 w 2251210"/>
              <a:gd name="csY33" fmla="*/ 1124908 h 1132403"/>
              <a:gd name="csX34" fmla="*/ 2023672 w 2251210"/>
              <a:gd name="csY34" fmla="*/ 1132403 h 1132403"/>
              <a:gd name="csX35" fmla="*/ 1963711 w 2251210"/>
              <a:gd name="csY35" fmla="*/ 1117413 h 1132403"/>
              <a:gd name="csX36" fmla="*/ 1896256 w 2251210"/>
              <a:gd name="csY36" fmla="*/ 1087433 h 1132403"/>
              <a:gd name="csX37" fmla="*/ 1851285 w 2251210"/>
              <a:gd name="csY37" fmla="*/ 1072442 h 1132403"/>
              <a:gd name="csX38" fmla="*/ 1806315 w 2251210"/>
              <a:gd name="csY38" fmla="*/ 1064947 h 1132403"/>
              <a:gd name="csX39" fmla="*/ 1723869 w 2251210"/>
              <a:gd name="csY39" fmla="*/ 1042462 h 1132403"/>
              <a:gd name="csX40" fmla="*/ 1686393 w 2251210"/>
              <a:gd name="csY40" fmla="*/ 1027472 h 1132403"/>
              <a:gd name="csX41" fmla="*/ 1596452 w 2251210"/>
              <a:gd name="csY41" fmla="*/ 1012482 h 1132403"/>
              <a:gd name="csX42" fmla="*/ 1431561 w 2251210"/>
              <a:gd name="csY42" fmla="*/ 1019977 h 1132403"/>
              <a:gd name="csX43" fmla="*/ 1401580 w 2251210"/>
              <a:gd name="csY43" fmla="*/ 1034967 h 1132403"/>
              <a:gd name="csX44" fmla="*/ 1379095 w 2251210"/>
              <a:gd name="csY44" fmla="*/ 1042462 h 1132403"/>
              <a:gd name="csX45" fmla="*/ 1356610 w 2251210"/>
              <a:gd name="csY45" fmla="*/ 1057452 h 1132403"/>
              <a:gd name="csX46" fmla="*/ 1326629 w 2251210"/>
              <a:gd name="csY46" fmla="*/ 1064947 h 1132403"/>
              <a:gd name="csX47" fmla="*/ 1244184 w 2251210"/>
              <a:gd name="csY47" fmla="*/ 1079937 h 1132403"/>
              <a:gd name="csX48" fmla="*/ 1199213 w 2251210"/>
              <a:gd name="csY48" fmla="*/ 1094928 h 1132403"/>
              <a:gd name="csX49" fmla="*/ 1176728 w 2251210"/>
              <a:gd name="csY49" fmla="*/ 1102423 h 1132403"/>
              <a:gd name="csX50" fmla="*/ 1131757 w 2251210"/>
              <a:gd name="csY50" fmla="*/ 1094928 h 1132403"/>
              <a:gd name="csX51" fmla="*/ 1094282 w 2251210"/>
              <a:gd name="csY51" fmla="*/ 1087433 h 1132403"/>
              <a:gd name="csX52" fmla="*/ 944380 w 2251210"/>
              <a:gd name="csY52" fmla="*/ 1064947 h 1132403"/>
              <a:gd name="csX53" fmla="*/ 921895 w 2251210"/>
              <a:gd name="csY53" fmla="*/ 1057452 h 1132403"/>
              <a:gd name="csX54" fmla="*/ 899410 w 2251210"/>
              <a:gd name="csY54" fmla="*/ 1042462 h 1132403"/>
              <a:gd name="csX55" fmla="*/ 884420 w 2251210"/>
              <a:gd name="csY55" fmla="*/ 1019977 h 1132403"/>
              <a:gd name="csX56" fmla="*/ 824459 w 2251210"/>
              <a:gd name="csY56" fmla="*/ 1004987 h 1132403"/>
              <a:gd name="csX57" fmla="*/ 757003 w 2251210"/>
              <a:gd name="csY57" fmla="*/ 952521 h 1132403"/>
              <a:gd name="csX58" fmla="*/ 742013 w 2251210"/>
              <a:gd name="csY58" fmla="*/ 922541 h 1132403"/>
              <a:gd name="csX59" fmla="*/ 734518 w 2251210"/>
              <a:gd name="csY59" fmla="*/ 900055 h 1132403"/>
              <a:gd name="csX60" fmla="*/ 704538 w 2251210"/>
              <a:gd name="csY60" fmla="*/ 877570 h 1132403"/>
              <a:gd name="csX61" fmla="*/ 659567 w 2251210"/>
              <a:gd name="csY61" fmla="*/ 840095 h 1132403"/>
              <a:gd name="csX62" fmla="*/ 622092 w 2251210"/>
              <a:gd name="csY62" fmla="*/ 787629 h 1132403"/>
              <a:gd name="csX63" fmla="*/ 449705 w 2251210"/>
              <a:gd name="csY63" fmla="*/ 607747 h 1132403"/>
              <a:gd name="csX64" fmla="*/ 367259 w 2251210"/>
              <a:gd name="csY64" fmla="*/ 540292 h 1132403"/>
              <a:gd name="csX65" fmla="*/ 344774 w 2251210"/>
              <a:gd name="csY65" fmla="*/ 517806 h 1132403"/>
              <a:gd name="csX66" fmla="*/ 314793 w 2251210"/>
              <a:gd name="csY66" fmla="*/ 502816 h 1132403"/>
              <a:gd name="csX67" fmla="*/ 269823 w 2251210"/>
              <a:gd name="csY67" fmla="*/ 487826 h 1132403"/>
              <a:gd name="csX68" fmla="*/ 149902 w 2251210"/>
              <a:gd name="csY68" fmla="*/ 495321 h 1132403"/>
              <a:gd name="csX69" fmla="*/ 89941 w 2251210"/>
              <a:gd name="csY69" fmla="*/ 495321 h 1132403"/>
              <a:gd name="csX70" fmla="*/ 74951 w 2251210"/>
              <a:gd name="csY70" fmla="*/ 450351 h 1132403"/>
              <a:gd name="csX71" fmla="*/ 59961 w 2251210"/>
              <a:gd name="csY71" fmla="*/ 375400 h 1132403"/>
              <a:gd name="csX72" fmla="*/ 44970 w 2251210"/>
              <a:gd name="csY72" fmla="*/ 352914 h 1132403"/>
              <a:gd name="csX73" fmla="*/ 0 w 2251210"/>
              <a:gd name="csY73" fmla="*/ 337924 h 1132403"/>
              <a:gd name="csX74" fmla="*/ 0 w 2251210"/>
              <a:gd name="csY74" fmla="*/ 218003 h 1132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Lst>
            <a:rect l="l" t="t" r="r" b="b"/>
            <a:pathLst>
              <a:path w="2251210" h="1132403">
                <a:moveTo>
                  <a:pt x="0" y="218003"/>
                </a:moveTo>
                <a:lnTo>
                  <a:pt x="0" y="218003"/>
                </a:lnTo>
                <a:cubicBezTo>
                  <a:pt x="22485" y="205511"/>
                  <a:pt x="46525" y="195479"/>
                  <a:pt x="67456" y="180528"/>
                </a:cubicBezTo>
                <a:cubicBezTo>
                  <a:pt x="81831" y="170260"/>
                  <a:pt x="90232" y="152851"/>
                  <a:pt x="104931" y="143052"/>
                </a:cubicBezTo>
                <a:lnTo>
                  <a:pt x="127416" y="128062"/>
                </a:lnTo>
                <a:cubicBezTo>
                  <a:pt x="161415" y="77065"/>
                  <a:pt x="145003" y="90874"/>
                  <a:pt x="187377" y="60606"/>
                </a:cubicBezTo>
                <a:cubicBezTo>
                  <a:pt x="194707" y="55370"/>
                  <a:pt x="201316" y="48465"/>
                  <a:pt x="209862" y="45616"/>
                </a:cubicBezTo>
                <a:cubicBezTo>
                  <a:pt x="227515" y="39732"/>
                  <a:pt x="313617" y="31865"/>
                  <a:pt x="322288" y="30626"/>
                </a:cubicBezTo>
                <a:cubicBezTo>
                  <a:pt x="402788" y="19126"/>
                  <a:pt x="315132" y="19714"/>
                  <a:pt x="449705" y="15636"/>
                </a:cubicBezTo>
                <a:cubicBezTo>
                  <a:pt x="584578" y="11549"/>
                  <a:pt x="719528" y="10639"/>
                  <a:pt x="854439" y="8141"/>
                </a:cubicBezTo>
                <a:cubicBezTo>
                  <a:pt x="926863" y="-2205"/>
                  <a:pt x="906029" y="-3211"/>
                  <a:pt x="996846" y="8141"/>
                </a:cubicBezTo>
                <a:cubicBezTo>
                  <a:pt x="1065852" y="16767"/>
                  <a:pt x="983509" y="25905"/>
                  <a:pt x="1101777" y="45616"/>
                </a:cubicBezTo>
                <a:cubicBezTo>
                  <a:pt x="1212729" y="64108"/>
                  <a:pt x="1074636" y="39353"/>
                  <a:pt x="1199213" y="68101"/>
                </a:cubicBezTo>
                <a:cubicBezTo>
                  <a:pt x="1214021" y="71518"/>
                  <a:pt x="1229194" y="73098"/>
                  <a:pt x="1244184" y="75596"/>
                </a:cubicBezTo>
                <a:lnTo>
                  <a:pt x="1356610" y="120567"/>
                </a:lnTo>
                <a:cubicBezTo>
                  <a:pt x="1369102" y="125564"/>
                  <a:pt x="1382548" y="128635"/>
                  <a:pt x="1394085" y="135557"/>
                </a:cubicBezTo>
                <a:cubicBezTo>
                  <a:pt x="1406577" y="143052"/>
                  <a:pt x="1418531" y="151527"/>
                  <a:pt x="1431561" y="158042"/>
                </a:cubicBezTo>
                <a:cubicBezTo>
                  <a:pt x="1497799" y="191161"/>
                  <a:pt x="1460774" y="149777"/>
                  <a:pt x="1543987" y="232993"/>
                </a:cubicBezTo>
                <a:cubicBezTo>
                  <a:pt x="1638057" y="327066"/>
                  <a:pt x="1526661" y="218426"/>
                  <a:pt x="1618938" y="300449"/>
                </a:cubicBezTo>
                <a:cubicBezTo>
                  <a:pt x="1632832" y="312799"/>
                  <a:pt x="1655241" y="344292"/>
                  <a:pt x="1678898" y="345419"/>
                </a:cubicBezTo>
                <a:cubicBezTo>
                  <a:pt x="1826156" y="352431"/>
                  <a:pt x="1973705" y="350416"/>
                  <a:pt x="2121108" y="352914"/>
                </a:cubicBezTo>
                <a:cubicBezTo>
                  <a:pt x="2162189" y="435078"/>
                  <a:pt x="2107942" y="334484"/>
                  <a:pt x="2158584" y="405380"/>
                </a:cubicBezTo>
                <a:cubicBezTo>
                  <a:pt x="2165078" y="414472"/>
                  <a:pt x="2168031" y="425659"/>
                  <a:pt x="2173574" y="435360"/>
                </a:cubicBezTo>
                <a:cubicBezTo>
                  <a:pt x="2214728" y="507380"/>
                  <a:pt x="2166613" y="411623"/>
                  <a:pt x="2196059" y="480331"/>
                </a:cubicBezTo>
                <a:cubicBezTo>
                  <a:pt x="2200460" y="490601"/>
                  <a:pt x="2206648" y="500041"/>
                  <a:pt x="2211049" y="510311"/>
                </a:cubicBezTo>
                <a:cubicBezTo>
                  <a:pt x="2214161" y="517573"/>
                  <a:pt x="2215432" y="525534"/>
                  <a:pt x="2218544" y="532796"/>
                </a:cubicBezTo>
                <a:cubicBezTo>
                  <a:pt x="2246329" y="597628"/>
                  <a:pt x="2223452" y="532531"/>
                  <a:pt x="2241029" y="585262"/>
                </a:cubicBezTo>
                <a:cubicBezTo>
                  <a:pt x="2256949" y="696686"/>
                  <a:pt x="2252040" y="639923"/>
                  <a:pt x="2241029" y="832600"/>
                </a:cubicBezTo>
                <a:cubicBezTo>
                  <a:pt x="2236244" y="916340"/>
                  <a:pt x="2239437" y="875647"/>
                  <a:pt x="2226039" y="922541"/>
                </a:cubicBezTo>
                <a:cubicBezTo>
                  <a:pt x="2223209" y="932446"/>
                  <a:pt x="2222728" y="943108"/>
                  <a:pt x="2218544" y="952521"/>
                </a:cubicBezTo>
                <a:cubicBezTo>
                  <a:pt x="2212628" y="965833"/>
                  <a:pt x="2204140" y="977875"/>
                  <a:pt x="2196059" y="989996"/>
                </a:cubicBezTo>
                <a:cubicBezTo>
                  <a:pt x="2167416" y="1032961"/>
                  <a:pt x="2179781" y="1009246"/>
                  <a:pt x="2143593" y="1049957"/>
                </a:cubicBezTo>
                <a:cubicBezTo>
                  <a:pt x="2138767" y="1055387"/>
                  <a:pt x="2103872" y="1102838"/>
                  <a:pt x="2091128" y="1109918"/>
                </a:cubicBezTo>
                <a:cubicBezTo>
                  <a:pt x="2077315" y="1117592"/>
                  <a:pt x="2061147" y="1119911"/>
                  <a:pt x="2046157" y="1124908"/>
                </a:cubicBezTo>
                <a:lnTo>
                  <a:pt x="2023672" y="1132403"/>
                </a:lnTo>
                <a:cubicBezTo>
                  <a:pt x="2003685" y="1127406"/>
                  <a:pt x="1982138" y="1126627"/>
                  <a:pt x="1963711" y="1117413"/>
                </a:cubicBezTo>
                <a:cubicBezTo>
                  <a:pt x="1932292" y="1101704"/>
                  <a:pt x="1931347" y="1100194"/>
                  <a:pt x="1896256" y="1087433"/>
                </a:cubicBezTo>
                <a:cubicBezTo>
                  <a:pt x="1881406" y="1082033"/>
                  <a:pt x="1866614" y="1076274"/>
                  <a:pt x="1851285" y="1072442"/>
                </a:cubicBezTo>
                <a:cubicBezTo>
                  <a:pt x="1836542" y="1068756"/>
                  <a:pt x="1821305" y="1067445"/>
                  <a:pt x="1806315" y="1064947"/>
                </a:cubicBezTo>
                <a:cubicBezTo>
                  <a:pt x="1711759" y="1027126"/>
                  <a:pt x="1830646" y="1071583"/>
                  <a:pt x="1723869" y="1042462"/>
                </a:cubicBezTo>
                <a:cubicBezTo>
                  <a:pt x="1710889" y="1038922"/>
                  <a:pt x="1699280" y="1031338"/>
                  <a:pt x="1686393" y="1027472"/>
                </a:cubicBezTo>
                <a:cubicBezTo>
                  <a:pt x="1666465" y="1021494"/>
                  <a:pt x="1613172" y="1014870"/>
                  <a:pt x="1596452" y="1012482"/>
                </a:cubicBezTo>
                <a:cubicBezTo>
                  <a:pt x="1541488" y="1014980"/>
                  <a:pt x="1486219" y="1013670"/>
                  <a:pt x="1431561" y="1019977"/>
                </a:cubicBezTo>
                <a:cubicBezTo>
                  <a:pt x="1420461" y="1021258"/>
                  <a:pt x="1411850" y="1030566"/>
                  <a:pt x="1401580" y="1034967"/>
                </a:cubicBezTo>
                <a:cubicBezTo>
                  <a:pt x="1394318" y="1038079"/>
                  <a:pt x="1386161" y="1038929"/>
                  <a:pt x="1379095" y="1042462"/>
                </a:cubicBezTo>
                <a:cubicBezTo>
                  <a:pt x="1371038" y="1046490"/>
                  <a:pt x="1364890" y="1053904"/>
                  <a:pt x="1356610" y="1057452"/>
                </a:cubicBezTo>
                <a:cubicBezTo>
                  <a:pt x="1347142" y="1061510"/>
                  <a:pt x="1336534" y="1062117"/>
                  <a:pt x="1326629" y="1064947"/>
                </a:cubicBezTo>
                <a:cubicBezTo>
                  <a:pt x="1272710" y="1080352"/>
                  <a:pt x="1343408" y="1067534"/>
                  <a:pt x="1244184" y="1079937"/>
                </a:cubicBezTo>
                <a:lnTo>
                  <a:pt x="1199213" y="1094928"/>
                </a:lnTo>
                <a:lnTo>
                  <a:pt x="1176728" y="1102423"/>
                </a:lnTo>
                <a:lnTo>
                  <a:pt x="1131757" y="1094928"/>
                </a:lnTo>
                <a:cubicBezTo>
                  <a:pt x="1119223" y="1092649"/>
                  <a:pt x="1106909" y="1089117"/>
                  <a:pt x="1094282" y="1087433"/>
                </a:cubicBezTo>
                <a:cubicBezTo>
                  <a:pt x="990656" y="1073615"/>
                  <a:pt x="1047324" y="1088703"/>
                  <a:pt x="944380" y="1064947"/>
                </a:cubicBezTo>
                <a:cubicBezTo>
                  <a:pt x="936682" y="1063171"/>
                  <a:pt x="928961" y="1060985"/>
                  <a:pt x="921895" y="1057452"/>
                </a:cubicBezTo>
                <a:cubicBezTo>
                  <a:pt x="913838" y="1053424"/>
                  <a:pt x="906905" y="1047459"/>
                  <a:pt x="899410" y="1042462"/>
                </a:cubicBezTo>
                <a:cubicBezTo>
                  <a:pt x="894413" y="1034967"/>
                  <a:pt x="892477" y="1024005"/>
                  <a:pt x="884420" y="1019977"/>
                </a:cubicBezTo>
                <a:cubicBezTo>
                  <a:pt x="865993" y="1010764"/>
                  <a:pt x="824459" y="1004987"/>
                  <a:pt x="824459" y="1004987"/>
                </a:cubicBezTo>
                <a:cubicBezTo>
                  <a:pt x="773902" y="954430"/>
                  <a:pt x="799600" y="966720"/>
                  <a:pt x="757003" y="952521"/>
                </a:cubicBezTo>
                <a:cubicBezTo>
                  <a:pt x="752006" y="942528"/>
                  <a:pt x="746414" y="932811"/>
                  <a:pt x="742013" y="922541"/>
                </a:cubicBezTo>
                <a:cubicBezTo>
                  <a:pt x="738901" y="915279"/>
                  <a:pt x="739576" y="906125"/>
                  <a:pt x="734518" y="900055"/>
                </a:cubicBezTo>
                <a:cubicBezTo>
                  <a:pt x="726521" y="890459"/>
                  <a:pt x="714703" y="884831"/>
                  <a:pt x="704538" y="877570"/>
                </a:cubicBezTo>
                <a:cubicBezTo>
                  <a:pt x="681893" y="861395"/>
                  <a:pt x="678231" y="863426"/>
                  <a:pt x="659567" y="840095"/>
                </a:cubicBezTo>
                <a:cubicBezTo>
                  <a:pt x="646141" y="823313"/>
                  <a:pt x="635518" y="804411"/>
                  <a:pt x="622092" y="787629"/>
                </a:cubicBezTo>
                <a:cubicBezTo>
                  <a:pt x="582095" y="737633"/>
                  <a:pt x="482621" y="634678"/>
                  <a:pt x="449705" y="607747"/>
                </a:cubicBezTo>
                <a:cubicBezTo>
                  <a:pt x="422223" y="585262"/>
                  <a:pt x="392367" y="565401"/>
                  <a:pt x="367259" y="540292"/>
                </a:cubicBezTo>
                <a:cubicBezTo>
                  <a:pt x="359764" y="532797"/>
                  <a:pt x="353399" y="523967"/>
                  <a:pt x="344774" y="517806"/>
                </a:cubicBezTo>
                <a:cubicBezTo>
                  <a:pt x="335682" y="511312"/>
                  <a:pt x="325167" y="506966"/>
                  <a:pt x="314793" y="502816"/>
                </a:cubicBezTo>
                <a:cubicBezTo>
                  <a:pt x="300122" y="496948"/>
                  <a:pt x="269823" y="487826"/>
                  <a:pt x="269823" y="487826"/>
                </a:cubicBezTo>
                <a:cubicBezTo>
                  <a:pt x="229849" y="490324"/>
                  <a:pt x="189734" y="491128"/>
                  <a:pt x="149902" y="495321"/>
                </a:cubicBezTo>
                <a:cubicBezTo>
                  <a:pt x="89503" y="501679"/>
                  <a:pt x="176808" y="512694"/>
                  <a:pt x="89941" y="495321"/>
                </a:cubicBezTo>
                <a:cubicBezTo>
                  <a:pt x="84944" y="480331"/>
                  <a:pt x="77549" y="465937"/>
                  <a:pt x="74951" y="450351"/>
                </a:cubicBezTo>
                <a:cubicBezTo>
                  <a:pt x="73260" y="440207"/>
                  <a:pt x="66060" y="389630"/>
                  <a:pt x="59961" y="375400"/>
                </a:cubicBezTo>
                <a:cubicBezTo>
                  <a:pt x="56412" y="367120"/>
                  <a:pt x="52609" y="357688"/>
                  <a:pt x="44970" y="352914"/>
                </a:cubicBezTo>
                <a:cubicBezTo>
                  <a:pt x="31571" y="344540"/>
                  <a:pt x="0" y="337924"/>
                  <a:pt x="0" y="337924"/>
                </a:cubicBezTo>
                <a:lnTo>
                  <a:pt x="0" y="218003"/>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55BDDE6-F2AD-96C6-107D-69B86F4C7BEF}"/>
              </a:ext>
            </a:extLst>
          </p:cNvPr>
          <p:cNvSpPr txBox="1"/>
          <p:nvPr/>
        </p:nvSpPr>
        <p:spPr>
          <a:xfrm>
            <a:off x="8223412" y="3928382"/>
            <a:ext cx="1608848" cy="584775"/>
          </a:xfrm>
          <a:prstGeom prst="rect">
            <a:avLst/>
          </a:prstGeom>
          <a:noFill/>
        </p:spPr>
        <p:txBody>
          <a:bodyPr wrap="square" rtlCol="0">
            <a:spAutoFit/>
          </a:bodyPr>
          <a:lstStyle/>
          <a:p>
            <a:pPr algn="ctr"/>
            <a:r>
              <a:rPr lang="en-US" sz="1600">
                <a:solidFill>
                  <a:srgbClr val="FF0000"/>
                </a:solidFill>
              </a:rPr>
              <a:t>indices for earlier memory j</a:t>
            </a:r>
          </a:p>
        </p:txBody>
      </p:sp>
      <p:sp>
        <p:nvSpPr>
          <p:cNvPr id="32" name="TextBox 31">
            <a:extLst>
              <a:ext uri="{FF2B5EF4-FFF2-40B4-BE49-F238E27FC236}">
                <a16:creationId xmlns:a16="http://schemas.microsoft.com/office/drawing/2014/main" id="{5BB41C1B-A5E2-AB11-680A-ACFDDA07E358}"/>
              </a:ext>
            </a:extLst>
          </p:cNvPr>
          <p:cNvSpPr txBox="1"/>
          <p:nvPr/>
        </p:nvSpPr>
        <p:spPr>
          <a:xfrm>
            <a:off x="6804211" y="4713154"/>
            <a:ext cx="4722623" cy="1077218"/>
          </a:xfrm>
          <a:prstGeom prst="rect">
            <a:avLst/>
          </a:prstGeom>
          <a:noFill/>
        </p:spPr>
        <p:txBody>
          <a:bodyPr wrap="square" rtlCol="0">
            <a:spAutoFit/>
          </a:bodyPr>
          <a:lstStyle/>
          <a:p>
            <a:pPr algn="ctr"/>
            <a:r>
              <a:rPr lang="en-US" sz="3200"/>
              <a:t>Just like similar cells found in human MTL</a:t>
            </a:r>
            <a:endParaRPr lang="en-US" sz="2800"/>
          </a:p>
        </p:txBody>
      </p:sp>
      <p:sp>
        <p:nvSpPr>
          <p:cNvPr id="3" name="TextBox 2">
            <a:extLst>
              <a:ext uri="{FF2B5EF4-FFF2-40B4-BE49-F238E27FC236}">
                <a16:creationId xmlns:a16="http://schemas.microsoft.com/office/drawing/2014/main" id="{5994011B-F33B-C750-6F2E-4A1A6CC54BBA}"/>
              </a:ext>
            </a:extLst>
          </p:cNvPr>
          <p:cNvSpPr txBox="1"/>
          <p:nvPr/>
        </p:nvSpPr>
        <p:spPr>
          <a:xfrm>
            <a:off x="4201343" y="6396334"/>
            <a:ext cx="1465466" cy="461665"/>
          </a:xfrm>
          <a:prstGeom prst="rect">
            <a:avLst/>
          </a:prstGeom>
          <a:noFill/>
        </p:spPr>
        <p:txBody>
          <a:bodyPr wrap="none" rtlCol="0">
            <a:spAutoFit/>
          </a:bodyPr>
          <a:lstStyle/>
          <a:p>
            <a:r>
              <a:rPr lang="en-US" sz="2400"/>
              <a:t>Goh 2021</a:t>
            </a:r>
          </a:p>
        </p:txBody>
      </p:sp>
      <p:sp>
        <p:nvSpPr>
          <p:cNvPr id="8" name="TextBox 7">
            <a:extLst>
              <a:ext uri="{FF2B5EF4-FFF2-40B4-BE49-F238E27FC236}">
                <a16:creationId xmlns:a16="http://schemas.microsoft.com/office/drawing/2014/main" id="{8E176A48-F614-9472-8801-055585455B16}"/>
              </a:ext>
            </a:extLst>
          </p:cNvPr>
          <p:cNvSpPr txBox="1"/>
          <p:nvPr/>
        </p:nvSpPr>
        <p:spPr>
          <a:xfrm>
            <a:off x="9480542" y="6384176"/>
            <a:ext cx="2751010" cy="461665"/>
          </a:xfrm>
          <a:prstGeom prst="rect">
            <a:avLst/>
          </a:prstGeom>
          <a:noFill/>
        </p:spPr>
        <p:txBody>
          <a:bodyPr wrap="none" rtlCol="0">
            <a:spAutoFit/>
          </a:bodyPr>
          <a:lstStyle/>
          <a:p>
            <a:r>
              <a:rPr lang="en-US" sz="2400"/>
              <a:t>Quan Quiroga 2005</a:t>
            </a:r>
          </a:p>
        </p:txBody>
      </p:sp>
    </p:spTree>
    <p:extLst>
      <p:ext uri="{BB962C8B-B14F-4D97-AF65-F5344CB8AC3E}">
        <p14:creationId xmlns:p14="http://schemas.microsoft.com/office/powerpoint/2010/main" val="50596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1" nodeType="clickEffect">
                                  <p:stCondLst>
                                    <p:cond delay="0"/>
                                  </p:stCondLst>
                                  <p:childTnLst>
                                    <p:animEffect transition="out" filter="dissolve">
                                      <p:cBhvr>
                                        <p:cTn id="14" dur="500"/>
                                        <p:tgtEl>
                                          <p:spTgt spid="18"/>
                                        </p:tgtEl>
                                      </p:cBhvr>
                                    </p:animEffect>
                                    <p:set>
                                      <p:cBhvr>
                                        <p:cTn id="15" dur="1" fill="hold">
                                          <p:stCondLst>
                                            <p:cond delay="499"/>
                                          </p:stCondLst>
                                        </p:cTn>
                                        <p:tgtEl>
                                          <p:spTgt spid="18"/>
                                        </p:tgtEl>
                                        <p:attrNameLst>
                                          <p:attrName>style.visibility</p:attrName>
                                        </p:attrNameLst>
                                      </p:cBhvr>
                                      <p:to>
                                        <p:strVal val="hidden"/>
                                      </p:to>
                                    </p:set>
                                  </p:childTnLst>
                                </p:cTn>
                              </p:par>
                              <p:par>
                                <p:cTn id="16" presetID="9"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dissolv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9"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17779-D947-AEFF-780E-8AFE66EFF1D6}"/>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74F8B5D3-7ECD-CD56-E659-61597A48875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64C938A8-B5D4-8DA7-D286-D3CC0A8C08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4" name="Rectangle 3">
            <a:extLst>
              <a:ext uri="{FF2B5EF4-FFF2-40B4-BE49-F238E27FC236}">
                <a16:creationId xmlns:a16="http://schemas.microsoft.com/office/drawing/2014/main" id="{478E3346-A665-1E19-17E8-7066FC4DA55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Golden Gate Claude</a:t>
            </a:r>
          </a:p>
        </p:txBody>
      </p:sp>
      <p:sp>
        <p:nvSpPr>
          <p:cNvPr id="5" name="Rectangle 4">
            <a:extLst>
              <a:ext uri="{FF2B5EF4-FFF2-40B4-BE49-F238E27FC236}">
                <a16:creationId xmlns:a16="http://schemas.microsoft.com/office/drawing/2014/main" id="{A2D971F0-345B-F821-4FF4-790C450A03E1}"/>
              </a:ext>
            </a:extLst>
          </p:cNvPr>
          <p:cNvSpPr/>
          <p:nvPr/>
        </p:nvSpPr>
        <p:spPr>
          <a:xfrm>
            <a:off x="4312508" y="1309816"/>
            <a:ext cx="383060" cy="48191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B69E19C2-8B5F-AB1F-DE6D-571CD8CF0202}"/>
              </a:ext>
            </a:extLst>
          </p:cNvPr>
          <p:cNvSpPr/>
          <p:nvPr/>
        </p:nvSpPr>
        <p:spPr>
          <a:xfrm>
            <a:off x="6701481" y="1309816"/>
            <a:ext cx="383060" cy="48191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A close-up of a bridge&#10;&#10;AI-generated content may be incorrect.">
            <a:extLst>
              <a:ext uri="{FF2B5EF4-FFF2-40B4-BE49-F238E27FC236}">
                <a16:creationId xmlns:a16="http://schemas.microsoft.com/office/drawing/2014/main" id="{A985CA9F-7B8B-6B31-1734-7DEE8B5684D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52109" y="1624471"/>
            <a:ext cx="3647995" cy="4245316"/>
          </a:xfrm>
          <a:prstGeom prst="rect">
            <a:avLst/>
          </a:prstGeom>
        </p:spPr>
      </p:pic>
      <p:sp>
        <p:nvSpPr>
          <p:cNvPr id="3" name="TextBox 2">
            <a:extLst>
              <a:ext uri="{FF2B5EF4-FFF2-40B4-BE49-F238E27FC236}">
                <a16:creationId xmlns:a16="http://schemas.microsoft.com/office/drawing/2014/main" id="{417CE1B7-FC1D-33F1-8116-F6989ECA3946}"/>
              </a:ext>
            </a:extLst>
          </p:cNvPr>
          <p:cNvSpPr txBox="1"/>
          <p:nvPr/>
        </p:nvSpPr>
        <p:spPr>
          <a:xfrm>
            <a:off x="9108618" y="6396334"/>
            <a:ext cx="2938177" cy="461665"/>
          </a:xfrm>
          <a:prstGeom prst="rect">
            <a:avLst/>
          </a:prstGeom>
          <a:noFill/>
        </p:spPr>
        <p:txBody>
          <a:bodyPr wrap="none" rtlCol="0">
            <a:spAutoFit/>
          </a:bodyPr>
          <a:lstStyle/>
          <a:p>
            <a:r>
              <a:rPr lang="en-US" sz="2400" dirty="0"/>
              <a:t>Templeton et al 2024</a:t>
            </a:r>
          </a:p>
        </p:txBody>
      </p:sp>
      <p:pic>
        <p:nvPicPr>
          <p:cNvPr id="2" name="Picture 1" descr="A close-up of a bridge&#10;&#10;AI-generated content may be incorrect.">
            <a:extLst>
              <a:ext uri="{FF2B5EF4-FFF2-40B4-BE49-F238E27FC236}">
                <a16:creationId xmlns:a16="http://schemas.microsoft.com/office/drawing/2014/main" id="{A72AC4EC-8826-4904-92C3-929ADD81BE2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022027" y="1131702"/>
            <a:ext cx="4147946" cy="4594595"/>
          </a:xfrm>
          <a:prstGeom prst="rect">
            <a:avLst/>
          </a:prstGeom>
        </p:spPr>
      </p:pic>
      <p:sp>
        <p:nvSpPr>
          <p:cNvPr id="9" name="Rectangle 3">
            <a:extLst>
              <a:ext uri="{FF2B5EF4-FFF2-40B4-BE49-F238E27FC236}">
                <a16:creationId xmlns:a16="http://schemas.microsoft.com/office/drawing/2014/main" id="{8123D80E-7E98-056F-81FD-12FC3151BFD3}"/>
              </a:ext>
            </a:extLst>
          </p:cNvPr>
          <p:cNvSpPr>
            <a:spLocks noChangeArrowheads="1"/>
          </p:cNvSpPr>
          <p:nvPr/>
        </p:nvSpPr>
        <p:spPr bwMode="auto">
          <a:xfrm>
            <a:off x="354280" y="5845172"/>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Individual concepts can be linearly augmented</a:t>
            </a:r>
          </a:p>
        </p:txBody>
      </p:sp>
      <p:pic>
        <p:nvPicPr>
          <p:cNvPr id="12" name="Picture 11" descr="A screenshot of a chat&#10;&#10;AI-generated content may be incorrect.">
            <a:extLst>
              <a:ext uri="{FF2B5EF4-FFF2-40B4-BE49-F238E27FC236}">
                <a16:creationId xmlns:a16="http://schemas.microsoft.com/office/drawing/2014/main" id="{3177DD74-8390-B0D3-BDB8-B35811473A1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53747" y="1791730"/>
            <a:ext cx="3895147" cy="3801548"/>
          </a:xfrm>
          <a:prstGeom prst="rect">
            <a:avLst/>
          </a:prstGeom>
        </p:spPr>
      </p:pic>
    </p:spTree>
    <p:extLst>
      <p:ext uri="{BB962C8B-B14F-4D97-AF65-F5344CB8AC3E}">
        <p14:creationId xmlns:p14="http://schemas.microsoft.com/office/powerpoint/2010/main" val="249643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AD34A-BBC4-AE41-1CCF-863A93F5D5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D313C7B-15A4-18E9-369F-0D6B4AC1B20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49FA979B-95F6-2A60-31ED-28466EFC40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6388DAB8-28E5-2570-6C0C-7B8B9CECA855}"/>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3. Symbols are (nearly) enough</a:t>
            </a:r>
          </a:p>
        </p:txBody>
      </p:sp>
      <p:pic>
        <p:nvPicPr>
          <p:cNvPr id="7" name="Picture 6" descr="A diagram of a room&#10;&#10;AI-generated content may be incorrect.">
            <a:extLst>
              <a:ext uri="{FF2B5EF4-FFF2-40B4-BE49-F238E27FC236}">
                <a16:creationId xmlns:a16="http://schemas.microsoft.com/office/drawing/2014/main" id="{1F5D7585-8BFD-14FA-6555-BE18505314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946" y="1377705"/>
            <a:ext cx="4938945" cy="3701471"/>
          </a:xfrm>
          <a:prstGeom prst="rect">
            <a:avLst/>
          </a:prstGeom>
        </p:spPr>
      </p:pic>
      <p:sp>
        <p:nvSpPr>
          <p:cNvPr id="15" name="TextBox 14">
            <a:extLst>
              <a:ext uri="{FF2B5EF4-FFF2-40B4-BE49-F238E27FC236}">
                <a16:creationId xmlns:a16="http://schemas.microsoft.com/office/drawing/2014/main" id="{6E2FD965-3EC0-10AB-0CBE-B41A4E1EE4D7}"/>
              </a:ext>
            </a:extLst>
          </p:cNvPr>
          <p:cNvSpPr txBox="1"/>
          <p:nvPr/>
        </p:nvSpPr>
        <p:spPr>
          <a:xfrm>
            <a:off x="1187532" y="5444054"/>
            <a:ext cx="3770263" cy="523220"/>
          </a:xfrm>
          <a:prstGeom prst="rect">
            <a:avLst/>
          </a:prstGeom>
          <a:noFill/>
        </p:spPr>
        <p:txBody>
          <a:bodyPr wrap="none" rtlCol="0">
            <a:spAutoFit/>
          </a:bodyPr>
          <a:lstStyle/>
          <a:p>
            <a:r>
              <a:rPr lang="en-US" sz="2800"/>
              <a:t>Map described verbally</a:t>
            </a:r>
          </a:p>
        </p:txBody>
      </p:sp>
      <p:grpSp>
        <p:nvGrpSpPr>
          <p:cNvPr id="2" name="Group 1">
            <a:extLst>
              <a:ext uri="{FF2B5EF4-FFF2-40B4-BE49-F238E27FC236}">
                <a16:creationId xmlns:a16="http://schemas.microsoft.com/office/drawing/2014/main" id="{A0D8B483-B15D-B5B3-8281-BA04008802B4}"/>
              </a:ext>
            </a:extLst>
          </p:cNvPr>
          <p:cNvGrpSpPr/>
          <p:nvPr/>
        </p:nvGrpSpPr>
        <p:grpSpPr>
          <a:xfrm>
            <a:off x="5499100" y="1211447"/>
            <a:ext cx="6692900" cy="4755827"/>
            <a:chOff x="5499100" y="1211447"/>
            <a:chExt cx="6692900" cy="4755827"/>
          </a:xfrm>
        </p:grpSpPr>
        <p:pic>
          <p:nvPicPr>
            <p:cNvPr id="10" name="Picture 9" descr="A diagram of a diagram&#10;&#10;AI-generated content may be incorrect.">
              <a:extLst>
                <a:ext uri="{FF2B5EF4-FFF2-40B4-BE49-F238E27FC236}">
                  <a16:creationId xmlns:a16="http://schemas.microsoft.com/office/drawing/2014/main" id="{37651E83-EA02-FB81-8132-19D42ECF104B}"/>
                </a:ext>
              </a:extLst>
            </p:cNvPr>
            <p:cNvPicPr>
              <a:picLocks noChangeAspect="1"/>
            </p:cNvPicPr>
            <p:nvPr/>
          </p:nvPicPr>
          <p:blipFill>
            <a:blip r:embed="rId4"/>
            <a:stretch>
              <a:fillRect/>
            </a:stretch>
          </p:blipFill>
          <p:spPr>
            <a:xfrm>
              <a:off x="5499100" y="1211447"/>
              <a:ext cx="6692900" cy="3784600"/>
            </a:xfrm>
            <a:prstGeom prst="rect">
              <a:avLst/>
            </a:prstGeom>
          </p:spPr>
        </p:pic>
        <p:sp>
          <p:nvSpPr>
            <p:cNvPr id="16" name="TextBox 15">
              <a:extLst>
                <a:ext uri="{FF2B5EF4-FFF2-40B4-BE49-F238E27FC236}">
                  <a16:creationId xmlns:a16="http://schemas.microsoft.com/office/drawing/2014/main" id="{BF90F27C-8A83-9F1F-4C5E-2224AF4D317D}"/>
                </a:ext>
              </a:extLst>
            </p:cNvPr>
            <p:cNvSpPr txBox="1"/>
            <p:nvPr/>
          </p:nvSpPr>
          <p:spPr>
            <a:xfrm>
              <a:off x="7114797" y="5444054"/>
              <a:ext cx="3478773" cy="523220"/>
            </a:xfrm>
            <a:prstGeom prst="rect">
              <a:avLst/>
            </a:prstGeom>
            <a:noFill/>
          </p:spPr>
          <p:txBody>
            <a:bodyPr wrap="none" rtlCol="0">
              <a:spAutoFit/>
            </a:bodyPr>
            <a:lstStyle/>
            <a:p>
              <a:r>
                <a:rPr lang="en-US" sz="2800"/>
                <a:t>GPT4 can plot it in 2D</a:t>
              </a:r>
            </a:p>
          </p:txBody>
        </p:sp>
      </p:grpSp>
      <p:sp>
        <p:nvSpPr>
          <p:cNvPr id="17" name="TextBox 16">
            <a:extLst>
              <a:ext uri="{FF2B5EF4-FFF2-40B4-BE49-F238E27FC236}">
                <a16:creationId xmlns:a16="http://schemas.microsoft.com/office/drawing/2014/main" id="{989E780B-76A1-3F96-29BA-696DECCC2DB0}"/>
              </a:ext>
            </a:extLst>
          </p:cNvPr>
          <p:cNvSpPr txBox="1"/>
          <p:nvPr/>
        </p:nvSpPr>
        <p:spPr>
          <a:xfrm>
            <a:off x="10155237" y="6396334"/>
            <a:ext cx="1999265" cy="461665"/>
          </a:xfrm>
          <a:prstGeom prst="rect">
            <a:avLst/>
          </a:prstGeom>
          <a:noFill/>
        </p:spPr>
        <p:txBody>
          <a:bodyPr wrap="none" rtlCol="0">
            <a:spAutoFit/>
          </a:bodyPr>
          <a:lstStyle/>
          <a:p>
            <a:r>
              <a:rPr lang="en-US" sz="2400"/>
              <a:t>Bubeck, 2023</a:t>
            </a:r>
          </a:p>
        </p:txBody>
      </p:sp>
    </p:spTree>
    <p:extLst>
      <p:ext uri="{BB962C8B-B14F-4D97-AF65-F5344CB8AC3E}">
        <p14:creationId xmlns:p14="http://schemas.microsoft.com/office/powerpoint/2010/main" val="4646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68E54-20F6-1926-B4FE-0C8C5BEBF24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B45EC47-40BB-BFBB-4153-C287641C2E0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949A5241-B2AE-5921-8B8A-D466ECDC4D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A4582B7F-6F7C-FEE2-367C-08389A41C52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Sample efficiency</a:t>
            </a:r>
          </a:p>
        </p:txBody>
      </p:sp>
      <p:sp>
        <p:nvSpPr>
          <p:cNvPr id="23" name="TextBox 22">
            <a:extLst>
              <a:ext uri="{FF2B5EF4-FFF2-40B4-BE49-F238E27FC236}">
                <a16:creationId xmlns:a16="http://schemas.microsoft.com/office/drawing/2014/main" id="{B3F29BF7-FC36-3211-68E8-C571AEF931F4}"/>
              </a:ext>
            </a:extLst>
          </p:cNvPr>
          <p:cNvSpPr txBox="1"/>
          <p:nvPr/>
        </p:nvSpPr>
        <p:spPr>
          <a:xfrm>
            <a:off x="516835" y="1695859"/>
            <a:ext cx="5579165" cy="3108543"/>
          </a:xfrm>
          <a:prstGeom prst="rect">
            <a:avLst/>
          </a:prstGeom>
          <a:noFill/>
        </p:spPr>
        <p:txBody>
          <a:bodyPr wrap="square">
            <a:spAutoFit/>
          </a:bodyPr>
          <a:lstStyle/>
          <a:p>
            <a:r>
              <a:rPr lang="en-US" sz="2800" i="1">
                <a:latin typeface="Constantia" panose="02030602050306030303" pitchFamily="18" charset="0"/>
              </a:rPr>
              <a:t>…”children may only need to see a few examples of the concepts hairbrush, pineapple or lightsaber before they largely ‘get it,’ grasping the boundary of the infinite set that defines each concept from the infinite set of all possible objects”.</a:t>
            </a:r>
          </a:p>
        </p:txBody>
      </p:sp>
      <p:sp>
        <p:nvSpPr>
          <p:cNvPr id="24" name="TextBox 23">
            <a:extLst>
              <a:ext uri="{FF2B5EF4-FFF2-40B4-BE49-F238E27FC236}">
                <a16:creationId xmlns:a16="http://schemas.microsoft.com/office/drawing/2014/main" id="{5737F128-F7E4-D352-6F4F-A48736AA7D25}"/>
              </a:ext>
            </a:extLst>
          </p:cNvPr>
          <p:cNvSpPr txBox="1"/>
          <p:nvPr/>
        </p:nvSpPr>
        <p:spPr>
          <a:xfrm>
            <a:off x="3933613" y="4896734"/>
            <a:ext cx="2162387" cy="461665"/>
          </a:xfrm>
          <a:prstGeom prst="rect">
            <a:avLst/>
          </a:prstGeom>
          <a:noFill/>
        </p:spPr>
        <p:txBody>
          <a:bodyPr wrap="none" rtlCol="0">
            <a:spAutoFit/>
          </a:bodyPr>
          <a:lstStyle/>
          <a:p>
            <a:r>
              <a:rPr lang="en-US" sz="2400"/>
              <a:t>Lake et al 2016</a:t>
            </a:r>
          </a:p>
        </p:txBody>
      </p:sp>
      <p:grpSp>
        <p:nvGrpSpPr>
          <p:cNvPr id="30" name="Group 29">
            <a:extLst>
              <a:ext uri="{FF2B5EF4-FFF2-40B4-BE49-F238E27FC236}">
                <a16:creationId xmlns:a16="http://schemas.microsoft.com/office/drawing/2014/main" id="{D1641859-106D-D51B-34F1-EE808CD9C01D}"/>
              </a:ext>
            </a:extLst>
          </p:cNvPr>
          <p:cNvGrpSpPr/>
          <p:nvPr/>
        </p:nvGrpSpPr>
        <p:grpSpPr>
          <a:xfrm>
            <a:off x="6544369" y="1407266"/>
            <a:ext cx="5453719" cy="4043467"/>
            <a:chOff x="368856" y="1332592"/>
            <a:chExt cx="5453719" cy="4043467"/>
          </a:xfrm>
        </p:grpSpPr>
        <p:pic>
          <p:nvPicPr>
            <p:cNvPr id="31" name="Picture 30" descr="A diagram of words and a green line&#10;&#10;AI-generated content may be incorrect.">
              <a:extLst>
                <a:ext uri="{FF2B5EF4-FFF2-40B4-BE49-F238E27FC236}">
                  <a16:creationId xmlns:a16="http://schemas.microsoft.com/office/drawing/2014/main" id="{9164B6F2-EB7B-F552-F16E-E8717CEB547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07836" y="1332592"/>
              <a:ext cx="5114739" cy="3064596"/>
            </a:xfrm>
            <a:prstGeom prst="rect">
              <a:avLst/>
            </a:prstGeom>
          </p:spPr>
        </p:pic>
        <p:sp>
          <p:nvSpPr>
            <p:cNvPr id="34" name="TextBox 33">
              <a:extLst>
                <a:ext uri="{FF2B5EF4-FFF2-40B4-BE49-F238E27FC236}">
                  <a16:creationId xmlns:a16="http://schemas.microsoft.com/office/drawing/2014/main" id="{42E1AF8A-A488-1CE9-4D35-56B275095FA0}"/>
                </a:ext>
              </a:extLst>
            </p:cNvPr>
            <p:cNvSpPr txBox="1"/>
            <p:nvPr/>
          </p:nvSpPr>
          <p:spPr>
            <a:xfrm rot="16200000">
              <a:off x="-629815" y="2854251"/>
              <a:ext cx="2366674" cy="369332"/>
            </a:xfrm>
            <a:prstGeom prst="rect">
              <a:avLst/>
            </a:prstGeom>
            <a:noFill/>
          </p:spPr>
          <p:txBody>
            <a:bodyPr wrap="none" rtlCol="0">
              <a:spAutoFit/>
            </a:bodyPr>
            <a:lstStyle/>
            <a:p>
              <a:r>
                <a:rPr lang="en-US"/>
                <a:t>cumulative exposures</a:t>
              </a:r>
            </a:p>
          </p:txBody>
        </p:sp>
        <p:pic>
          <p:nvPicPr>
            <p:cNvPr id="35" name="Picture 34">
              <a:extLst>
                <a:ext uri="{FF2B5EF4-FFF2-40B4-BE49-F238E27FC236}">
                  <a16:creationId xmlns:a16="http://schemas.microsoft.com/office/drawing/2014/main" id="{0425C0CA-C26A-4A01-3D55-CCA7413E7FC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90435" y="4360877"/>
              <a:ext cx="4101600" cy="343168"/>
            </a:xfrm>
            <a:prstGeom prst="rect">
              <a:avLst/>
            </a:prstGeom>
          </p:spPr>
        </p:pic>
        <p:sp>
          <p:nvSpPr>
            <p:cNvPr id="36" name="TextBox 35">
              <a:extLst>
                <a:ext uri="{FF2B5EF4-FFF2-40B4-BE49-F238E27FC236}">
                  <a16:creationId xmlns:a16="http://schemas.microsoft.com/office/drawing/2014/main" id="{A9B68AFE-EA4C-C0DF-4CB9-E991679DE5A5}"/>
                </a:ext>
              </a:extLst>
            </p:cNvPr>
            <p:cNvSpPr txBox="1"/>
            <p:nvPr/>
          </p:nvSpPr>
          <p:spPr>
            <a:xfrm>
              <a:off x="1701448" y="4729728"/>
              <a:ext cx="3127513" cy="646331"/>
            </a:xfrm>
            <a:prstGeom prst="rect">
              <a:avLst/>
            </a:prstGeom>
            <a:noFill/>
          </p:spPr>
          <p:txBody>
            <a:bodyPr wrap="square" rtlCol="0">
              <a:spAutoFit/>
            </a:bodyPr>
            <a:lstStyle/>
            <a:p>
              <a:pPr algn="ctr"/>
              <a:r>
                <a:rPr lang="en-US"/>
                <a:t>age (months) at which 50% proficiency achieved</a:t>
              </a:r>
            </a:p>
          </p:txBody>
        </p:sp>
      </p:grpSp>
      <p:sp>
        <p:nvSpPr>
          <p:cNvPr id="37" name="TextBox 36">
            <a:extLst>
              <a:ext uri="{FF2B5EF4-FFF2-40B4-BE49-F238E27FC236}">
                <a16:creationId xmlns:a16="http://schemas.microsoft.com/office/drawing/2014/main" id="{393F0DC7-902B-D7E8-90A8-82B5D4C3C34E}"/>
              </a:ext>
            </a:extLst>
          </p:cNvPr>
          <p:cNvSpPr txBox="1"/>
          <p:nvPr/>
        </p:nvSpPr>
        <p:spPr>
          <a:xfrm>
            <a:off x="10465820" y="6396335"/>
            <a:ext cx="1642757" cy="461665"/>
          </a:xfrm>
          <a:prstGeom prst="rect">
            <a:avLst/>
          </a:prstGeom>
          <a:noFill/>
        </p:spPr>
        <p:txBody>
          <a:bodyPr wrap="none" rtlCol="0">
            <a:spAutoFit/>
          </a:bodyPr>
          <a:lstStyle/>
          <a:p>
            <a:r>
              <a:rPr lang="en-US" sz="2400"/>
              <a:t>Frank 2026</a:t>
            </a:r>
          </a:p>
        </p:txBody>
      </p:sp>
    </p:spTree>
    <p:extLst>
      <p:ext uri="{BB962C8B-B14F-4D97-AF65-F5344CB8AC3E}">
        <p14:creationId xmlns:p14="http://schemas.microsoft.com/office/powerpoint/2010/main" val="2376298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4C258-BF7D-193A-498B-8C49F5A0EC4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9F7852C-CEF7-5145-0EFD-86654CDE849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1AF1D0BF-A0A8-A2B4-2CAE-5ACA5CFCBB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E680E194-27CA-5EFD-6454-17EDC5FCBB2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In context / in weight learning</a:t>
            </a:r>
          </a:p>
        </p:txBody>
      </p:sp>
      <p:pic>
        <p:nvPicPr>
          <p:cNvPr id="3" name="Picture 2" descr="A group of people sitting at a table&#10;&#10;AI-generated content may be incorrect.">
            <a:extLst>
              <a:ext uri="{FF2B5EF4-FFF2-40B4-BE49-F238E27FC236}">
                <a16:creationId xmlns:a16="http://schemas.microsoft.com/office/drawing/2014/main" id="{021534B8-3888-FEAA-1307-3ADCE650F543}"/>
              </a:ext>
            </a:extLst>
          </p:cNvPr>
          <p:cNvPicPr>
            <a:picLocks noChangeAspect="1"/>
          </p:cNvPicPr>
          <p:nvPr/>
        </p:nvPicPr>
        <p:blipFill>
          <a:blip r:embed="rId3"/>
          <a:stretch>
            <a:fillRect/>
          </a:stretch>
        </p:blipFill>
        <p:spPr>
          <a:xfrm>
            <a:off x="180633" y="1012827"/>
            <a:ext cx="5575300" cy="1562100"/>
          </a:xfrm>
          <a:prstGeom prst="rect">
            <a:avLst/>
          </a:prstGeom>
        </p:spPr>
      </p:pic>
      <p:pic>
        <p:nvPicPr>
          <p:cNvPr id="8" name="Picture 7">
            <a:extLst>
              <a:ext uri="{FF2B5EF4-FFF2-40B4-BE49-F238E27FC236}">
                <a16:creationId xmlns:a16="http://schemas.microsoft.com/office/drawing/2014/main" id="{0476EA7E-CB09-EBA6-77A6-40097F0E5B33}"/>
              </a:ext>
            </a:extLst>
          </p:cNvPr>
          <p:cNvPicPr>
            <a:picLocks noChangeAspect="1"/>
          </p:cNvPicPr>
          <p:nvPr/>
        </p:nvPicPr>
        <p:blipFill>
          <a:blip r:embed="rId4"/>
          <a:stretch>
            <a:fillRect/>
          </a:stretch>
        </p:blipFill>
        <p:spPr>
          <a:xfrm>
            <a:off x="390087" y="4064242"/>
            <a:ext cx="5537200" cy="1587500"/>
          </a:xfrm>
          <a:prstGeom prst="rect">
            <a:avLst/>
          </a:prstGeom>
        </p:spPr>
      </p:pic>
      <p:pic>
        <p:nvPicPr>
          <p:cNvPr id="12" name="Picture 11" descr="A person with hands behind their head&#10;&#10;AI-generated content may be incorrect.">
            <a:extLst>
              <a:ext uri="{FF2B5EF4-FFF2-40B4-BE49-F238E27FC236}">
                <a16:creationId xmlns:a16="http://schemas.microsoft.com/office/drawing/2014/main" id="{844AECFF-E8AF-E4FC-A52E-3D250AE80E7F}"/>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7299" b="95255" l="9735" r="89381">
                        <a14:foregroundMark x1="40265" y1="10949" x2="71681" y2="8394"/>
                        <a14:foregroundMark x1="90265" y1="28102" x2="90265" y2="49270"/>
                        <a14:foregroundMark x1="63717" y1="90876" x2="65929" y2="92701"/>
                        <a14:foregroundMark x1="43805" y1="94891" x2="42920" y2="95255"/>
                      </a14:backgroundRemoval>
                    </a14:imgEffect>
                  </a14:imgLayer>
                </a14:imgProps>
              </a:ext>
              <a:ext uri="{28A0092B-C50C-407E-A947-70E740481C1C}">
                <a14:useLocalDpi xmlns:a14="http://schemas.microsoft.com/office/drawing/2010/main"/>
              </a:ext>
            </a:extLst>
          </a:blip>
          <a:stretch>
            <a:fillRect/>
          </a:stretch>
        </p:blipFill>
        <p:spPr>
          <a:xfrm rot="10599100">
            <a:off x="4887907" y="1982333"/>
            <a:ext cx="438471" cy="531597"/>
          </a:xfrm>
          <a:prstGeom prst="rect">
            <a:avLst/>
          </a:prstGeom>
        </p:spPr>
      </p:pic>
      <p:pic>
        <p:nvPicPr>
          <p:cNvPr id="13" name="Picture 12" descr="A person with hands behind their head&#10;&#10;AI-generated content may be incorrect.">
            <a:extLst>
              <a:ext uri="{FF2B5EF4-FFF2-40B4-BE49-F238E27FC236}">
                <a16:creationId xmlns:a16="http://schemas.microsoft.com/office/drawing/2014/main" id="{F24F1C04-BC24-D6D0-3094-97BD17FCF719}"/>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7299" b="95255" l="9735" r="89381">
                        <a14:foregroundMark x1="40265" y1="10949" x2="71681" y2="8394"/>
                        <a14:foregroundMark x1="90265" y1="28102" x2="90265" y2="49270"/>
                        <a14:foregroundMark x1="63717" y1="90876" x2="65929" y2="92701"/>
                        <a14:foregroundMark x1="43805" y1="94891" x2="42920" y2="95255"/>
                      </a14:backgroundRemoval>
                    </a14:imgEffect>
                  </a14:imgLayer>
                </a14:imgProps>
              </a:ext>
              <a:ext uri="{28A0092B-C50C-407E-A947-70E740481C1C}">
                <a14:useLocalDpi xmlns:a14="http://schemas.microsoft.com/office/drawing/2010/main"/>
              </a:ext>
            </a:extLst>
          </a:blip>
          <a:stretch>
            <a:fillRect/>
          </a:stretch>
        </p:blipFill>
        <p:spPr>
          <a:xfrm rot="18318689">
            <a:off x="4447994" y="1371983"/>
            <a:ext cx="438471" cy="531597"/>
          </a:xfrm>
          <a:prstGeom prst="rect">
            <a:avLst/>
          </a:prstGeom>
        </p:spPr>
      </p:pic>
      <p:pic>
        <p:nvPicPr>
          <p:cNvPr id="16" name="Picture 15" descr="A person holding a person's hands&#10;&#10;AI-generated content may be incorrect.">
            <a:extLst>
              <a:ext uri="{FF2B5EF4-FFF2-40B4-BE49-F238E27FC236}">
                <a16:creationId xmlns:a16="http://schemas.microsoft.com/office/drawing/2014/main" id="{C3FEB305-68F2-A734-36E1-4E47BC294B42}"/>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9483" b="95259" l="9043" r="89894">
                        <a14:foregroundMark x1="46809" y1="9914" x2="45745" y2="9483"/>
                        <a14:foregroundMark x1="38298" y1="93534" x2="38298" y2="86207"/>
                        <a14:foregroundMark x1="59574" y1="95259" x2="59574" y2="90948"/>
                        <a14:foregroundMark x1="86702" y1="59914" x2="81383" y2="22414"/>
                        <a14:backgroundMark x1="21277" y1="20690" x2="32979" y2="19397"/>
                        <a14:backgroundMark x1="47872" y1="71552" x2="47872" y2="71552"/>
                        <a14:backgroundMark x1="47872" y1="55172" x2="39362" y2="48707"/>
                      </a14:backgroundRemoval>
                    </a14:imgEffect>
                  </a14:imgLayer>
                </a14:imgProps>
              </a:ext>
              <a:ext uri="{28A0092B-C50C-407E-A947-70E740481C1C}">
                <a14:useLocalDpi xmlns:a14="http://schemas.microsoft.com/office/drawing/2010/main"/>
              </a:ext>
            </a:extLst>
          </a:blip>
          <a:stretch>
            <a:fillRect/>
          </a:stretch>
        </p:blipFill>
        <p:spPr>
          <a:xfrm rot="7228372">
            <a:off x="5252508" y="1776167"/>
            <a:ext cx="391662" cy="483328"/>
          </a:xfrm>
          <a:prstGeom prst="rect">
            <a:avLst/>
          </a:prstGeom>
        </p:spPr>
      </p:pic>
      <p:pic>
        <p:nvPicPr>
          <p:cNvPr id="17" name="Picture 16" descr="A person holding a person's hands&#10;&#10;AI-generated content may be incorrect.">
            <a:extLst>
              <a:ext uri="{FF2B5EF4-FFF2-40B4-BE49-F238E27FC236}">
                <a16:creationId xmlns:a16="http://schemas.microsoft.com/office/drawing/2014/main" id="{5C092A91-F1DF-FA99-323B-A418FACB5A3C}"/>
              </a:ext>
            </a:extLst>
          </p:cNvPr>
          <p:cNvPicPr>
            <a:picLocks noChangeAspect="1"/>
          </p:cNvPicPr>
          <p:nvPr/>
        </p:nvPicPr>
        <p:blipFill>
          <a:blip r:embed="rId7" cstate="screen">
            <a:extLst>
              <a:ext uri="{BEBA8EAE-BF5A-486C-A8C5-ECC9F3942E4B}">
                <a14:imgProps xmlns:a14="http://schemas.microsoft.com/office/drawing/2010/main">
                  <a14:imgLayer r:embed="rId8">
                    <a14:imgEffect>
                      <a14:backgroundRemoval t="9483" b="95259" l="9043" r="89894">
                        <a14:foregroundMark x1="46809" y1="9914" x2="45745" y2="9483"/>
                        <a14:foregroundMark x1="38298" y1="93534" x2="38298" y2="86207"/>
                        <a14:foregroundMark x1="59574" y1="95259" x2="59574" y2="90948"/>
                        <a14:foregroundMark x1="86702" y1="59914" x2="81383" y2="22414"/>
                        <a14:backgroundMark x1="21277" y1="20690" x2="32979" y2="19397"/>
                        <a14:backgroundMark x1="47872" y1="71552" x2="47872" y2="71552"/>
                        <a14:backgroundMark x1="47872" y1="55172" x2="39362" y2="48707"/>
                      </a14:backgroundRemoval>
                    </a14:imgEffect>
                  </a14:imgLayer>
                </a14:imgProps>
              </a:ext>
              <a:ext uri="{28A0092B-C50C-407E-A947-70E740481C1C}">
                <a14:useLocalDpi xmlns:a14="http://schemas.microsoft.com/office/drawing/2010/main"/>
              </a:ext>
            </a:extLst>
          </a:blip>
          <a:stretch>
            <a:fillRect/>
          </a:stretch>
        </p:blipFill>
        <p:spPr>
          <a:xfrm rot="3246989">
            <a:off x="5251448" y="1347337"/>
            <a:ext cx="391662" cy="483328"/>
          </a:xfrm>
          <a:prstGeom prst="rect">
            <a:avLst/>
          </a:prstGeom>
        </p:spPr>
      </p:pic>
      <p:pic>
        <p:nvPicPr>
          <p:cNvPr id="18" name="Picture 17" descr="A person with hands behind their head&#10;&#10;AI-generated content may be incorrect.">
            <a:extLst>
              <a:ext uri="{FF2B5EF4-FFF2-40B4-BE49-F238E27FC236}">
                <a16:creationId xmlns:a16="http://schemas.microsoft.com/office/drawing/2014/main" id="{F1E6F344-8DE2-0948-F4A1-CE3C750A29C2}"/>
              </a:ext>
            </a:extLst>
          </p:cNvPr>
          <p:cNvPicPr>
            <a:picLocks noChangeAspect="1"/>
          </p:cNvPicPr>
          <p:nvPr/>
        </p:nvPicPr>
        <p:blipFill>
          <a:blip r:embed="rId5" cstate="screen">
            <a:extLst>
              <a:ext uri="{BEBA8EAE-BF5A-486C-A8C5-ECC9F3942E4B}">
                <a14:imgProps xmlns:a14="http://schemas.microsoft.com/office/drawing/2010/main">
                  <a14:imgLayer r:embed="rId6">
                    <a14:imgEffect>
                      <a14:backgroundRemoval t="7299" b="95255" l="9735" r="89381">
                        <a14:foregroundMark x1="40265" y1="10949" x2="71681" y2="8394"/>
                        <a14:foregroundMark x1="90265" y1="28102" x2="90265" y2="49270"/>
                        <a14:foregroundMark x1="63717" y1="90876" x2="65929" y2="92701"/>
                        <a14:foregroundMark x1="43805" y1="94891" x2="42920" y2="95255"/>
                      </a14:backgroundRemoval>
                    </a14:imgEffect>
                  </a14:imgLayer>
                </a14:imgProps>
              </a:ext>
              <a:ext uri="{28A0092B-C50C-407E-A947-70E740481C1C}">
                <a14:useLocalDpi xmlns:a14="http://schemas.microsoft.com/office/drawing/2010/main"/>
              </a:ext>
            </a:extLst>
          </a:blip>
          <a:stretch>
            <a:fillRect/>
          </a:stretch>
        </p:blipFill>
        <p:spPr>
          <a:xfrm rot="7236208">
            <a:off x="5325710" y="4727357"/>
            <a:ext cx="438471" cy="531597"/>
          </a:xfrm>
          <a:prstGeom prst="rect">
            <a:avLst/>
          </a:prstGeom>
        </p:spPr>
      </p:pic>
      <p:sp>
        <p:nvSpPr>
          <p:cNvPr id="20" name="Rectangle 19">
            <a:extLst>
              <a:ext uri="{FF2B5EF4-FFF2-40B4-BE49-F238E27FC236}">
                <a16:creationId xmlns:a16="http://schemas.microsoft.com/office/drawing/2014/main" id="{4A14D906-36B8-D75F-BE64-488C72BAC0A6}"/>
              </a:ext>
            </a:extLst>
          </p:cNvPr>
          <p:cNvSpPr/>
          <p:nvPr/>
        </p:nvSpPr>
        <p:spPr>
          <a:xfrm rot="19894960">
            <a:off x="4493963" y="4861420"/>
            <a:ext cx="506794" cy="341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purple logo with a white background&#10;&#10;AI-generated content may be incorrect.">
            <a:extLst>
              <a:ext uri="{FF2B5EF4-FFF2-40B4-BE49-F238E27FC236}">
                <a16:creationId xmlns:a16="http://schemas.microsoft.com/office/drawing/2014/main" id="{01BFA6D6-2938-8416-E1C1-18DC9EE188D1}"/>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7759" b="92672" l="9140" r="89785">
                        <a14:foregroundMark x1="9140" y1="49138" x2="9140" y2="81466"/>
                        <a14:foregroundMark x1="28495" y1="93103" x2="73118" y2="93103"/>
                        <a14:foregroundMark x1="86559" y1="70259" x2="87634" y2="43534"/>
                        <a14:foregroundMark x1="53226" y1="7759" x2="53226" y2="19397"/>
                        <a14:foregroundMark x1="33333" y1="7759" x2="33333" y2="15517"/>
                      </a14:backgroundRemoval>
                    </a14:imgEffect>
                  </a14:imgLayer>
                </a14:imgProps>
              </a:ext>
              <a:ext uri="{28A0092B-C50C-407E-A947-70E740481C1C}">
                <a14:useLocalDpi xmlns:a14="http://schemas.microsoft.com/office/drawing/2010/main"/>
              </a:ext>
            </a:extLst>
          </a:blip>
          <a:stretch>
            <a:fillRect/>
          </a:stretch>
        </p:blipFill>
        <p:spPr>
          <a:xfrm rot="14385207">
            <a:off x="5299959" y="4305938"/>
            <a:ext cx="396461" cy="494510"/>
          </a:xfrm>
          <a:prstGeom prst="rect">
            <a:avLst/>
          </a:prstGeom>
        </p:spPr>
      </p:pic>
      <p:pic>
        <p:nvPicPr>
          <p:cNvPr id="27" name="Picture 26" descr="A purple logo with a white background&#10;&#10;AI-generated content may be incorrect.">
            <a:extLst>
              <a:ext uri="{FF2B5EF4-FFF2-40B4-BE49-F238E27FC236}">
                <a16:creationId xmlns:a16="http://schemas.microsoft.com/office/drawing/2014/main" id="{92A16569-D76C-EE7E-7D32-8EB8D2C567A3}"/>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7759" b="92672" l="9140" r="89785">
                        <a14:foregroundMark x1="9140" y1="49138" x2="9140" y2="81466"/>
                        <a14:foregroundMark x1="28495" y1="93103" x2="73118" y2="93103"/>
                        <a14:foregroundMark x1="86559" y1="70259" x2="87634" y2="43534"/>
                        <a14:foregroundMark x1="53226" y1="7759" x2="53226" y2="19397"/>
                        <a14:foregroundMark x1="33333" y1="7759" x2="33333" y2="15517"/>
                      </a14:backgroundRemoval>
                    </a14:imgEffect>
                  </a14:imgLayer>
                </a14:imgProps>
              </a:ext>
              <a:ext uri="{28A0092B-C50C-407E-A947-70E740481C1C}">
                <a14:useLocalDpi xmlns:a14="http://schemas.microsoft.com/office/drawing/2010/main"/>
              </a:ext>
            </a:extLst>
          </a:blip>
          <a:stretch>
            <a:fillRect/>
          </a:stretch>
        </p:blipFill>
        <p:spPr>
          <a:xfrm rot="7548349">
            <a:off x="4573761" y="4372463"/>
            <a:ext cx="396461" cy="494510"/>
          </a:xfrm>
          <a:prstGeom prst="rect">
            <a:avLst/>
          </a:prstGeom>
        </p:spPr>
      </p:pic>
      <p:pic>
        <p:nvPicPr>
          <p:cNvPr id="28" name="Picture 27" descr="A purple logo with a white background&#10;&#10;AI-generated content may be incorrect.">
            <a:extLst>
              <a:ext uri="{FF2B5EF4-FFF2-40B4-BE49-F238E27FC236}">
                <a16:creationId xmlns:a16="http://schemas.microsoft.com/office/drawing/2014/main" id="{EF30E0C2-FB06-F2CF-9949-ED4F7CA05B09}"/>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7759" b="92672" l="9140" r="89785">
                        <a14:foregroundMark x1="9140" y1="49138" x2="9140" y2="81466"/>
                        <a14:foregroundMark x1="28495" y1="93103" x2="73118" y2="93103"/>
                        <a14:foregroundMark x1="86559" y1="70259" x2="87634" y2="43534"/>
                        <a14:foregroundMark x1="53226" y1="7759" x2="53226" y2="19397"/>
                        <a14:foregroundMark x1="33333" y1="7759" x2="33333" y2="15517"/>
                      </a14:backgroundRemoval>
                    </a14:imgEffect>
                  </a14:imgLayer>
                </a14:imgProps>
              </a:ext>
              <a:ext uri="{28A0092B-C50C-407E-A947-70E740481C1C}">
                <a14:useLocalDpi xmlns:a14="http://schemas.microsoft.com/office/drawing/2010/main"/>
              </a:ext>
            </a:extLst>
          </a:blip>
          <a:stretch>
            <a:fillRect/>
          </a:stretch>
        </p:blipFill>
        <p:spPr>
          <a:xfrm>
            <a:off x="4988115" y="4982697"/>
            <a:ext cx="396461" cy="494510"/>
          </a:xfrm>
          <a:prstGeom prst="rect">
            <a:avLst/>
          </a:prstGeom>
        </p:spPr>
      </p:pic>
      <p:pic>
        <p:nvPicPr>
          <p:cNvPr id="32" name="Picture 31" descr="A logo on a white background&#10;&#10;AI-generated content may be incorrect.">
            <a:extLst>
              <a:ext uri="{FF2B5EF4-FFF2-40B4-BE49-F238E27FC236}">
                <a16:creationId xmlns:a16="http://schemas.microsoft.com/office/drawing/2014/main" id="{56F4C965-17F7-1C28-F207-71A43C6972E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3626509">
            <a:off x="4587010" y="4839446"/>
            <a:ext cx="365766" cy="461364"/>
          </a:xfrm>
          <a:prstGeom prst="rect">
            <a:avLst/>
          </a:prstGeom>
        </p:spPr>
      </p:pic>
      <p:pic>
        <p:nvPicPr>
          <p:cNvPr id="33" name="Picture 32" descr="A person with hands behind their head&#10;&#10;AI-generated content may be incorrect.">
            <a:extLst>
              <a:ext uri="{FF2B5EF4-FFF2-40B4-BE49-F238E27FC236}">
                <a16:creationId xmlns:a16="http://schemas.microsoft.com/office/drawing/2014/main" id="{E860535F-8703-E489-30F5-EDD37B44D594}"/>
              </a:ext>
            </a:extLst>
          </p:cNvPr>
          <p:cNvPicPr>
            <a:picLocks noChangeAspect="1"/>
          </p:cNvPicPr>
          <p:nvPr/>
        </p:nvPicPr>
        <p:blipFill>
          <a:blip r:embed="rId12" cstate="screen">
            <a:extLst>
              <a:ext uri="{BEBA8EAE-BF5A-486C-A8C5-ECC9F3942E4B}">
                <a14:imgProps xmlns:a14="http://schemas.microsoft.com/office/drawing/2010/main">
                  <a14:imgLayer r:embed="rId13">
                    <a14:imgEffect>
                      <a14:backgroundRemoval t="7299" b="95255" l="9735" r="89381">
                        <a14:foregroundMark x1="40265" y1="10949" x2="71681" y2="8394"/>
                        <a14:foregroundMark x1="90265" y1="28102" x2="90265" y2="49270"/>
                        <a14:foregroundMark x1="63717" y1="90876" x2="65929" y2="92701"/>
                        <a14:foregroundMark x1="43805" y1="94891" x2="42920" y2="95255"/>
                      </a14:backgroundRemoval>
                    </a14:imgEffect>
                  </a14:imgLayer>
                </a14:imgProps>
              </a:ext>
              <a:ext uri="{28A0092B-C50C-407E-A947-70E740481C1C}">
                <a14:useLocalDpi xmlns:a14="http://schemas.microsoft.com/office/drawing/2010/main"/>
              </a:ext>
            </a:extLst>
          </a:blip>
          <a:stretch>
            <a:fillRect/>
          </a:stretch>
        </p:blipFill>
        <p:spPr>
          <a:xfrm rot="14345017">
            <a:off x="4562095" y="4838313"/>
            <a:ext cx="415161" cy="503336"/>
          </a:xfrm>
          <a:prstGeom prst="rect">
            <a:avLst/>
          </a:prstGeom>
        </p:spPr>
      </p:pic>
      <p:sp>
        <p:nvSpPr>
          <p:cNvPr id="38" name="TextBox 37">
            <a:extLst>
              <a:ext uri="{FF2B5EF4-FFF2-40B4-BE49-F238E27FC236}">
                <a16:creationId xmlns:a16="http://schemas.microsoft.com/office/drawing/2014/main" id="{374C11AE-2783-5412-2245-4C42A90227C4}"/>
              </a:ext>
            </a:extLst>
          </p:cNvPr>
          <p:cNvSpPr txBox="1"/>
          <p:nvPr/>
        </p:nvSpPr>
        <p:spPr>
          <a:xfrm>
            <a:off x="496096" y="2622923"/>
            <a:ext cx="5575300" cy="1200329"/>
          </a:xfrm>
          <a:prstGeom prst="rect">
            <a:avLst/>
          </a:prstGeom>
          <a:noFill/>
        </p:spPr>
        <p:txBody>
          <a:bodyPr wrap="square" rtlCol="0">
            <a:spAutoFit/>
          </a:bodyPr>
          <a:lstStyle/>
          <a:p>
            <a:pPr algn="ctr"/>
            <a:r>
              <a:rPr lang="en-US" sz="2400" b="1"/>
              <a:t>In-weight learning </a:t>
            </a:r>
          </a:p>
          <a:p>
            <a:pPr algn="ctr"/>
            <a:r>
              <a:rPr lang="en-US" sz="2400"/>
              <a:t>(e.g. parameters adjusted by gradient descent)</a:t>
            </a:r>
          </a:p>
        </p:txBody>
      </p:sp>
      <p:sp>
        <p:nvSpPr>
          <p:cNvPr id="39" name="TextBox 38">
            <a:extLst>
              <a:ext uri="{FF2B5EF4-FFF2-40B4-BE49-F238E27FC236}">
                <a16:creationId xmlns:a16="http://schemas.microsoft.com/office/drawing/2014/main" id="{C8C10143-1FAE-97A4-F153-FDA9FFCFDDCC}"/>
              </a:ext>
            </a:extLst>
          </p:cNvPr>
          <p:cNvSpPr txBox="1"/>
          <p:nvPr/>
        </p:nvSpPr>
        <p:spPr>
          <a:xfrm>
            <a:off x="390087" y="5582939"/>
            <a:ext cx="5811637" cy="1200329"/>
          </a:xfrm>
          <a:prstGeom prst="rect">
            <a:avLst/>
          </a:prstGeom>
          <a:noFill/>
        </p:spPr>
        <p:txBody>
          <a:bodyPr wrap="square" rtlCol="0">
            <a:spAutoFit/>
          </a:bodyPr>
          <a:lstStyle/>
          <a:p>
            <a:pPr algn="ctr"/>
            <a:r>
              <a:rPr lang="en-US" sz="2400" b="1"/>
              <a:t>In-context learning </a:t>
            </a:r>
          </a:p>
          <a:p>
            <a:pPr algn="ctr"/>
            <a:r>
              <a:rPr lang="en-US" sz="2400"/>
              <a:t>(predict based on relations among past examples)</a:t>
            </a:r>
          </a:p>
        </p:txBody>
      </p:sp>
      <p:sp>
        <p:nvSpPr>
          <p:cNvPr id="43" name="Rectangle 42">
            <a:extLst>
              <a:ext uri="{FF2B5EF4-FFF2-40B4-BE49-F238E27FC236}">
                <a16:creationId xmlns:a16="http://schemas.microsoft.com/office/drawing/2014/main" id="{50D4A577-5205-2D4F-6F3E-86E6F8A82CB7}"/>
              </a:ext>
            </a:extLst>
          </p:cNvPr>
          <p:cNvSpPr/>
          <p:nvPr/>
        </p:nvSpPr>
        <p:spPr>
          <a:xfrm>
            <a:off x="180633" y="3823252"/>
            <a:ext cx="5890763" cy="17596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10040260-F64B-1281-82A8-C69CDD42160D}"/>
              </a:ext>
            </a:extLst>
          </p:cNvPr>
          <p:cNvGrpSpPr/>
          <p:nvPr/>
        </p:nvGrpSpPr>
        <p:grpSpPr>
          <a:xfrm>
            <a:off x="6391092" y="1110432"/>
            <a:ext cx="3166407" cy="1895583"/>
            <a:chOff x="6454675" y="1162533"/>
            <a:chExt cx="3166407" cy="1895583"/>
          </a:xfrm>
        </p:grpSpPr>
        <p:pic>
          <p:nvPicPr>
            <p:cNvPr id="45" name="Picture 44">
              <a:extLst>
                <a:ext uri="{FF2B5EF4-FFF2-40B4-BE49-F238E27FC236}">
                  <a16:creationId xmlns:a16="http://schemas.microsoft.com/office/drawing/2014/main" id="{1CAC5460-9C7C-7D94-B47D-3A640AB6B380}"/>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6454675" y="1162533"/>
              <a:ext cx="3166407" cy="978429"/>
            </a:xfrm>
            <a:prstGeom prst="rect">
              <a:avLst/>
            </a:prstGeom>
          </p:spPr>
        </p:pic>
        <p:pic>
          <p:nvPicPr>
            <p:cNvPr id="50" name="Picture 49">
              <a:extLst>
                <a:ext uri="{FF2B5EF4-FFF2-40B4-BE49-F238E27FC236}">
                  <a16:creationId xmlns:a16="http://schemas.microsoft.com/office/drawing/2014/main" id="{BB4B25F5-81A2-DC5B-AAE6-BF7317080C2B}"/>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6505518" y="2140962"/>
              <a:ext cx="2776908" cy="917154"/>
            </a:xfrm>
            <a:prstGeom prst="rect">
              <a:avLst/>
            </a:prstGeom>
          </p:spPr>
        </p:pic>
      </p:grpSp>
      <p:grpSp>
        <p:nvGrpSpPr>
          <p:cNvPr id="63" name="Group 62">
            <a:extLst>
              <a:ext uri="{FF2B5EF4-FFF2-40B4-BE49-F238E27FC236}">
                <a16:creationId xmlns:a16="http://schemas.microsoft.com/office/drawing/2014/main" id="{48C5BFF7-3257-6E32-A53F-78D469B9454D}"/>
              </a:ext>
            </a:extLst>
          </p:cNvPr>
          <p:cNvGrpSpPr/>
          <p:nvPr/>
        </p:nvGrpSpPr>
        <p:grpSpPr>
          <a:xfrm>
            <a:off x="9343914" y="1409829"/>
            <a:ext cx="2692221" cy="1684001"/>
            <a:chOff x="9527414" y="1458031"/>
            <a:chExt cx="2692221" cy="1684001"/>
          </a:xfrm>
        </p:grpSpPr>
        <p:pic>
          <p:nvPicPr>
            <p:cNvPr id="47" name="Picture 46">
              <a:extLst>
                <a:ext uri="{FF2B5EF4-FFF2-40B4-BE49-F238E27FC236}">
                  <a16:creationId xmlns:a16="http://schemas.microsoft.com/office/drawing/2014/main" id="{80DD1AAF-8620-89D1-7343-646F091CD39D}"/>
                </a:ext>
              </a:extLst>
            </p:cNvPr>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9654985" y="1458031"/>
              <a:ext cx="2564650" cy="757826"/>
            </a:xfrm>
            <a:prstGeom prst="rect">
              <a:avLst/>
            </a:prstGeom>
          </p:spPr>
        </p:pic>
        <p:pic>
          <p:nvPicPr>
            <p:cNvPr id="52" name="Picture 51">
              <a:extLst>
                <a:ext uri="{FF2B5EF4-FFF2-40B4-BE49-F238E27FC236}">
                  <a16:creationId xmlns:a16="http://schemas.microsoft.com/office/drawing/2014/main" id="{B4F71658-D28C-2E8F-B70D-112DD11D848E}"/>
                </a:ext>
              </a:extLst>
            </p:cNvPr>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9527414" y="2384206"/>
              <a:ext cx="2564650" cy="757826"/>
            </a:xfrm>
            <a:prstGeom prst="rect">
              <a:avLst/>
            </a:prstGeom>
          </p:spPr>
        </p:pic>
      </p:grpSp>
      <p:grpSp>
        <p:nvGrpSpPr>
          <p:cNvPr id="62" name="Group 61">
            <a:extLst>
              <a:ext uri="{FF2B5EF4-FFF2-40B4-BE49-F238E27FC236}">
                <a16:creationId xmlns:a16="http://schemas.microsoft.com/office/drawing/2014/main" id="{1A2E5C0C-DFA6-FF39-1B1D-725869C88E6E}"/>
              </a:ext>
            </a:extLst>
          </p:cNvPr>
          <p:cNvGrpSpPr/>
          <p:nvPr/>
        </p:nvGrpSpPr>
        <p:grpSpPr>
          <a:xfrm>
            <a:off x="6312424" y="3038403"/>
            <a:ext cx="3076826" cy="978429"/>
            <a:chOff x="6376007" y="3090504"/>
            <a:chExt cx="3076826" cy="978429"/>
          </a:xfrm>
        </p:grpSpPr>
        <p:pic>
          <p:nvPicPr>
            <p:cNvPr id="51" name="Picture 50">
              <a:extLst>
                <a:ext uri="{FF2B5EF4-FFF2-40B4-BE49-F238E27FC236}">
                  <a16:creationId xmlns:a16="http://schemas.microsoft.com/office/drawing/2014/main" id="{8657F439-77DC-085C-2CB9-6F97CF3D39C6}"/>
                </a:ext>
              </a:extLst>
            </p:cNvPr>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6376007" y="3090504"/>
              <a:ext cx="3076826" cy="978429"/>
            </a:xfrm>
            <a:prstGeom prst="rect">
              <a:avLst/>
            </a:prstGeom>
          </p:spPr>
        </p:pic>
        <p:cxnSp>
          <p:nvCxnSpPr>
            <p:cNvPr id="58" name="Straight Connector 57">
              <a:extLst>
                <a:ext uri="{FF2B5EF4-FFF2-40B4-BE49-F238E27FC236}">
                  <a16:creationId xmlns:a16="http://schemas.microsoft.com/office/drawing/2014/main" id="{463AAB19-66E2-0442-421E-14AF64D2D716}"/>
                </a:ext>
              </a:extLst>
            </p:cNvPr>
            <p:cNvCxnSpPr>
              <a:cxnSpLocks/>
            </p:cNvCxnSpPr>
            <p:nvPr/>
          </p:nvCxnSpPr>
          <p:spPr>
            <a:xfrm>
              <a:off x="8472669" y="3910156"/>
              <a:ext cx="75188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64" name="Group 63">
            <a:extLst>
              <a:ext uri="{FF2B5EF4-FFF2-40B4-BE49-F238E27FC236}">
                <a16:creationId xmlns:a16="http://schemas.microsoft.com/office/drawing/2014/main" id="{C37BE34B-4207-EE8F-BCBA-E03F7F1C22A0}"/>
              </a:ext>
            </a:extLst>
          </p:cNvPr>
          <p:cNvGrpSpPr/>
          <p:nvPr/>
        </p:nvGrpSpPr>
        <p:grpSpPr>
          <a:xfrm>
            <a:off x="9378527" y="3378894"/>
            <a:ext cx="2467549" cy="603488"/>
            <a:chOff x="9562027" y="3421441"/>
            <a:chExt cx="2467549" cy="603488"/>
          </a:xfrm>
        </p:grpSpPr>
        <p:pic>
          <p:nvPicPr>
            <p:cNvPr id="56" name="Picture 55" descr="A number on a white background&#10;&#10;AI-generated content may be incorrect.">
              <a:extLst>
                <a:ext uri="{FF2B5EF4-FFF2-40B4-BE49-F238E27FC236}">
                  <a16:creationId xmlns:a16="http://schemas.microsoft.com/office/drawing/2014/main" id="{0E4AB107-A5C7-7705-C30F-5C36435A462E}"/>
                </a:ext>
              </a:extLst>
            </p:cNvPr>
            <p:cNvPicPr>
              <a:picLocks noChangeAspect="1"/>
            </p:cNvPicPr>
            <p:nvPr/>
          </p:nvPicPr>
          <p:blipFill>
            <a:blip r:embed="rId19"/>
            <a:stretch>
              <a:fillRect/>
            </a:stretch>
          </p:blipFill>
          <p:spPr>
            <a:xfrm>
              <a:off x="9562027" y="3421441"/>
              <a:ext cx="2399917" cy="603488"/>
            </a:xfrm>
            <a:prstGeom prst="rect">
              <a:avLst/>
            </a:prstGeom>
          </p:spPr>
        </p:pic>
        <p:cxnSp>
          <p:nvCxnSpPr>
            <p:cNvPr id="59" name="Straight Connector 58">
              <a:extLst>
                <a:ext uri="{FF2B5EF4-FFF2-40B4-BE49-F238E27FC236}">
                  <a16:creationId xmlns:a16="http://schemas.microsoft.com/office/drawing/2014/main" id="{89EC83F4-129E-CB86-C0B4-459A1EBB56E9}"/>
                </a:ext>
              </a:extLst>
            </p:cNvPr>
            <p:cNvCxnSpPr>
              <a:cxnSpLocks/>
            </p:cNvCxnSpPr>
            <p:nvPr/>
          </p:nvCxnSpPr>
          <p:spPr>
            <a:xfrm>
              <a:off x="11545620" y="3910156"/>
              <a:ext cx="48395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66" name="Picture 65" descr="A map with a red circle&#10;&#10;AI-generated content may be incorrect.">
            <a:extLst>
              <a:ext uri="{FF2B5EF4-FFF2-40B4-BE49-F238E27FC236}">
                <a16:creationId xmlns:a16="http://schemas.microsoft.com/office/drawing/2014/main" id="{2EE79A1D-A7AC-5899-8C5E-7883C9915297}"/>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a:off x="6464525" y="4346618"/>
            <a:ext cx="3660119" cy="1759675"/>
          </a:xfrm>
          <a:prstGeom prst="rect">
            <a:avLst/>
          </a:prstGeom>
        </p:spPr>
      </p:pic>
      <p:pic>
        <p:nvPicPr>
          <p:cNvPr id="2" name="Picture 1" descr="A map with a red circle&#10;&#10;AI-generated content may be incorrect.">
            <a:extLst>
              <a:ext uri="{FF2B5EF4-FFF2-40B4-BE49-F238E27FC236}">
                <a16:creationId xmlns:a16="http://schemas.microsoft.com/office/drawing/2014/main" id="{5FC36BEE-3045-2BC3-0BE8-8AD4796AA260}"/>
              </a:ext>
            </a:extLst>
          </p:cNvPr>
          <p:cNvPicPr>
            <a:picLocks noChangeAspect="1"/>
          </p:cNvPicPr>
          <p:nvPr/>
        </p:nvPicPr>
        <p:blipFill>
          <a:blip r:embed="rId21" cstate="screen">
            <a:extLst>
              <a:ext uri="{28A0092B-C50C-407E-A947-70E740481C1C}">
                <a14:useLocalDpi xmlns:a14="http://schemas.microsoft.com/office/drawing/2010/main"/>
              </a:ext>
            </a:extLst>
          </a:blip>
          <a:srcRect/>
          <a:stretch>
            <a:fillRect/>
          </a:stretch>
        </p:blipFill>
        <p:spPr>
          <a:xfrm>
            <a:off x="10124644" y="4346618"/>
            <a:ext cx="1709358" cy="1759675"/>
          </a:xfrm>
          <a:prstGeom prst="rect">
            <a:avLst/>
          </a:prstGeom>
        </p:spPr>
      </p:pic>
    </p:spTree>
    <p:extLst>
      <p:ext uri="{BB962C8B-B14F-4D97-AF65-F5344CB8AC3E}">
        <p14:creationId xmlns:p14="http://schemas.microsoft.com/office/powerpoint/2010/main" val="147619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dissolv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43"/>
                                        </p:tgtEl>
                                      </p:cBhvr>
                                    </p:animEffect>
                                    <p:set>
                                      <p:cBhvr>
                                        <p:cTn id="32" dur="1" fill="hold">
                                          <p:stCondLst>
                                            <p:cond delay="499"/>
                                          </p:stCondLst>
                                        </p:cTn>
                                        <p:tgtEl>
                                          <p:spTgt spid="4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dissolv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dissolve">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dissolv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dissolve">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dissolve">
                                      <p:cBhvr>
                                        <p:cTn id="62" dur="500"/>
                                        <p:tgtEl>
                                          <p:spTgt spid="61"/>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dissolve">
                                      <p:cBhvr>
                                        <p:cTn id="67" dur="500"/>
                                        <p:tgtEl>
                                          <p:spTgt spid="62"/>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dissolve">
                                      <p:cBhvr>
                                        <p:cTn id="72" dur="500"/>
                                        <p:tgtEl>
                                          <p:spTgt spid="63"/>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dissolve">
                                      <p:cBhvr>
                                        <p:cTn id="77" dur="500"/>
                                        <p:tgtEl>
                                          <p:spTgt spid="64"/>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dissolve">
                                      <p:cBhvr>
                                        <p:cTn id="82" dur="500"/>
                                        <p:tgtEl>
                                          <p:spTgt spid="66"/>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dissolve">
                                      <p:cBhvr>
                                        <p:cTn id="8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F37022E2-AB75-D73C-426E-511A9F217B3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 name="Picture 14">
            <a:extLst>
              <a:ext uri="{FF2B5EF4-FFF2-40B4-BE49-F238E27FC236}">
                <a16:creationId xmlns:a16="http://schemas.microsoft.com/office/drawing/2014/main" id="{C3EC748D-5782-F8C4-C6A8-7425E5C002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24303"/>
            <a:ext cx="1037130" cy="1037130"/>
          </a:xfrm>
          <a:prstGeom prst="rect">
            <a:avLst/>
          </a:prstGeom>
        </p:spPr>
      </p:pic>
      <p:sp>
        <p:nvSpPr>
          <p:cNvPr id="16" name="Rectangle 3">
            <a:extLst>
              <a:ext uri="{FF2B5EF4-FFF2-40B4-BE49-F238E27FC236}">
                <a16:creationId xmlns:a16="http://schemas.microsoft.com/office/drawing/2014/main" id="{4458AF71-B892-6E04-06CA-50CAA5A49204}"/>
              </a:ext>
            </a:extLst>
          </p:cNvPr>
          <p:cNvSpPr>
            <a:spLocks noChangeArrowheads="1"/>
          </p:cNvSpPr>
          <p:nvPr/>
        </p:nvSpPr>
        <p:spPr bwMode="auto">
          <a:xfrm>
            <a:off x="3153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Data diet and in-context learning</a:t>
            </a:r>
          </a:p>
        </p:txBody>
      </p:sp>
      <p:pic>
        <p:nvPicPr>
          <p:cNvPr id="1026" name="Picture 2" descr="Dr Jacques Pesnot Lerousseau">
            <a:extLst>
              <a:ext uri="{FF2B5EF4-FFF2-40B4-BE49-F238E27FC236}">
                <a16:creationId xmlns:a16="http://schemas.microsoft.com/office/drawing/2014/main" id="{42C53B65-E3E4-1F27-96F9-E3B1B0386A4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17740" y="-24303"/>
            <a:ext cx="1037130" cy="10345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diagram of images&#10;&#10;Description automatically generated">
            <a:extLst>
              <a:ext uri="{FF2B5EF4-FFF2-40B4-BE49-F238E27FC236}">
                <a16:creationId xmlns:a16="http://schemas.microsoft.com/office/drawing/2014/main" id="{1693E867-B962-F9D8-C2D8-DDAD28B436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7054" y="1119620"/>
            <a:ext cx="4636119" cy="3576900"/>
          </a:xfrm>
          <a:prstGeom prst="rect">
            <a:avLst/>
          </a:prstGeom>
        </p:spPr>
      </p:pic>
      <p:sp>
        <p:nvSpPr>
          <p:cNvPr id="12" name="TextBox 11">
            <a:extLst>
              <a:ext uri="{FF2B5EF4-FFF2-40B4-BE49-F238E27FC236}">
                <a16:creationId xmlns:a16="http://schemas.microsoft.com/office/drawing/2014/main" id="{2BFD7D02-5C28-E415-6389-1626B198BCE0}"/>
              </a:ext>
            </a:extLst>
          </p:cNvPr>
          <p:cNvSpPr txBox="1"/>
          <p:nvPr/>
        </p:nvSpPr>
        <p:spPr>
          <a:xfrm>
            <a:off x="422179" y="5148437"/>
            <a:ext cx="11241501" cy="954107"/>
          </a:xfrm>
          <a:prstGeom prst="rect">
            <a:avLst/>
          </a:prstGeom>
          <a:noFill/>
        </p:spPr>
        <p:txBody>
          <a:bodyPr wrap="square">
            <a:spAutoFit/>
          </a:bodyPr>
          <a:lstStyle/>
          <a:p>
            <a:r>
              <a:rPr lang="en-US" sz="2800" dirty="0"/>
              <a:t>We can vary the parameters of the training distribution to understand what promotes in-context learning</a:t>
            </a:r>
          </a:p>
        </p:txBody>
      </p:sp>
      <p:grpSp>
        <p:nvGrpSpPr>
          <p:cNvPr id="5" name="Group 4">
            <a:extLst>
              <a:ext uri="{FF2B5EF4-FFF2-40B4-BE49-F238E27FC236}">
                <a16:creationId xmlns:a16="http://schemas.microsoft.com/office/drawing/2014/main" id="{9476D128-64D0-5CDA-B276-3F7A767CB8C3}"/>
              </a:ext>
            </a:extLst>
          </p:cNvPr>
          <p:cNvGrpSpPr/>
          <p:nvPr/>
        </p:nvGrpSpPr>
        <p:grpSpPr>
          <a:xfrm>
            <a:off x="5406457" y="1200572"/>
            <a:ext cx="6605120" cy="3623976"/>
            <a:chOff x="5406457" y="1200572"/>
            <a:chExt cx="6605120" cy="3623976"/>
          </a:xfrm>
        </p:grpSpPr>
        <p:pic>
          <p:nvPicPr>
            <p:cNvPr id="10" name="Picture 9" descr="A screenshot of a graph&#10;&#10;Description automatically generated">
              <a:extLst>
                <a:ext uri="{FF2B5EF4-FFF2-40B4-BE49-F238E27FC236}">
                  <a16:creationId xmlns:a16="http://schemas.microsoft.com/office/drawing/2014/main" id="{E94A8998-5EF0-8C8E-35CA-D4165A96E3C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744288" y="1200572"/>
              <a:ext cx="3765755" cy="903732"/>
            </a:xfrm>
            <a:prstGeom prst="rect">
              <a:avLst/>
            </a:prstGeom>
          </p:spPr>
        </p:pic>
        <p:pic>
          <p:nvPicPr>
            <p:cNvPr id="2" name="Picture 1" descr="A screenshot of a graph&#10;&#10;Description automatically generated">
              <a:extLst>
                <a:ext uri="{FF2B5EF4-FFF2-40B4-BE49-F238E27FC236}">
                  <a16:creationId xmlns:a16="http://schemas.microsoft.com/office/drawing/2014/main" id="{6AB128A2-FFEC-534B-9A80-F9784CABD34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406457" y="2297235"/>
              <a:ext cx="3765755" cy="2527313"/>
            </a:xfrm>
            <a:prstGeom prst="rect">
              <a:avLst/>
            </a:prstGeom>
          </p:spPr>
        </p:pic>
        <p:sp>
          <p:nvSpPr>
            <p:cNvPr id="4" name="Rectangle 3">
              <a:extLst>
                <a:ext uri="{FF2B5EF4-FFF2-40B4-BE49-F238E27FC236}">
                  <a16:creationId xmlns:a16="http://schemas.microsoft.com/office/drawing/2014/main" id="{A0CF9FEF-C906-A4F5-EC65-6DEDD0FE8290}"/>
                </a:ext>
              </a:extLst>
            </p:cNvPr>
            <p:cNvSpPr/>
            <p:nvPr/>
          </p:nvSpPr>
          <p:spPr>
            <a:xfrm>
              <a:off x="6359351" y="2397024"/>
              <a:ext cx="2062264" cy="173800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367395FE-1A23-2525-68B4-AF6AF613AD25}"/>
                </a:ext>
              </a:extLst>
            </p:cNvPr>
            <p:cNvGrpSpPr/>
            <p:nvPr/>
          </p:nvGrpSpPr>
          <p:grpSpPr>
            <a:xfrm>
              <a:off x="8815136" y="2297235"/>
              <a:ext cx="3196441" cy="2527313"/>
              <a:chOff x="8457327" y="2297235"/>
              <a:chExt cx="3196441" cy="2527313"/>
            </a:xfrm>
          </p:grpSpPr>
          <p:pic>
            <p:nvPicPr>
              <p:cNvPr id="9" name="Picture 8" descr="A screenshot of a graph&#10;&#10;Description automatically generated">
                <a:extLst>
                  <a:ext uri="{FF2B5EF4-FFF2-40B4-BE49-F238E27FC236}">
                    <a16:creationId xmlns:a16="http://schemas.microsoft.com/office/drawing/2014/main" id="{08096333-88A1-C6C3-D759-6D62BC367DC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457327" y="2297235"/>
                <a:ext cx="3196441" cy="2527313"/>
              </a:xfrm>
              <a:prstGeom prst="rect">
                <a:avLst/>
              </a:prstGeom>
            </p:spPr>
          </p:pic>
          <p:sp>
            <p:nvSpPr>
              <p:cNvPr id="11" name="Rectangle 10">
                <a:extLst>
                  <a:ext uri="{FF2B5EF4-FFF2-40B4-BE49-F238E27FC236}">
                    <a16:creationId xmlns:a16="http://schemas.microsoft.com/office/drawing/2014/main" id="{58489A0D-5B29-5E0F-2B00-D9BF115B8204}"/>
                  </a:ext>
                </a:extLst>
              </p:cNvPr>
              <p:cNvSpPr/>
              <p:nvPr/>
            </p:nvSpPr>
            <p:spPr>
              <a:xfrm>
                <a:off x="8840908" y="2397024"/>
                <a:ext cx="2062264" cy="173800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cxnSp>
          <p:nvCxnSpPr>
            <p:cNvPr id="18" name="Straight Connector 17">
              <a:extLst>
                <a:ext uri="{FF2B5EF4-FFF2-40B4-BE49-F238E27FC236}">
                  <a16:creationId xmlns:a16="http://schemas.microsoft.com/office/drawing/2014/main" id="{640FC7F3-1EA9-320B-E006-D3F5A230E51D}"/>
                </a:ext>
              </a:extLst>
            </p:cNvPr>
            <p:cNvCxnSpPr/>
            <p:nvPr/>
          </p:nvCxnSpPr>
          <p:spPr>
            <a:xfrm>
              <a:off x="6359351" y="3694044"/>
              <a:ext cx="1724475"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889E847-32E1-DA40-1BAE-E7D3708E7AA3}"/>
                </a:ext>
              </a:extLst>
            </p:cNvPr>
            <p:cNvCxnSpPr>
              <a:cxnSpLocks/>
            </p:cNvCxnSpPr>
            <p:nvPr/>
          </p:nvCxnSpPr>
          <p:spPr>
            <a:xfrm>
              <a:off x="9236085" y="2561233"/>
              <a:ext cx="138424" cy="108999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B15F1C3-AD78-1AC4-5CC5-2A5FDA29DC26}"/>
                </a:ext>
              </a:extLst>
            </p:cNvPr>
            <p:cNvCxnSpPr>
              <a:cxnSpLocks/>
            </p:cNvCxnSpPr>
            <p:nvPr/>
          </p:nvCxnSpPr>
          <p:spPr>
            <a:xfrm flipH="1" flipV="1">
              <a:off x="9374509" y="3694044"/>
              <a:ext cx="604378" cy="20758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E22534B-DEC1-2B17-7BAB-8035EE9A9AE6}"/>
                </a:ext>
              </a:extLst>
            </p:cNvPr>
            <p:cNvCxnSpPr>
              <a:cxnSpLocks/>
            </p:cNvCxnSpPr>
            <p:nvPr/>
          </p:nvCxnSpPr>
          <p:spPr>
            <a:xfrm flipH="1" flipV="1">
              <a:off x="10018476" y="3901631"/>
              <a:ext cx="934659" cy="12703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C7F6DB62-02DA-4C05-4D7C-0A7B0A3F29C4}"/>
                </a:ext>
              </a:extLst>
            </p:cNvPr>
            <p:cNvSpPr txBox="1"/>
            <p:nvPr/>
          </p:nvSpPr>
          <p:spPr>
            <a:xfrm>
              <a:off x="6659529" y="2392796"/>
              <a:ext cx="1224310" cy="830997"/>
            </a:xfrm>
            <a:prstGeom prst="rect">
              <a:avLst/>
            </a:prstGeom>
            <a:noFill/>
          </p:spPr>
          <p:txBody>
            <a:bodyPr wrap="none" rtlCol="0">
              <a:spAutoFit/>
            </a:bodyPr>
            <a:lstStyle/>
            <a:p>
              <a:r>
                <a:rPr lang="en-US" sz="2400" dirty="0"/>
                <a:t>uniform</a:t>
              </a:r>
            </a:p>
            <a:p>
              <a:endParaRPr lang="en-US" sz="2400" dirty="0"/>
            </a:p>
          </p:txBody>
        </p:sp>
        <p:sp>
          <p:nvSpPr>
            <p:cNvPr id="32" name="TextBox 31">
              <a:extLst>
                <a:ext uri="{FF2B5EF4-FFF2-40B4-BE49-F238E27FC236}">
                  <a16:creationId xmlns:a16="http://schemas.microsoft.com/office/drawing/2014/main" id="{335048D9-5F82-54E9-96C2-A0757CA68EE1}"/>
                </a:ext>
              </a:extLst>
            </p:cNvPr>
            <p:cNvSpPr txBox="1"/>
            <p:nvPr/>
          </p:nvSpPr>
          <p:spPr>
            <a:xfrm>
              <a:off x="9600495" y="2392796"/>
              <a:ext cx="1937005" cy="461665"/>
            </a:xfrm>
            <a:prstGeom prst="rect">
              <a:avLst/>
            </a:prstGeom>
            <a:noFill/>
          </p:spPr>
          <p:txBody>
            <a:bodyPr wrap="none" rtlCol="0">
              <a:spAutoFit/>
            </a:bodyPr>
            <a:lstStyle/>
            <a:p>
              <a:r>
                <a:rPr lang="en-US" sz="2400" dirty="0"/>
                <a:t>skewed (</a:t>
              </a:r>
              <a:r>
                <a:rPr lang="en-US" sz="2400" dirty="0" err="1"/>
                <a:t>Zipf</a:t>
              </a:r>
              <a:r>
                <a:rPr lang="en-US" sz="2400" dirty="0"/>
                <a:t>)</a:t>
              </a:r>
            </a:p>
          </p:txBody>
        </p:sp>
        <p:sp>
          <p:nvSpPr>
            <p:cNvPr id="33" name="TextBox 32">
              <a:extLst>
                <a:ext uri="{FF2B5EF4-FFF2-40B4-BE49-F238E27FC236}">
                  <a16:creationId xmlns:a16="http://schemas.microsoft.com/office/drawing/2014/main" id="{5589CF56-4770-11C1-FE56-A6C143A52D03}"/>
                </a:ext>
              </a:extLst>
            </p:cNvPr>
            <p:cNvSpPr txBox="1"/>
            <p:nvPr/>
          </p:nvSpPr>
          <p:spPr>
            <a:xfrm>
              <a:off x="8076007" y="2296761"/>
              <a:ext cx="691215" cy="830997"/>
            </a:xfrm>
            <a:prstGeom prst="rect">
              <a:avLst/>
            </a:prstGeom>
            <a:noFill/>
          </p:spPr>
          <p:txBody>
            <a:bodyPr wrap="none" rtlCol="0">
              <a:spAutoFit/>
            </a:bodyPr>
            <a:lstStyle/>
            <a:p>
              <a:r>
                <a:rPr lang="en-US" sz="2400" dirty="0"/>
                <a:t>and</a:t>
              </a:r>
            </a:p>
            <a:p>
              <a:r>
                <a:rPr lang="en-US" sz="2400" dirty="0"/>
                <a:t>/or</a:t>
              </a:r>
            </a:p>
          </p:txBody>
        </p:sp>
      </p:grpSp>
      <p:sp>
        <p:nvSpPr>
          <p:cNvPr id="6" name="TextBox 5">
            <a:extLst>
              <a:ext uri="{FF2B5EF4-FFF2-40B4-BE49-F238E27FC236}">
                <a16:creationId xmlns:a16="http://schemas.microsoft.com/office/drawing/2014/main" id="{AA7E56E6-BD1C-9E84-BC13-E492F88A5101}"/>
              </a:ext>
            </a:extLst>
          </p:cNvPr>
          <p:cNvSpPr txBox="1"/>
          <p:nvPr/>
        </p:nvSpPr>
        <p:spPr>
          <a:xfrm>
            <a:off x="6599466" y="6396334"/>
            <a:ext cx="5665718" cy="461665"/>
          </a:xfrm>
          <a:prstGeom prst="rect">
            <a:avLst/>
          </a:prstGeom>
          <a:noFill/>
        </p:spPr>
        <p:txBody>
          <a:bodyPr wrap="none" rtlCol="0">
            <a:spAutoFit/>
          </a:bodyPr>
          <a:lstStyle/>
          <a:p>
            <a:r>
              <a:rPr lang="en-US" sz="2400"/>
              <a:t>Pesnot-Lerousseau 2025; see Chan 2022 </a:t>
            </a:r>
          </a:p>
        </p:txBody>
      </p:sp>
      <p:grpSp>
        <p:nvGrpSpPr>
          <p:cNvPr id="26" name="Group 25">
            <a:extLst>
              <a:ext uri="{FF2B5EF4-FFF2-40B4-BE49-F238E27FC236}">
                <a16:creationId xmlns:a16="http://schemas.microsoft.com/office/drawing/2014/main" id="{6ABF5BEB-33C6-FD81-2991-13E2C373CBEF}"/>
              </a:ext>
            </a:extLst>
          </p:cNvPr>
          <p:cNvGrpSpPr/>
          <p:nvPr/>
        </p:nvGrpSpPr>
        <p:grpSpPr>
          <a:xfrm>
            <a:off x="6599466" y="1283562"/>
            <a:ext cx="2294575" cy="4716558"/>
            <a:chOff x="6599466" y="1283562"/>
            <a:chExt cx="2294575" cy="4716558"/>
          </a:xfrm>
        </p:grpSpPr>
        <p:pic>
          <p:nvPicPr>
            <p:cNvPr id="28" name="Picture 27" descr="A group of graphs showing different sizes of objects&#10;&#10;Description automatically generated with medium confidence">
              <a:extLst>
                <a:ext uri="{FF2B5EF4-FFF2-40B4-BE49-F238E27FC236}">
                  <a16:creationId xmlns:a16="http://schemas.microsoft.com/office/drawing/2014/main" id="{5D07AF7D-BCC7-31B6-F9A4-203989D8CC4F}"/>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6599466" y="1623944"/>
              <a:ext cx="2261173" cy="3618676"/>
            </a:xfrm>
            <a:prstGeom prst="rect">
              <a:avLst/>
            </a:prstGeom>
          </p:spPr>
        </p:pic>
        <p:sp>
          <p:nvSpPr>
            <p:cNvPr id="29" name="TextBox 28">
              <a:extLst>
                <a:ext uri="{FF2B5EF4-FFF2-40B4-BE49-F238E27FC236}">
                  <a16:creationId xmlns:a16="http://schemas.microsoft.com/office/drawing/2014/main" id="{B8FD030B-DFB4-1905-CCEE-76E8F5D103EB}"/>
                </a:ext>
              </a:extLst>
            </p:cNvPr>
            <p:cNvSpPr txBox="1"/>
            <p:nvPr/>
          </p:nvSpPr>
          <p:spPr>
            <a:xfrm>
              <a:off x="7103962" y="1283562"/>
              <a:ext cx="1790079" cy="369332"/>
            </a:xfrm>
            <a:prstGeom prst="rect">
              <a:avLst/>
            </a:prstGeom>
            <a:noFill/>
          </p:spPr>
          <p:txBody>
            <a:bodyPr wrap="square">
              <a:spAutoFit/>
            </a:bodyPr>
            <a:lstStyle/>
            <a:p>
              <a:r>
                <a:rPr lang="en-US" dirty="0"/>
                <a:t>transformer</a:t>
              </a:r>
            </a:p>
          </p:txBody>
        </p:sp>
        <p:pic>
          <p:nvPicPr>
            <p:cNvPr id="30" name="Picture 29" descr="A close-up of a graph&#10;&#10;Description automatically generated">
              <a:extLst>
                <a:ext uri="{FF2B5EF4-FFF2-40B4-BE49-F238E27FC236}">
                  <a16:creationId xmlns:a16="http://schemas.microsoft.com/office/drawing/2014/main" id="{E7AB41EC-0FF2-8422-935A-9CBF904E841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6728666" y="5047277"/>
              <a:ext cx="2165375" cy="952843"/>
            </a:xfrm>
            <a:prstGeom prst="rect">
              <a:avLst/>
            </a:prstGeom>
          </p:spPr>
        </p:pic>
      </p:grpSp>
      <p:grpSp>
        <p:nvGrpSpPr>
          <p:cNvPr id="34" name="Group 33">
            <a:extLst>
              <a:ext uri="{FF2B5EF4-FFF2-40B4-BE49-F238E27FC236}">
                <a16:creationId xmlns:a16="http://schemas.microsoft.com/office/drawing/2014/main" id="{1B63FFB8-9F5A-45EF-7AC5-65E414B2169F}"/>
              </a:ext>
            </a:extLst>
          </p:cNvPr>
          <p:cNvGrpSpPr/>
          <p:nvPr/>
        </p:nvGrpSpPr>
        <p:grpSpPr>
          <a:xfrm>
            <a:off x="8807491" y="1283562"/>
            <a:ext cx="2599628" cy="4716558"/>
            <a:chOff x="8807491" y="1283562"/>
            <a:chExt cx="2599628" cy="4716558"/>
          </a:xfrm>
        </p:grpSpPr>
        <p:pic>
          <p:nvPicPr>
            <p:cNvPr id="35" name="Picture 34" descr="A close-up of a graph&#10;&#10;Description automatically generated">
              <a:extLst>
                <a:ext uri="{FF2B5EF4-FFF2-40B4-BE49-F238E27FC236}">
                  <a16:creationId xmlns:a16="http://schemas.microsoft.com/office/drawing/2014/main" id="{78FD79AC-15D4-37A5-3AD9-D94BA436B78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a:fillRect/>
            </a:stretch>
          </p:blipFill>
          <p:spPr>
            <a:xfrm>
              <a:off x="9144000" y="5047277"/>
              <a:ext cx="1981842" cy="952843"/>
            </a:xfrm>
            <a:prstGeom prst="rect">
              <a:avLst/>
            </a:prstGeom>
          </p:spPr>
        </p:pic>
        <p:sp>
          <p:nvSpPr>
            <p:cNvPr id="36" name="TextBox 35">
              <a:extLst>
                <a:ext uri="{FF2B5EF4-FFF2-40B4-BE49-F238E27FC236}">
                  <a16:creationId xmlns:a16="http://schemas.microsoft.com/office/drawing/2014/main" id="{EDA223E6-D5F3-3941-1594-AF593ABAD85D}"/>
                </a:ext>
              </a:extLst>
            </p:cNvPr>
            <p:cNvSpPr txBox="1"/>
            <p:nvPr/>
          </p:nvSpPr>
          <p:spPr>
            <a:xfrm>
              <a:off x="9617040" y="1283562"/>
              <a:ext cx="1790079" cy="369332"/>
            </a:xfrm>
            <a:prstGeom prst="rect">
              <a:avLst/>
            </a:prstGeom>
            <a:noFill/>
          </p:spPr>
          <p:txBody>
            <a:bodyPr wrap="square">
              <a:spAutoFit/>
            </a:bodyPr>
            <a:lstStyle/>
            <a:p>
              <a:r>
                <a:rPr lang="en-US" dirty="0"/>
                <a:t>human</a:t>
              </a:r>
            </a:p>
          </p:txBody>
        </p:sp>
        <p:pic>
          <p:nvPicPr>
            <p:cNvPr id="37" name="Picture 36" descr="A group of graphs showing different sizes of objects&#10;&#10;Description automatically generated with medium confidence">
              <a:extLst>
                <a:ext uri="{FF2B5EF4-FFF2-40B4-BE49-F238E27FC236}">
                  <a16:creationId xmlns:a16="http://schemas.microsoft.com/office/drawing/2014/main" id="{9543B37D-1186-B421-1BB5-F00DBE7AF021}"/>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8807491" y="1623944"/>
              <a:ext cx="2261173" cy="3618676"/>
            </a:xfrm>
            <a:prstGeom prst="rect">
              <a:avLst/>
            </a:prstGeom>
          </p:spPr>
        </p:pic>
      </p:grpSp>
    </p:spTree>
    <p:extLst>
      <p:ext uri="{BB962C8B-B14F-4D97-AF65-F5344CB8AC3E}">
        <p14:creationId xmlns:p14="http://schemas.microsoft.com/office/powerpoint/2010/main" val="375481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9" presetClass="exit" presetSubtype="0" fill="hold" grpId="0" nodeType="withEffect">
                                  <p:stCondLst>
                                    <p:cond delay="0"/>
                                  </p:stCondLst>
                                  <p:childTnLst>
                                    <p:animEffect transition="out" filter="dissolv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4891D-B4E7-6670-F2D1-189E2F636FF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C67ECA5-043E-8EC1-9395-953DE0A0266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D2B57F14-A2C6-2D55-54E8-1546CDC733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DE9CC76D-4DF0-5272-56C3-E0AE29F8B5D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Meta-learning</a:t>
            </a:r>
          </a:p>
        </p:txBody>
      </p:sp>
      <p:pic>
        <p:nvPicPr>
          <p:cNvPr id="2" name="Picture 1" descr="A screenshot of a chat&#10;&#10;AI-generated content may be incorrect.">
            <a:extLst>
              <a:ext uri="{FF2B5EF4-FFF2-40B4-BE49-F238E27FC236}">
                <a16:creationId xmlns:a16="http://schemas.microsoft.com/office/drawing/2014/main" id="{924BE832-2E60-BCC5-2801-FBE96D1A9AF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81671" y="1382331"/>
            <a:ext cx="4695574" cy="5003089"/>
          </a:xfrm>
          <a:prstGeom prst="rect">
            <a:avLst/>
          </a:prstGeom>
        </p:spPr>
      </p:pic>
      <p:sp>
        <p:nvSpPr>
          <p:cNvPr id="9" name="TextBox 8">
            <a:extLst>
              <a:ext uri="{FF2B5EF4-FFF2-40B4-BE49-F238E27FC236}">
                <a16:creationId xmlns:a16="http://schemas.microsoft.com/office/drawing/2014/main" id="{C2B40D0E-3194-77CF-8808-F82A572EBF6A}"/>
              </a:ext>
            </a:extLst>
          </p:cNvPr>
          <p:cNvSpPr txBox="1"/>
          <p:nvPr/>
        </p:nvSpPr>
        <p:spPr>
          <a:xfrm>
            <a:off x="3738569" y="5431313"/>
            <a:ext cx="6952375" cy="954107"/>
          </a:xfrm>
          <a:prstGeom prst="rect">
            <a:avLst/>
          </a:prstGeom>
          <a:noFill/>
        </p:spPr>
        <p:txBody>
          <a:bodyPr wrap="square" rtlCol="0">
            <a:spAutoFit/>
          </a:bodyPr>
          <a:lstStyle/>
          <a:p>
            <a:r>
              <a:rPr lang="en-US" sz="2800"/>
              <a:t>New vocabulary acquired one shot,  due to in-context learning</a:t>
            </a:r>
          </a:p>
        </p:txBody>
      </p:sp>
      <p:pic>
        <p:nvPicPr>
          <p:cNvPr id="10" name="Picture 9" descr="A screenshot of a chat&#10;&#10;AI-generated content may be incorrect.">
            <a:extLst>
              <a:ext uri="{FF2B5EF4-FFF2-40B4-BE49-F238E27FC236}">
                <a16:creationId xmlns:a16="http://schemas.microsoft.com/office/drawing/2014/main" id="{C73213CD-0504-728A-DA02-656C76A398F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228407" y="1274564"/>
            <a:ext cx="5062492" cy="1309863"/>
          </a:xfrm>
          <a:prstGeom prst="rect">
            <a:avLst/>
          </a:prstGeom>
        </p:spPr>
      </p:pic>
      <p:pic>
        <p:nvPicPr>
          <p:cNvPr id="11" name="Picture 10" descr="A screenshot of a chat&#10;&#10;AI-generated content may be incorrect.">
            <a:extLst>
              <a:ext uri="{FF2B5EF4-FFF2-40B4-BE49-F238E27FC236}">
                <a16:creationId xmlns:a16="http://schemas.microsoft.com/office/drawing/2014/main" id="{0C5C5F77-FC00-A8F5-451A-ED0EE976439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124498" y="2977964"/>
            <a:ext cx="5069108" cy="2171460"/>
          </a:xfrm>
          <a:prstGeom prst="rect">
            <a:avLst/>
          </a:prstGeom>
        </p:spPr>
      </p:pic>
      <p:sp>
        <p:nvSpPr>
          <p:cNvPr id="14" name="TextBox 13">
            <a:extLst>
              <a:ext uri="{FF2B5EF4-FFF2-40B4-BE49-F238E27FC236}">
                <a16:creationId xmlns:a16="http://schemas.microsoft.com/office/drawing/2014/main" id="{981EE87B-F9EB-8084-B576-1E00FE20FA24}"/>
              </a:ext>
            </a:extLst>
          </p:cNvPr>
          <p:cNvSpPr txBox="1"/>
          <p:nvPr/>
        </p:nvSpPr>
        <p:spPr>
          <a:xfrm>
            <a:off x="9287739" y="6488668"/>
            <a:ext cx="2806409" cy="369332"/>
          </a:xfrm>
          <a:prstGeom prst="rect">
            <a:avLst/>
          </a:prstGeom>
          <a:noFill/>
        </p:spPr>
        <p:txBody>
          <a:bodyPr wrap="none" rtlCol="0">
            <a:spAutoFit/>
          </a:bodyPr>
          <a:lstStyle/>
          <a:p>
            <a:r>
              <a:rPr lang="en-US" dirty="0"/>
              <a:t>Toby Shevlane tweet, 2022</a:t>
            </a:r>
          </a:p>
        </p:txBody>
      </p:sp>
    </p:spTree>
    <p:extLst>
      <p:ext uri="{BB962C8B-B14F-4D97-AF65-F5344CB8AC3E}">
        <p14:creationId xmlns:p14="http://schemas.microsoft.com/office/powerpoint/2010/main" val="1678046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D7688-62D9-A9C8-EB1F-F24EA0F144C4}"/>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A6324E80-AF16-92D8-1AAB-A6D0440D802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074967B9-A5B8-CC3E-D672-CED1A0D638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4" name="Rectangle 3">
            <a:extLst>
              <a:ext uri="{FF2B5EF4-FFF2-40B4-BE49-F238E27FC236}">
                <a16:creationId xmlns:a16="http://schemas.microsoft.com/office/drawing/2014/main" id="{4FD3731D-F1A7-5685-AF62-6B16627F7C7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Key-value memory</a:t>
            </a:r>
          </a:p>
        </p:txBody>
      </p:sp>
      <p:pic>
        <p:nvPicPr>
          <p:cNvPr id="6" name="Picture 5" descr="A page of a computer program&#10;&#10;AI-generated content may be incorrect.">
            <a:extLst>
              <a:ext uri="{FF2B5EF4-FFF2-40B4-BE49-F238E27FC236}">
                <a16:creationId xmlns:a16="http://schemas.microsoft.com/office/drawing/2014/main" id="{5FCB7970-FA5E-429D-52C8-EABB31800F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284" y="1385474"/>
            <a:ext cx="3483187" cy="4881283"/>
          </a:xfrm>
          <a:prstGeom prst="rect">
            <a:avLst/>
          </a:prstGeom>
        </p:spPr>
      </p:pic>
      <p:pic>
        <p:nvPicPr>
          <p:cNvPr id="9" name="Picture 8" descr="A page of a book&#10;&#10;AI-generated content may be incorrect.">
            <a:extLst>
              <a:ext uri="{FF2B5EF4-FFF2-40B4-BE49-F238E27FC236}">
                <a16:creationId xmlns:a16="http://schemas.microsoft.com/office/drawing/2014/main" id="{C094603C-8A09-2921-3B84-51D8FD82910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337234" y="1576518"/>
            <a:ext cx="3182347" cy="4819816"/>
          </a:xfrm>
          <a:prstGeom prst="rect">
            <a:avLst/>
          </a:prstGeom>
        </p:spPr>
      </p:pic>
      <p:grpSp>
        <p:nvGrpSpPr>
          <p:cNvPr id="16" name="Group 15">
            <a:extLst>
              <a:ext uri="{FF2B5EF4-FFF2-40B4-BE49-F238E27FC236}">
                <a16:creationId xmlns:a16="http://schemas.microsoft.com/office/drawing/2014/main" id="{0EF999C2-3754-1296-F88E-59A0632D7BCF}"/>
              </a:ext>
            </a:extLst>
          </p:cNvPr>
          <p:cNvGrpSpPr/>
          <p:nvPr/>
        </p:nvGrpSpPr>
        <p:grpSpPr>
          <a:xfrm>
            <a:off x="1996877" y="3819187"/>
            <a:ext cx="5047739" cy="2350186"/>
            <a:chOff x="1996877" y="3819187"/>
            <a:chExt cx="5047739" cy="2350186"/>
          </a:xfrm>
        </p:grpSpPr>
        <p:sp>
          <p:nvSpPr>
            <p:cNvPr id="13" name="Rectangle 12">
              <a:extLst>
                <a:ext uri="{FF2B5EF4-FFF2-40B4-BE49-F238E27FC236}">
                  <a16:creationId xmlns:a16="http://schemas.microsoft.com/office/drawing/2014/main" id="{EA9C5646-1E2C-1AD4-6809-1E175125BDD8}"/>
                </a:ext>
              </a:extLst>
            </p:cNvPr>
            <p:cNvSpPr/>
            <p:nvPr/>
          </p:nvSpPr>
          <p:spPr>
            <a:xfrm>
              <a:off x="5473158" y="4986432"/>
              <a:ext cx="367543" cy="24775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1E874E-D28D-0B4C-3117-3306F0EAD011}"/>
                </a:ext>
              </a:extLst>
            </p:cNvPr>
            <p:cNvSpPr/>
            <p:nvPr/>
          </p:nvSpPr>
          <p:spPr>
            <a:xfrm>
              <a:off x="5556286" y="5921615"/>
              <a:ext cx="367543" cy="24775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F7A212-57BE-D35C-6257-DD8182109B4A}"/>
                </a:ext>
              </a:extLst>
            </p:cNvPr>
            <p:cNvSpPr/>
            <p:nvPr/>
          </p:nvSpPr>
          <p:spPr>
            <a:xfrm>
              <a:off x="1996877" y="3986426"/>
              <a:ext cx="1610965" cy="29447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C306789-3CBC-E836-ACBC-78F6E944194D}"/>
                </a:ext>
              </a:extLst>
            </p:cNvPr>
            <p:cNvSpPr/>
            <p:nvPr/>
          </p:nvSpPr>
          <p:spPr>
            <a:xfrm>
              <a:off x="6235158" y="3819187"/>
              <a:ext cx="809458" cy="24775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93B2323B-B3D7-7C84-BB26-B457989943E3}"/>
                </a:ext>
              </a:extLst>
            </p:cNvPr>
            <p:cNvCxnSpPr>
              <a:stCxn id="10" idx="3"/>
            </p:cNvCxnSpPr>
            <p:nvPr/>
          </p:nvCxnSpPr>
          <p:spPr>
            <a:xfrm flipV="1">
              <a:off x="3607842" y="3941785"/>
              <a:ext cx="2627316" cy="19187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64C0D17-E66D-FE7D-819F-E8585ED3A5AA}"/>
                </a:ext>
              </a:extLst>
            </p:cNvPr>
            <p:cNvCxnSpPr>
              <a:cxnSpLocks/>
              <a:endCxn id="13" idx="1"/>
            </p:cNvCxnSpPr>
            <p:nvPr/>
          </p:nvCxnSpPr>
          <p:spPr>
            <a:xfrm>
              <a:off x="3607842" y="4133663"/>
              <a:ext cx="1865316" cy="97664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55C6A1D-74B6-B369-32AC-CF1CDC9B950D}"/>
                </a:ext>
              </a:extLst>
            </p:cNvPr>
            <p:cNvCxnSpPr>
              <a:cxnSpLocks/>
              <a:stCxn id="10" idx="3"/>
            </p:cNvCxnSpPr>
            <p:nvPr/>
          </p:nvCxnSpPr>
          <p:spPr>
            <a:xfrm>
              <a:off x="3607842" y="4133663"/>
              <a:ext cx="1948444" cy="195181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pic>
        <p:nvPicPr>
          <p:cNvPr id="26" name="Picture 25" descr="A drawing of a brain&#10;&#10;AI-generated content may be incorrect.">
            <a:extLst>
              <a:ext uri="{FF2B5EF4-FFF2-40B4-BE49-F238E27FC236}">
                <a16:creationId xmlns:a16="http://schemas.microsoft.com/office/drawing/2014/main" id="{5D12E476-83AE-2844-BFE1-AD1CA5881C86}"/>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3817808" y="1258999"/>
            <a:ext cx="2207384" cy="1899498"/>
          </a:xfrm>
          <a:prstGeom prst="rect">
            <a:avLst/>
          </a:prstGeom>
        </p:spPr>
      </p:pic>
      <p:pic>
        <p:nvPicPr>
          <p:cNvPr id="28" name="Picture 27" descr="A drawing of a brain&#10;&#10;AI-generated content may be incorrect.">
            <a:extLst>
              <a:ext uri="{FF2B5EF4-FFF2-40B4-BE49-F238E27FC236}">
                <a16:creationId xmlns:a16="http://schemas.microsoft.com/office/drawing/2014/main" id="{8621BFFE-83D8-EBEB-77D1-091DD1356EE6}"/>
              </a:ext>
            </a:extLst>
          </p:cNvPr>
          <p:cNvPicPr>
            <a:picLocks noChangeAspect="1"/>
          </p:cNvPicPr>
          <p:nvPr/>
        </p:nvPicPr>
        <p:blipFill>
          <a:blip r:embed="rId8" cstate="screen">
            <a:grayscl/>
            <a:extLst>
              <a:ext uri="{28A0092B-C50C-407E-A947-70E740481C1C}">
                <a14:useLocalDpi xmlns:a14="http://schemas.microsoft.com/office/drawing/2010/main"/>
              </a:ext>
            </a:extLst>
          </a:blip>
          <a:stretch>
            <a:fillRect/>
          </a:stretch>
        </p:blipFill>
        <p:spPr>
          <a:xfrm>
            <a:off x="1951065" y="4590413"/>
            <a:ext cx="2101754" cy="1823581"/>
          </a:xfrm>
          <a:prstGeom prst="rect">
            <a:avLst/>
          </a:prstGeom>
        </p:spPr>
      </p:pic>
      <p:sp>
        <p:nvSpPr>
          <p:cNvPr id="29" name="TextBox 28">
            <a:extLst>
              <a:ext uri="{FF2B5EF4-FFF2-40B4-BE49-F238E27FC236}">
                <a16:creationId xmlns:a16="http://schemas.microsoft.com/office/drawing/2014/main" id="{447AE7D4-D81D-10A2-7741-AA5BE63493F4}"/>
              </a:ext>
            </a:extLst>
          </p:cNvPr>
          <p:cNvSpPr txBox="1"/>
          <p:nvPr/>
        </p:nvSpPr>
        <p:spPr>
          <a:xfrm>
            <a:off x="9790944" y="6366228"/>
            <a:ext cx="2302425" cy="461665"/>
          </a:xfrm>
          <a:prstGeom prst="rect">
            <a:avLst/>
          </a:prstGeom>
          <a:noFill/>
        </p:spPr>
        <p:txBody>
          <a:bodyPr wrap="none" rtlCol="0">
            <a:spAutoFit/>
          </a:bodyPr>
          <a:lstStyle/>
          <a:p>
            <a:r>
              <a:rPr lang="en-US" sz="2400" dirty="0"/>
              <a:t>Gershman 2024</a:t>
            </a:r>
          </a:p>
        </p:txBody>
      </p:sp>
      <p:sp>
        <p:nvSpPr>
          <p:cNvPr id="2" name="TextBox 1">
            <a:extLst>
              <a:ext uri="{FF2B5EF4-FFF2-40B4-BE49-F238E27FC236}">
                <a16:creationId xmlns:a16="http://schemas.microsoft.com/office/drawing/2014/main" id="{E4949196-B33D-0EC7-CE36-4747FD1A392C}"/>
              </a:ext>
            </a:extLst>
          </p:cNvPr>
          <p:cNvSpPr txBox="1"/>
          <p:nvPr/>
        </p:nvSpPr>
        <p:spPr>
          <a:xfrm>
            <a:off x="7613242" y="3726085"/>
            <a:ext cx="4485095" cy="1508105"/>
          </a:xfrm>
          <a:prstGeom prst="rect">
            <a:avLst/>
          </a:prstGeom>
          <a:noFill/>
        </p:spPr>
        <p:txBody>
          <a:bodyPr wrap="square" rtlCol="0">
            <a:spAutoFit/>
          </a:bodyPr>
          <a:lstStyle/>
          <a:p>
            <a:r>
              <a:rPr lang="en-US" sz="2800">
                <a:solidFill>
                  <a:srgbClr val="00B050"/>
                </a:solidFill>
              </a:rPr>
              <a:t>Query:  “</a:t>
            </a:r>
            <a:r>
              <a:rPr lang="en-US" sz="2800" i="1">
                <a:solidFill>
                  <a:srgbClr val="00B050"/>
                </a:solidFill>
              </a:rPr>
              <a:t>Is GPT-4  an LLM?”</a:t>
            </a:r>
          </a:p>
          <a:p>
            <a:endParaRPr lang="en-US" sz="2800"/>
          </a:p>
          <a:p>
            <a:endParaRPr lang="en-US"/>
          </a:p>
          <a:p>
            <a:endParaRPr lang="en-US"/>
          </a:p>
        </p:txBody>
      </p:sp>
      <p:sp>
        <p:nvSpPr>
          <p:cNvPr id="8" name="TextBox 7">
            <a:extLst>
              <a:ext uri="{FF2B5EF4-FFF2-40B4-BE49-F238E27FC236}">
                <a16:creationId xmlns:a16="http://schemas.microsoft.com/office/drawing/2014/main" id="{C98D867E-FD98-6316-3343-A3EEE6ED316E}"/>
              </a:ext>
            </a:extLst>
          </p:cNvPr>
          <p:cNvSpPr txBox="1"/>
          <p:nvPr/>
        </p:nvSpPr>
        <p:spPr>
          <a:xfrm>
            <a:off x="7631935" y="4480137"/>
            <a:ext cx="4340506" cy="1815882"/>
          </a:xfrm>
          <a:prstGeom prst="rect">
            <a:avLst/>
          </a:prstGeom>
          <a:noFill/>
        </p:spPr>
        <p:txBody>
          <a:bodyPr wrap="square">
            <a:spAutoFit/>
          </a:bodyPr>
          <a:lstStyle/>
          <a:p>
            <a:r>
              <a:rPr lang="en-US" sz="2800">
                <a:solidFill>
                  <a:srgbClr val="FF0000"/>
                </a:solidFill>
              </a:rPr>
              <a:t>Key: “LLM”</a:t>
            </a:r>
          </a:p>
          <a:p>
            <a:r>
              <a:rPr lang="en-US" sz="2800">
                <a:solidFill>
                  <a:srgbClr val="FF0000"/>
                </a:solidFill>
              </a:rPr>
              <a:t>{LLM; GPT4} </a:t>
            </a:r>
          </a:p>
          <a:p>
            <a:r>
              <a:rPr lang="en-US" sz="2800">
                <a:solidFill>
                  <a:srgbClr val="FF0000"/>
                </a:solidFill>
              </a:rPr>
              <a:t>{LLM; powerful}</a:t>
            </a:r>
          </a:p>
          <a:p>
            <a:r>
              <a:rPr lang="en-US" sz="2800">
                <a:solidFill>
                  <a:srgbClr val="FF0000"/>
                </a:solidFill>
              </a:rPr>
              <a:t>{LLM; personalized}</a:t>
            </a:r>
          </a:p>
        </p:txBody>
      </p:sp>
      <p:sp>
        <p:nvSpPr>
          <p:cNvPr id="4" name="TextBox 3">
            <a:extLst>
              <a:ext uri="{FF2B5EF4-FFF2-40B4-BE49-F238E27FC236}">
                <a16:creationId xmlns:a16="http://schemas.microsoft.com/office/drawing/2014/main" id="{293ACEAE-C714-C7BC-4FAD-1DD0578AC262}"/>
              </a:ext>
            </a:extLst>
          </p:cNvPr>
          <p:cNvSpPr txBox="1"/>
          <p:nvPr/>
        </p:nvSpPr>
        <p:spPr>
          <a:xfrm>
            <a:off x="7604575" y="1499393"/>
            <a:ext cx="4372739" cy="1815882"/>
          </a:xfrm>
          <a:prstGeom prst="rect">
            <a:avLst/>
          </a:prstGeom>
          <a:noFill/>
        </p:spPr>
        <p:txBody>
          <a:bodyPr wrap="square" rtlCol="0">
            <a:spAutoFit/>
          </a:bodyPr>
          <a:lstStyle/>
          <a:p>
            <a:r>
              <a:rPr lang="en-US" sz="2800"/>
              <a:t>To be effective, an index must be organized in someway! e.g. a book index is organized alphabetically</a:t>
            </a:r>
          </a:p>
        </p:txBody>
      </p:sp>
    </p:spTree>
    <p:extLst>
      <p:ext uri="{BB962C8B-B14F-4D97-AF65-F5344CB8AC3E}">
        <p14:creationId xmlns:p14="http://schemas.microsoft.com/office/powerpoint/2010/main" val="352777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D0D19-9282-A49B-1EAC-76A61FAC116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1DEFD6A-1C2F-05BA-0874-841645EF170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108809CD-4AB4-12E8-0840-7463043DB4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3DAA2720-1F48-ADB7-7D6A-417D72C4319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scaffolding</a:t>
            </a:r>
          </a:p>
        </p:txBody>
      </p:sp>
      <p:sp>
        <p:nvSpPr>
          <p:cNvPr id="149" name="TextBox 148">
            <a:extLst>
              <a:ext uri="{FF2B5EF4-FFF2-40B4-BE49-F238E27FC236}">
                <a16:creationId xmlns:a16="http://schemas.microsoft.com/office/drawing/2014/main" id="{B3F4766C-FC22-C52D-B8FD-A788F349711E}"/>
              </a:ext>
            </a:extLst>
          </p:cNvPr>
          <p:cNvSpPr txBox="1"/>
          <p:nvPr/>
        </p:nvSpPr>
        <p:spPr>
          <a:xfrm>
            <a:off x="9737354" y="6396334"/>
            <a:ext cx="2454646" cy="461665"/>
          </a:xfrm>
          <a:prstGeom prst="rect">
            <a:avLst/>
          </a:prstGeom>
          <a:noFill/>
        </p:spPr>
        <p:txBody>
          <a:bodyPr wrap="none" rtlCol="0">
            <a:spAutoFit/>
          </a:bodyPr>
          <a:lstStyle/>
          <a:p>
            <a:r>
              <a:rPr lang="en-US" sz="2400" dirty="0"/>
              <a:t>Whittington 2024</a:t>
            </a:r>
          </a:p>
        </p:txBody>
      </p:sp>
      <p:pic>
        <p:nvPicPr>
          <p:cNvPr id="8" name="Picture 7">
            <a:extLst>
              <a:ext uri="{FF2B5EF4-FFF2-40B4-BE49-F238E27FC236}">
                <a16:creationId xmlns:a16="http://schemas.microsoft.com/office/drawing/2014/main" id="{2539F87D-5A38-3BF6-3CD0-4223FFF0F3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12149" y="1353179"/>
            <a:ext cx="7192703" cy="4795135"/>
          </a:xfrm>
          <a:prstGeom prst="rect">
            <a:avLst/>
          </a:prstGeom>
        </p:spPr>
      </p:pic>
      <p:sp>
        <p:nvSpPr>
          <p:cNvPr id="9" name="TextBox 8">
            <a:extLst>
              <a:ext uri="{FF2B5EF4-FFF2-40B4-BE49-F238E27FC236}">
                <a16:creationId xmlns:a16="http://schemas.microsoft.com/office/drawing/2014/main" id="{2EE2780D-A12D-B0A5-D7B6-E83A9B09E630}"/>
              </a:ext>
            </a:extLst>
          </p:cNvPr>
          <p:cNvSpPr txBox="1"/>
          <p:nvPr/>
        </p:nvSpPr>
        <p:spPr>
          <a:xfrm>
            <a:off x="820270" y="4812323"/>
            <a:ext cx="3563471" cy="1384995"/>
          </a:xfrm>
          <a:prstGeom prst="rect">
            <a:avLst/>
          </a:prstGeom>
          <a:noFill/>
        </p:spPr>
        <p:txBody>
          <a:bodyPr wrap="square" rtlCol="0">
            <a:spAutoFit/>
          </a:bodyPr>
          <a:lstStyle/>
          <a:p>
            <a:r>
              <a:rPr lang="en-US" sz="2800" b="1">
                <a:solidFill>
                  <a:schemeClr val="accent2"/>
                </a:solidFill>
              </a:rPr>
              <a:t>Entorhinal Cortex</a:t>
            </a:r>
          </a:p>
          <a:p>
            <a:r>
              <a:rPr lang="en-US" sz="2800">
                <a:solidFill>
                  <a:schemeClr val="accent2"/>
                </a:solidFill>
              </a:rPr>
              <a:t>encodes the scaffold (for space)</a:t>
            </a:r>
          </a:p>
        </p:txBody>
      </p:sp>
      <p:sp>
        <p:nvSpPr>
          <p:cNvPr id="10" name="TextBox 9">
            <a:extLst>
              <a:ext uri="{FF2B5EF4-FFF2-40B4-BE49-F238E27FC236}">
                <a16:creationId xmlns:a16="http://schemas.microsoft.com/office/drawing/2014/main" id="{E3F88EFA-09A0-1BC0-0990-1CDABD9CA5EB}"/>
              </a:ext>
            </a:extLst>
          </p:cNvPr>
          <p:cNvSpPr txBox="1"/>
          <p:nvPr/>
        </p:nvSpPr>
        <p:spPr>
          <a:xfrm>
            <a:off x="8214995" y="1527579"/>
            <a:ext cx="3563471" cy="1815882"/>
          </a:xfrm>
          <a:prstGeom prst="rect">
            <a:avLst/>
          </a:prstGeom>
          <a:noFill/>
        </p:spPr>
        <p:txBody>
          <a:bodyPr wrap="square" rtlCol="0">
            <a:spAutoFit/>
          </a:bodyPr>
          <a:lstStyle/>
          <a:p>
            <a:r>
              <a:rPr lang="en-US" sz="2800" b="1">
                <a:solidFill>
                  <a:srgbClr val="32716C"/>
                </a:solidFill>
              </a:rPr>
              <a:t>Hippocampus</a:t>
            </a:r>
          </a:p>
          <a:p>
            <a:r>
              <a:rPr lang="en-US" sz="2800">
                <a:solidFill>
                  <a:srgbClr val="32716C"/>
                </a:solidFill>
              </a:rPr>
              <a:t>encodes conjunctions of experience + scaffold</a:t>
            </a:r>
          </a:p>
        </p:txBody>
      </p:sp>
    </p:spTree>
    <p:extLst>
      <p:ext uri="{BB962C8B-B14F-4D97-AF65-F5344CB8AC3E}">
        <p14:creationId xmlns:p14="http://schemas.microsoft.com/office/powerpoint/2010/main" val="4010466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01222-C2CB-C49B-1A67-E58B8DCF95B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18ED484-443B-4050-7D65-15CCE44056A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5AACFA76-B94B-7967-C41D-4F1550F938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266E31DB-3B6B-C261-261C-9715FB8D92E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scaffolding</a:t>
            </a:r>
          </a:p>
        </p:txBody>
      </p:sp>
      <p:pic>
        <p:nvPicPr>
          <p:cNvPr id="7" name="Picture 6" descr="A game of objects and objects&#10;&#10;AI-generated content may be incorrect.">
            <a:extLst>
              <a:ext uri="{FF2B5EF4-FFF2-40B4-BE49-F238E27FC236}">
                <a16:creationId xmlns:a16="http://schemas.microsoft.com/office/drawing/2014/main" id="{A8B58E87-9FDD-16EC-4A99-F1D5E6D7634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4846" y="1490869"/>
            <a:ext cx="3429000" cy="3120888"/>
          </a:xfrm>
          <a:prstGeom prst="rect">
            <a:avLst/>
          </a:prstGeom>
        </p:spPr>
      </p:pic>
      <p:pic>
        <p:nvPicPr>
          <p:cNvPr id="15" name="Picture 14" descr="A chair with a wooden seat&#10;&#10;AI-generated content may be incorrect.">
            <a:extLst>
              <a:ext uri="{FF2B5EF4-FFF2-40B4-BE49-F238E27FC236}">
                <a16:creationId xmlns:a16="http://schemas.microsoft.com/office/drawing/2014/main" id="{B122AAB3-7ABD-C8BD-3BFE-DD28DB243F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18470" y="4926380"/>
            <a:ext cx="438150" cy="694299"/>
          </a:xfrm>
          <a:prstGeom prst="rect">
            <a:avLst/>
          </a:prstGeom>
        </p:spPr>
      </p:pic>
      <p:pic>
        <p:nvPicPr>
          <p:cNvPr id="17" name="Picture 16" descr="A brown book with a gold band&#10;&#10;AI-generated content may be incorrect.">
            <a:extLst>
              <a:ext uri="{FF2B5EF4-FFF2-40B4-BE49-F238E27FC236}">
                <a16:creationId xmlns:a16="http://schemas.microsoft.com/office/drawing/2014/main" id="{6957DCBA-2CD4-FEB7-1C8E-54BBFA3379B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432574" y="5032308"/>
            <a:ext cx="438150" cy="502323"/>
          </a:xfrm>
          <a:prstGeom prst="rect">
            <a:avLst/>
          </a:prstGeom>
        </p:spPr>
      </p:pic>
      <p:pic>
        <p:nvPicPr>
          <p:cNvPr id="19" name="Picture 18" descr="A brown table with legs&#10;&#10;AI-generated content may be incorrect.">
            <a:extLst>
              <a:ext uri="{FF2B5EF4-FFF2-40B4-BE49-F238E27FC236}">
                <a16:creationId xmlns:a16="http://schemas.microsoft.com/office/drawing/2014/main" id="{09532E9E-CD14-94A1-43B8-CDAEE6DFC9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90211" y="5043333"/>
            <a:ext cx="628650" cy="491298"/>
          </a:xfrm>
          <a:prstGeom prst="rect">
            <a:avLst/>
          </a:prstGeom>
        </p:spPr>
      </p:pic>
      <p:pic>
        <p:nvPicPr>
          <p:cNvPr id="21" name="Picture 20" descr="A close up of a motorcycle&#10;&#10;AI-generated content may be incorrect.">
            <a:extLst>
              <a:ext uri="{FF2B5EF4-FFF2-40B4-BE49-F238E27FC236}">
                <a16:creationId xmlns:a16="http://schemas.microsoft.com/office/drawing/2014/main" id="{A839FEDF-F0E2-3F2F-9BFC-CB1C2F55E69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4846" y="5040103"/>
            <a:ext cx="792370" cy="438633"/>
          </a:xfrm>
          <a:prstGeom prst="rect">
            <a:avLst/>
          </a:prstGeom>
        </p:spPr>
      </p:pic>
      <p:cxnSp>
        <p:nvCxnSpPr>
          <p:cNvPr id="24" name="Straight Arrow Connector 23">
            <a:extLst>
              <a:ext uri="{FF2B5EF4-FFF2-40B4-BE49-F238E27FC236}">
                <a16:creationId xmlns:a16="http://schemas.microsoft.com/office/drawing/2014/main" id="{59C17ED1-37A1-89A8-E5AF-19079317B627}"/>
              </a:ext>
            </a:extLst>
          </p:cNvPr>
          <p:cNvCxnSpPr>
            <a:cxnSpLocks/>
          </p:cNvCxnSpPr>
          <p:nvPr/>
        </p:nvCxnSpPr>
        <p:spPr>
          <a:xfrm flipV="1">
            <a:off x="1207704" y="5239540"/>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CDB70B13-A6DF-D119-A503-E5E964249096}"/>
              </a:ext>
            </a:extLst>
          </p:cNvPr>
          <p:cNvCxnSpPr>
            <a:cxnSpLocks/>
          </p:cNvCxnSpPr>
          <p:nvPr/>
        </p:nvCxnSpPr>
        <p:spPr>
          <a:xfrm flipV="1">
            <a:off x="1827103" y="5239538"/>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217D63BB-719D-C185-95DF-B78B545FA390}"/>
              </a:ext>
            </a:extLst>
          </p:cNvPr>
          <p:cNvCxnSpPr>
            <a:cxnSpLocks/>
          </p:cNvCxnSpPr>
          <p:nvPr/>
        </p:nvCxnSpPr>
        <p:spPr>
          <a:xfrm flipV="1">
            <a:off x="2660882" y="5239536"/>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717A62C1-FA20-1557-B78D-A8DB66D27F3C}"/>
              </a:ext>
            </a:extLst>
          </p:cNvPr>
          <p:cNvCxnSpPr>
            <a:cxnSpLocks/>
          </p:cNvCxnSpPr>
          <p:nvPr/>
        </p:nvCxnSpPr>
        <p:spPr>
          <a:xfrm flipV="1">
            <a:off x="3357995" y="5239534"/>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30" name="Picture 29" descr="A close up of a motorcycle&#10;&#10;AI-generated content may be incorrect.">
            <a:extLst>
              <a:ext uri="{FF2B5EF4-FFF2-40B4-BE49-F238E27FC236}">
                <a16:creationId xmlns:a16="http://schemas.microsoft.com/office/drawing/2014/main" id="{4D201463-C643-BD07-4368-BDDF488FE72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51893" y="5020217"/>
            <a:ext cx="792370" cy="438633"/>
          </a:xfrm>
          <a:prstGeom prst="rect">
            <a:avLst/>
          </a:prstGeom>
        </p:spPr>
      </p:pic>
      <p:cxnSp>
        <p:nvCxnSpPr>
          <p:cNvPr id="31" name="Straight Arrow Connector 30">
            <a:extLst>
              <a:ext uri="{FF2B5EF4-FFF2-40B4-BE49-F238E27FC236}">
                <a16:creationId xmlns:a16="http://schemas.microsoft.com/office/drawing/2014/main" id="{7DF45D4A-2052-F2B8-F7DD-BB41D67703FA}"/>
              </a:ext>
            </a:extLst>
          </p:cNvPr>
          <p:cNvCxnSpPr>
            <a:cxnSpLocks/>
          </p:cNvCxnSpPr>
          <p:nvPr/>
        </p:nvCxnSpPr>
        <p:spPr>
          <a:xfrm>
            <a:off x="1801564" y="2623931"/>
            <a:ext cx="802033" cy="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7C41463B-A6B5-21A7-58B0-E7E52E99C51D}"/>
              </a:ext>
            </a:extLst>
          </p:cNvPr>
          <p:cNvCxnSpPr>
            <a:cxnSpLocks/>
          </p:cNvCxnSpPr>
          <p:nvPr/>
        </p:nvCxnSpPr>
        <p:spPr>
          <a:xfrm>
            <a:off x="2641004" y="2630553"/>
            <a:ext cx="0" cy="838204"/>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CD6B04F6-EB9E-3E1C-55D2-5EA03E3EB253}"/>
              </a:ext>
            </a:extLst>
          </p:cNvPr>
          <p:cNvCxnSpPr>
            <a:cxnSpLocks/>
          </p:cNvCxnSpPr>
          <p:nvPr/>
        </p:nvCxnSpPr>
        <p:spPr>
          <a:xfrm flipH="1">
            <a:off x="1821442" y="3498574"/>
            <a:ext cx="802033" cy="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BEA4B791-ED96-DD9B-1E3F-B1010832E2C6}"/>
              </a:ext>
            </a:extLst>
          </p:cNvPr>
          <p:cNvCxnSpPr>
            <a:cxnSpLocks/>
          </p:cNvCxnSpPr>
          <p:nvPr/>
        </p:nvCxnSpPr>
        <p:spPr>
          <a:xfrm flipV="1">
            <a:off x="1768156" y="2613990"/>
            <a:ext cx="0" cy="87133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nvGrpSpPr>
          <p:cNvPr id="156" name="Group 155">
            <a:extLst>
              <a:ext uri="{FF2B5EF4-FFF2-40B4-BE49-F238E27FC236}">
                <a16:creationId xmlns:a16="http://schemas.microsoft.com/office/drawing/2014/main" id="{BF19C3F3-00D4-F7BB-FB72-C5A7169FB855}"/>
              </a:ext>
            </a:extLst>
          </p:cNvPr>
          <p:cNvGrpSpPr/>
          <p:nvPr/>
        </p:nvGrpSpPr>
        <p:grpSpPr>
          <a:xfrm>
            <a:off x="4559971" y="1407695"/>
            <a:ext cx="4568301" cy="3460726"/>
            <a:chOff x="4559971" y="1407695"/>
            <a:chExt cx="4568301" cy="3460726"/>
          </a:xfrm>
        </p:grpSpPr>
        <p:sp>
          <p:nvSpPr>
            <p:cNvPr id="45" name="Oval 44">
              <a:extLst>
                <a:ext uri="{FF2B5EF4-FFF2-40B4-BE49-F238E27FC236}">
                  <a16:creationId xmlns:a16="http://schemas.microsoft.com/office/drawing/2014/main" id="{ED13A62C-602B-453A-6437-96C4D8A5C738}"/>
                </a:ext>
              </a:extLst>
            </p:cNvPr>
            <p:cNvSpPr/>
            <p:nvPr/>
          </p:nvSpPr>
          <p:spPr>
            <a:xfrm>
              <a:off x="5907169"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40B02993-A8BD-F668-CF06-4E2644BB0E31}"/>
                </a:ext>
              </a:extLst>
            </p:cNvPr>
            <p:cNvSpPr/>
            <p:nvPr/>
          </p:nvSpPr>
          <p:spPr>
            <a:xfrm>
              <a:off x="5579178"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34A2FA49-61F1-F01E-87DD-D7BA591EE3DA}"/>
                </a:ext>
              </a:extLst>
            </p:cNvPr>
            <p:cNvSpPr/>
            <p:nvPr/>
          </p:nvSpPr>
          <p:spPr>
            <a:xfrm>
              <a:off x="6563151"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8D5BEEFF-3132-DA8F-D168-FF0F8DC99210}"/>
                </a:ext>
              </a:extLst>
            </p:cNvPr>
            <p:cNvSpPr/>
            <p:nvPr/>
          </p:nvSpPr>
          <p:spPr>
            <a:xfrm>
              <a:off x="6235160"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982C349-C91F-7F63-059F-9709300E1828}"/>
                </a:ext>
              </a:extLst>
            </p:cNvPr>
            <p:cNvSpPr/>
            <p:nvPr/>
          </p:nvSpPr>
          <p:spPr>
            <a:xfrm>
              <a:off x="6734810"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2B35992-2950-03BB-222F-1BECFDA6ABDB}"/>
                </a:ext>
              </a:extLst>
            </p:cNvPr>
            <p:cNvSpPr/>
            <p:nvPr/>
          </p:nvSpPr>
          <p:spPr>
            <a:xfrm>
              <a:off x="6406819"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2E0DF57-7FD1-7688-64B0-2ADEA84FAC89}"/>
                </a:ext>
              </a:extLst>
            </p:cNvPr>
            <p:cNvSpPr/>
            <p:nvPr/>
          </p:nvSpPr>
          <p:spPr>
            <a:xfrm>
              <a:off x="7390792"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3C985F2D-5FA6-9C94-AD83-8F01A491F19E}"/>
                </a:ext>
              </a:extLst>
            </p:cNvPr>
            <p:cNvSpPr/>
            <p:nvPr/>
          </p:nvSpPr>
          <p:spPr>
            <a:xfrm>
              <a:off x="7062801"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4A7B5156-1D4B-808F-0B30-98FE436D336B}"/>
                </a:ext>
              </a:extLst>
            </p:cNvPr>
            <p:cNvSpPr/>
            <p:nvPr/>
          </p:nvSpPr>
          <p:spPr>
            <a:xfrm>
              <a:off x="7579252"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3315457-F944-FF82-7500-35C26731F1B8}"/>
                </a:ext>
              </a:extLst>
            </p:cNvPr>
            <p:cNvSpPr/>
            <p:nvPr/>
          </p:nvSpPr>
          <p:spPr>
            <a:xfrm>
              <a:off x="7251261"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A21C0B2-4694-FD47-FF3C-B8287EE6DB3A}"/>
                </a:ext>
              </a:extLst>
            </p:cNvPr>
            <p:cNvSpPr/>
            <p:nvPr/>
          </p:nvSpPr>
          <p:spPr>
            <a:xfrm>
              <a:off x="8235234"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ACBC2DC-5182-F112-9F18-15E16C1027FC}"/>
                </a:ext>
              </a:extLst>
            </p:cNvPr>
            <p:cNvSpPr/>
            <p:nvPr/>
          </p:nvSpPr>
          <p:spPr>
            <a:xfrm>
              <a:off x="7907243"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65" descr="A group of objects on a white background&#10;&#10;AI-generated content may be incorrect.">
              <a:extLst>
                <a:ext uri="{FF2B5EF4-FFF2-40B4-BE49-F238E27FC236}">
                  <a16:creationId xmlns:a16="http://schemas.microsoft.com/office/drawing/2014/main" id="{9A83B151-EB6F-49D8-01A1-C3E0C98F9EC8}"/>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5456395" y="1699083"/>
              <a:ext cx="1316543" cy="570202"/>
            </a:xfrm>
            <a:prstGeom prst="rect">
              <a:avLst/>
            </a:prstGeom>
          </p:spPr>
        </p:pic>
        <p:sp>
          <p:nvSpPr>
            <p:cNvPr id="67" name="TextBox 66">
              <a:extLst>
                <a:ext uri="{FF2B5EF4-FFF2-40B4-BE49-F238E27FC236}">
                  <a16:creationId xmlns:a16="http://schemas.microsoft.com/office/drawing/2014/main" id="{BF1B1EA0-797F-5ED0-0A04-5D902DB788AB}"/>
                </a:ext>
              </a:extLst>
            </p:cNvPr>
            <p:cNvSpPr txBox="1"/>
            <p:nvPr/>
          </p:nvSpPr>
          <p:spPr>
            <a:xfrm>
              <a:off x="4559971" y="2269285"/>
              <a:ext cx="1060611" cy="646331"/>
            </a:xfrm>
            <a:prstGeom prst="rect">
              <a:avLst/>
            </a:prstGeom>
            <a:noFill/>
          </p:spPr>
          <p:txBody>
            <a:bodyPr wrap="none" rtlCol="0">
              <a:spAutoFit/>
            </a:bodyPr>
            <a:lstStyle/>
            <a:p>
              <a:pPr algn="ctr"/>
              <a:r>
                <a:rPr lang="en-US"/>
                <a:t>PRC</a:t>
              </a:r>
            </a:p>
            <a:p>
              <a:pPr algn="ctr"/>
              <a:r>
                <a:rPr lang="en-US"/>
                <a:t>(objects)</a:t>
              </a:r>
            </a:p>
          </p:txBody>
        </p:sp>
        <p:sp>
          <p:nvSpPr>
            <p:cNvPr id="68" name="TextBox 67">
              <a:extLst>
                <a:ext uri="{FF2B5EF4-FFF2-40B4-BE49-F238E27FC236}">
                  <a16:creationId xmlns:a16="http://schemas.microsoft.com/office/drawing/2014/main" id="{39EDEC1E-C444-44A5-5CF4-9A4B90F71F24}"/>
                </a:ext>
              </a:extLst>
            </p:cNvPr>
            <p:cNvSpPr txBox="1"/>
            <p:nvPr/>
          </p:nvSpPr>
          <p:spPr>
            <a:xfrm>
              <a:off x="8199813" y="2719403"/>
              <a:ext cx="928459" cy="646331"/>
            </a:xfrm>
            <a:prstGeom prst="rect">
              <a:avLst/>
            </a:prstGeom>
            <a:noFill/>
          </p:spPr>
          <p:txBody>
            <a:bodyPr wrap="none" rtlCol="0">
              <a:spAutoFit/>
            </a:bodyPr>
            <a:lstStyle/>
            <a:p>
              <a:pPr algn="ctr"/>
              <a:r>
                <a:rPr lang="en-US"/>
                <a:t>ERC</a:t>
              </a:r>
            </a:p>
            <a:p>
              <a:pPr algn="ctr"/>
              <a:r>
                <a:rPr lang="en-US"/>
                <a:t>(space)</a:t>
              </a:r>
            </a:p>
          </p:txBody>
        </p:sp>
        <p:pic>
          <p:nvPicPr>
            <p:cNvPr id="70" name="Picture 69" descr="A blue grid with white squares&#10;&#10;AI-generated content may be incorrect.">
              <a:extLst>
                <a:ext uri="{FF2B5EF4-FFF2-40B4-BE49-F238E27FC236}">
                  <a16:creationId xmlns:a16="http://schemas.microsoft.com/office/drawing/2014/main" id="{B33935C6-4EA8-0F3E-A8C5-DC73042F749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39937" y="1407695"/>
              <a:ext cx="911632" cy="861590"/>
            </a:xfrm>
            <a:prstGeom prst="rect">
              <a:avLst/>
            </a:prstGeom>
          </p:spPr>
        </p:pic>
        <p:pic>
          <p:nvPicPr>
            <p:cNvPr id="71" name="Picture 70" descr="A game of objects and objects&#10;&#10;AI-generated content may be incorrect.">
              <a:extLst>
                <a:ext uri="{FF2B5EF4-FFF2-40B4-BE49-F238E27FC236}">
                  <a16:creationId xmlns:a16="http://schemas.microsoft.com/office/drawing/2014/main" id="{62D661BB-EE3D-83C3-C4F2-53B25026D8D5}"/>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6460162" y="3771444"/>
              <a:ext cx="1205277" cy="1096977"/>
            </a:xfrm>
            <a:prstGeom prst="rect">
              <a:avLst/>
            </a:prstGeom>
          </p:spPr>
        </p:pic>
        <p:sp>
          <p:nvSpPr>
            <p:cNvPr id="72" name="TextBox 71">
              <a:extLst>
                <a:ext uri="{FF2B5EF4-FFF2-40B4-BE49-F238E27FC236}">
                  <a16:creationId xmlns:a16="http://schemas.microsoft.com/office/drawing/2014/main" id="{6A08018D-9598-F72B-3BE5-31B63570F3C6}"/>
                </a:ext>
              </a:extLst>
            </p:cNvPr>
            <p:cNvSpPr txBox="1"/>
            <p:nvPr/>
          </p:nvSpPr>
          <p:spPr>
            <a:xfrm>
              <a:off x="4797425" y="3160698"/>
              <a:ext cx="1563505" cy="646331"/>
            </a:xfrm>
            <a:prstGeom prst="rect">
              <a:avLst/>
            </a:prstGeom>
            <a:noFill/>
          </p:spPr>
          <p:txBody>
            <a:bodyPr wrap="none" rtlCol="0">
              <a:spAutoFit/>
            </a:bodyPr>
            <a:lstStyle/>
            <a:p>
              <a:pPr algn="ctr"/>
              <a:r>
                <a:rPr lang="en-US"/>
                <a:t>hippocampus</a:t>
              </a:r>
            </a:p>
            <a:p>
              <a:pPr algn="ctr"/>
              <a:r>
                <a:rPr lang="en-US"/>
                <a:t>(conjuctive)</a:t>
              </a:r>
            </a:p>
          </p:txBody>
        </p:sp>
        <p:grpSp>
          <p:nvGrpSpPr>
            <p:cNvPr id="122" name="Group 121">
              <a:extLst>
                <a:ext uri="{FF2B5EF4-FFF2-40B4-BE49-F238E27FC236}">
                  <a16:creationId xmlns:a16="http://schemas.microsoft.com/office/drawing/2014/main" id="{616D8FE1-E97F-CA46-FA4E-6AC2BB6BE1D1}"/>
                </a:ext>
              </a:extLst>
            </p:cNvPr>
            <p:cNvGrpSpPr/>
            <p:nvPr/>
          </p:nvGrpSpPr>
          <p:grpSpPr>
            <a:xfrm>
              <a:off x="5743174" y="2719403"/>
              <a:ext cx="1811614" cy="587790"/>
              <a:chOff x="5743174" y="2719403"/>
              <a:chExt cx="1811614" cy="587790"/>
            </a:xfrm>
          </p:grpSpPr>
          <p:cxnSp>
            <p:nvCxnSpPr>
              <p:cNvPr id="76" name="Straight Connector 75">
                <a:extLst>
                  <a:ext uri="{FF2B5EF4-FFF2-40B4-BE49-F238E27FC236}">
                    <a16:creationId xmlns:a16="http://schemas.microsoft.com/office/drawing/2014/main" id="{64C3B06F-BA40-7BF8-07D1-2F703ED49F9A}"/>
                  </a:ext>
                </a:extLst>
              </p:cNvPr>
              <p:cNvCxnSpPr>
                <a:stCxn id="46" idx="4"/>
                <a:endCxn id="58" idx="1"/>
              </p:cNvCxnSpPr>
              <p:nvPr/>
            </p:nvCxnSpPr>
            <p:spPr>
              <a:xfrm>
                <a:off x="5743174" y="2719403"/>
                <a:ext cx="711678"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FDE25CEA-76F5-E08F-ED7A-76B3D76A3BD2}"/>
                  </a:ext>
                </a:extLst>
              </p:cNvPr>
              <p:cNvCxnSpPr>
                <a:cxnSpLocks/>
                <a:stCxn id="46" idx="4"/>
                <a:endCxn id="57" idx="0"/>
              </p:cNvCxnSpPr>
              <p:nvPr/>
            </p:nvCxnSpPr>
            <p:spPr>
              <a:xfrm>
                <a:off x="5743174" y="2719403"/>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F8128AEC-B384-7AB4-E0A0-88F2754FB557}"/>
                  </a:ext>
                </a:extLst>
              </p:cNvPr>
              <p:cNvCxnSpPr>
                <a:cxnSpLocks/>
                <a:stCxn id="46" idx="4"/>
                <a:endCxn id="60" idx="0"/>
              </p:cNvCxnSpPr>
              <p:nvPr/>
            </p:nvCxnSpPr>
            <p:spPr>
              <a:xfrm>
                <a:off x="5743174" y="2719403"/>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0BD5A72-C0B7-99D3-E1CA-4140816B5E97}"/>
                  </a:ext>
                </a:extLst>
              </p:cNvPr>
              <p:cNvCxnSpPr>
                <a:cxnSpLocks/>
                <a:stCxn id="46" idx="4"/>
                <a:endCxn id="59" idx="0"/>
              </p:cNvCxnSpPr>
              <p:nvPr/>
            </p:nvCxnSpPr>
            <p:spPr>
              <a:xfrm>
                <a:off x="5743174" y="2719403"/>
                <a:ext cx="1811614"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AC67A22C-B39B-30BF-D554-45EBB3B475E7}"/>
                  </a:ext>
                </a:extLst>
              </p:cNvPr>
              <p:cNvCxnSpPr>
                <a:cxnSpLocks/>
                <a:stCxn id="45" idx="4"/>
                <a:endCxn id="58" idx="1"/>
              </p:cNvCxnSpPr>
              <p:nvPr/>
            </p:nvCxnSpPr>
            <p:spPr>
              <a:xfrm>
                <a:off x="6071165" y="2719403"/>
                <a:ext cx="383687"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2EBEFEC9-6416-683E-CB29-7CF9B226CCEB}"/>
                  </a:ext>
                </a:extLst>
              </p:cNvPr>
              <p:cNvCxnSpPr>
                <a:cxnSpLocks/>
                <a:stCxn id="45" idx="4"/>
                <a:endCxn id="57" idx="0"/>
              </p:cNvCxnSpPr>
              <p:nvPr/>
            </p:nvCxnSpPr>
            <p:spPr>
              <a:xfrm>
                <a:off x="6071165" y="2719403"/>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178E1616-FA9A-7395-0E79-EBA8B8905605}"/>
                  </a:ext>
                </a:extLst>
              </p:cNvPr>
              <p:cNvCxnSpPr>
                <a:cxnSpLocks/>
                <a:stCxn id="45" idx="4"/>
                <a:endCxn id="60" idx="0"/>
              </p:cNvCxnSpPr>
              <p:nvPr/>
            </p:nvCxnSpPr>
            <p:spPr>
              <a:xfrm>
                <a:off x="6071165" y="2719403"/>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03B59765-CC46-903A-6E3E-83F17D426A89}"/>
                  </a:ext>
                </a:extLst>
              </p:cNvPr>
              <p:cNvCxnSpPr>
                <a:cxnSpLocks/>
                <a:stCxn id="45" idx="4"/>
                <a:endCxn id="59" idx="0"/>
              </p:cNvCxnSpPr>
              <p:nvPr/>
            </p:nvCxnSpPr>
            <p:spPr>
              <a:xfrm>
                <a:off x="6071165" y="2719403"/>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2508868A-3407-7A78-6208-4A376C984C76}"/>
                  </a:ext>
                </a:extLst>
              </p:cNvPr>
              <p:cNvCxnSpPr>
                <a:cxnSpLocks/>
                <a:stCxn id="48" idx="4"/>
                <a:endCxn id="58" idx="1"/>
              </p:cNvCxnSpPr>
              <p:nvPr/>
            </p:nvCxnSpPr>
            <p:spPr>
              <a:xfrm>
                <a:off x="6399156" y="2719403"/>
                <a:ext cx="55696"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0B6B0C9D-371E-F8D0-B30D-123EBA7299DC}"/>
                  </a:ext>
                </a:extLst>
              </p:cNvPr>
              <p:cNvCxnSpPr>
                <a:cxnSpLocks/>
                <a:stCxn id="48" idx="4"/>
                <a:endCxn id="57" idx="0"/>
              </p:cNvCxnSpPr>
              <p:nvPr/>
            </p:nvCxnSpPr>
            <p:spPr>
              <a:xfrm>
                <a:off x="6399156" y="2719403"/>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17F19D8D-A10F-81F4-BE6D-45828630129C}"/>
                  </a:ext>
                </a:extLst>
              </p:cNvPr>
              <p:cNvCxnSpPr>
                <a:cxnSpLocks/>
                <a:stCxn id="48" idx="4"/>
                <a:endCxn id="60" idx="0"/>
              </p:cNvCxnSpPr>
              <p:nvPr/>
            </p:nvCxnSpPr>
            <p:spPr>
              <a:xfrm>
                <a:off x="6399156" y="2719403"/>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1D18C168-C837-621D-5578-2502C06B1D83}"/>
                  </a:ext>
                </a:extLst>
              </p:cNvPr>
              <p:cNvCxnSpPr>
                <a:cxnSpLocks/>
                <a:stCxn id="48" idx="4"/>
                <a:endCxn id="59" idx="0"/>
              </p:cNvCxnSpPr>
              <p:nvPr/>
            </p:nvCxnSpPr>
            <p:spPr>
              <a:xfrm>
                <a:off x="6399156" y="2719403"/>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1DBF6BE2-0917-FC8A-A23E-7459155DD7AD}"/>
                  </a:ext>
                </a:extLst>
              </p:cNvPr>
              <p:cNvCxnSpPr>
                <a:cxnSpLocks/>
                <a:stCxn id="47" idx="4"/>
                <a:endCxn id="58" idx="1"/>
              </p:cNvCxnSpPr>
              <p:nvPr/>
            </p:nvCxnSpPr>
            <p:spPr>
              <a:xfrm flipH="1">
                <a:off x="6454852" y="2719403"/>
                <a:ext cx="272295"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BCB5D51-3CE5-69E7-F050-6D96D63DA90E}"/>
                  </a:ext>
                </a:extLst>
              </p:cNvPr>
              <p:cNvCxnSpPr>
                <a:cxnSpLocks/>
                <a:stCxn id="47" idx="4"/>
                <a:endCxn id="57" idx="0"/>
              </p:cNvCxnSpPr>
              <p:nvPr/>
            </p:nvCxnSpPr>
            <p:spPr>
              <a:xfrm>
                <a:off x="6727147" y="2719403"/>
                <a:ext cx="171659"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D3BDE7FE-91A7-E287-5A08-5A222161BF24}"/>
                  </a:ext>
                </a:extLst>
              </p:cNvPr>
              <p:cNvCxnSpPr>
                <a:cxnSpLocks/>
                <a:stCxn id="47" idx="4"/>
                <a:endCxn id="60" idx="0"/>
              </p:cNvCxnSpPr>
              <p:nvPr/>
            </p:nvCxnSpPr>
            <p:spPr>
              <a:xfrm>
                <a:off x="6727147" y="2719403"/>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D993353B-47C1-0591-3330-74B83E5CB049}"/>
                  </a:ext>
                </a:extLst>
              </p:cNvPr>
              <p:cNvCxnSpPr>
                <a:cxnSpLocks/>
                <a:stCxn id="47" idx="4"/>
                <a:endCxn id="59" idx="0"/>
              </p:cNvCxnSpPr>
              <p:nvPr/>
            </p:nvCxnSpPr>
            <p:spPr>
              <a:xfrm>
                <a:off x="6727147" y="2719403"/>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3" name="Group 122">
              <a:extLst>
                <a:ext uri="{FF2B5EF4-FFF2-40B4-BE49-F238E27FC236}">
                  <a16:creationId xmlns:a16="http://schemas.microsoft.com/office/drawing/2014/main" id="{173884BC-678B-DB7B-DE9A-DBE70C023CA5}"/>
                </a:ext>
              </a:extLst>
            </p:cNvPr>
            <p:cNvGrpSpPr/>
            <p:nvPr/>
          </p:nvGrpSpPr>
          <p:grpSpPr>
            <a:xfrm flipH="1">
              <a:off x="6580134" y="2719403"/>
              <a:ext cx="1811614" cy="587790"/>
              <a:chOff x="6709536" y="3176607"/>
              <a:chExt cx="1811614" cy="587790"/>
            </a:xfrm>
          </p:grpSpPr>
          <p:cxnSp>
            <p:nvCxnSpPr>
              <p:cNvPr id="124" name="Straight Connector 123">
                <a:extLst>
                  <a:ext uri="{FF2B5EF4-FFF2-40B4-BE49-F238E27FC236}">
                    <a16:creationId xmlns:a16="http://schemas.microsoft.com/office/drawing/2014/main" id="{094929B4-65D2-80FB-AED3-B537451E9887}"/>
                  </a:ext>
                </a:extLst>
              </p:cNvPr>
              <p:cNvCxnSpPr/>
              <p:nvPr/>
            </p:nvCxnSpPr>
            <p:spPr>
              <a:xfrm>
                <a:off x="6709536" y="3176607"/>
                <a:ext cx="711678"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619CD2D7-563A-03D6-F0B8-8FC9B9EE46D6}"/>
                  </a:ext>
                </a:extLst>
              </p:cNvPr>
              <p:cNvCxnSpPr>
                <a:cxnSpLocks/>
              </p:cNvCxnSpPr>
              <p:nvPr/>
            </p:nvCxnSpPr>
            <p:spPr>
              <a:xfrm>
                <a:off x="6709536" y="3176607"/>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C0347F5-DABD-3E33-ED99-2A775534B9CD}"/>
                  </a:ext>
                </a:extLst>
              </p:cNvPr>
              <p:cNvCxnSpPr>
                <a:cxnSpLocks/>
              </p:cNvCxnSpPr>
              <p:nvPr/>
            </p:nvCxnSpPr>
            <p:spPr>
              <a:xfrm>
                <a:off x="6709536" y="3176607"/>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2DEF179E-60B9-7169-C3F7-A6E181922F70}"/>
                  </a:ext>
                </a:extLst>
              </p:cNvPr>
              <p:cNvCxnSpPr>
                <a:cxnSpLocks/>
              </p:cNvCxnSpPr>
              <p:nvPr/>
            </p:nvCxnSpPr>
            <p:spPr>
              <a:xfrm>
                <a:off x="6709536" y="3176607"/>
                <a:ext cx="1811614"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A1CF03D4-8DBA-6CB5-8C8F-0E31E63C934E}"/>
                  </a:ext>
                </a:extLst>
              </p:cNvPr>
              <p:cNvCxnSpPr>
                <a:cxnSpLocks/>
              </p:cNvCxnSpPr>
              <p:nvPr/>
            </p:nvCxnSpPr>
            <p:spPr>
              <a:xfrm>
                <a:off x="7037527" y="3176607"/>
                <a:ext cx="383687"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AE6B7ECD-A762-8B5B-8EF6-720BB62D1163}"/>
                  </a:ext>
                </a:extLst>
              </p:cNvPr>
              <p:cNvCxnSpPr>
                <a:cxnSpLocks/>
              </p:cNvCxnSpPr>
              <p:nvPr/>
            </p:nvCxnSpPr>
            <p:spPr>
              <a:xfrm>
                <a:off x="7037527" y="3176607"/>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F3D4336A-D38D-AACD-EE7D-F78B9433F6D4}"/>
                  </a:ext>
                </a:extLst>
              </p:cNvPr>
              <p:cNvCxnSpPr>
                <a:cxnSpLocks/>
              </p:cNvCxnSpPr>
              <p:nvPr/>
            </p:nvCxnSpPr>
            <p:spPr>
              <a:xfrm>
                <a:off x="7037527" y="3176607"/>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7016E43B-7DE1-E5A0-7820-653AE5D118C6}"/>
                  </a:ext>
                </a:extLst>
              </p:cNvPr>
              <p:cNvCxnSpPr>
                <a:cxnSpLocks/>
              </p:cNvCxnSpPr>
              <p:nvPr/>
            </p:nvCxnSpPr>
            <p:spPr>
              <a:xfrm>
                <a:off x="7037527" y="3176607"/>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4055E9E4-4BE7-98A3-24C1-1C5CF33772A1}"/>
                  </a:ext>
                </a:extLst>
              </p:cNvPr>
              <p:cNvCxnSpPr>
                <a:cxnSpLocks/>
              </p:cNvCxnSpPr>
              <p:nvPr/>
            </p:nvCxnSpPr>
            <p:spPr>
              <a:xfrm>
                <a:off x="7365518" y="3176607"/>
                <a:ext cx="55696"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F228CB9D-A387-2395-F9BF-A47BAA2571D2}"/>
                  </a:ext>
                </a:extLst>
              </p:cNvPr>
              <p:cNvCxnSpPr>
                <a:cxnSpLocks/>
              </p:cNvCxnSpPr>
              <p:nvPr/>
            </p:nvCxnSpPr>
            <p:spPr>
              <a:xfrm>
                <a:off x="7365518" y="3176607"/>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3103BD81-816D-E931-3261-6E6394FCF9E9}"/>
                  </a:ext>
                </a:extLst>
              </p:cNvPr>
              <p:cNvCxnSpPr>
                <a:cxnSpLocks/>
              </p:cNvCxnSpPr>
              <p:nvPr/>
            </p:nvCxnSpPr>
            <p:spPr>
              <a:xfrm>
                <a:off x="7365518" y="3176607"/>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A037BF95-6F27-33D2-8806-E751C8428CA1}"/>
                  </a:ext>
                </a:extLst>
              </p:cNvPr>
              <p:cNvCxnSpPr>
                <a:cxnSpLocks/>
              </p:cNvCxnSpPr>
              <p:nvPr/>
            </p:nvCxnSpPr>
            <p:spPr>
              <a:xfrm>
                <a:off x="7365518" y="3176607"/>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476477D5-2226-7905-3C32-0ECFCBBFBC9B}"/>
                  </a:ext>
                </a:extLst>
              </p:cNvPr>
              <p:cNvCxnSpPr>
                <a:cxnSpLocks/>
              </p:cNvCxnSpPr>
              <p:nvPr/>
            </p:nvCxnSpPr>
            <p:spPr>
              <a:xfrm flipH="1">
                <a:off x="7421214" y="3176607"/>
                <a:ext cx="272295"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984F9AE2-4856-8984-99B2-137F2BC08A78}"/>
                  </a:ext>
                </a:extLst>
              </p:cNvPr>
              <p:cNvCxnSpPr>
                <a:cxnSpLocks/>
              </p:cNvCxnSpPr>
              <p:nvPr/>
            </p:nvCxnSpPr>
            <p:spPr>
              <a:xfrm>
                <a:off x="7693509" y="3176607"/>
                <a:ext cx="171659"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39E14074-4E8B-0F89-DC86-5953513F272F}"/>
                  </a:ext>
                </a:extLst>
              </p:cNvPr>
              <p:cNvCxnSpPr>
                <a:cxnSpLocks/>
              </p:cNvCxnSpPr>
              <p:nvPr/>
            </p:nvCxnSpPr>
            <p:spPr>
              <a:xfrm>
                <a:off x="7693509" y="3176607"/>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11FAAA28-95DC-761A-FE08-59E37E270847}"/>
                  </a:ext>
                </a:extLst>
              </p:cNvPr>
              <p:cNvCxnSpPr>
                <a:cxnSpLocks/>
              </p:cNvCxnSpPr>
              <p:nvPr/>
            </p:nvCxnSpPr>
            <p:spPr>
              <a:xfrm>
                <a:off x="7693509" y="3176607"/>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pic>
        <p:nvPicPr>
          <p:cNvPr id="141" name="Picture 140" descr="A colorful image of a hexagon&#10;&#10;AI-generated content may be incorrect.">
            <a:extLst>
              <a:ext uri="{FF2B5EF4-FFF2-40B4-BE49-F238E27FC236}">
                <a16:creationId xmlns:a16="http://schemas.microsoft.com/office/drawing/2014/main" id="{FE2A269A-87EE-6FA2-5215-B420E99B6D2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636215" y="1444923"/>
            <a:ext cx="1326692" cy="1207722"/>
          </a:xfrm>
          <a:prstGeom prst="rect">
            <a:avLst/>
          </a:prstGeom>
        </p:spPr>
      </p:pic>
      <p:pic>
        <p:nvPicPr>
          <p:cNvPr id="143" name="Picture 142" descr="A hexagon with a colorful pattern&#10;&#10;AI-generated content may be incorrect.">
            <a:extLst>
              <a:ext uri="{FF2B5EF4-FFF2-40B4-BE49-F238E27FC236}">
                <a16:creationId xmlns:a16="http://schemas.microsoft.com/office/drawing/2014/main" id="{D430192F-B056-93BC-C126-4DE83AFF0B0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979242" y="1486023"/>
            <a:ext cx="1326692" cy="1144530"/>
          </a:xfrm>
          <a:prstGeom prst="rect">
            <a:avLst/>
          </a:prstGeom>
        </p:spPr>
      </p:pic>
      <p:pic>
        <p:nvPicPr>
          <p:cNvPr id="145" name="Picture 144" descr="A blue hexagon with yellow and red spots&#10;&#10;AI-generated content may be incorrect.">
            <a:extLst>
              <a:ext uri="{FF2B5EF4-FFF2-40B4-BE49-F238E27FC236}">
                <a16:creationId xmlns:a16="http://schemas.microsoft.com/office/drawing/2014/main" id="{5A94B84B-5729-4C91-D8B6-25743191E51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215539" y="4006363"/>
            <a:ext cx="1218649" cy="1080316"/>
          </a:xfrm>
          <a:prstGeom prst="rect">
            <a:avLst/>
          </a:prstGeom>
        </p:spPr>
      </p:pic>
      <p:sp>
        <p:nvSpPr>
          <p:cNvPr id="146" name="TextBox 145">
            <a:extLst>
              <a:ext uri="{FF2B5EF4-FFF2-40B4-BE49-F238E27FC236}">
                <a16:creationId xmlns:a16="http://schemas.microsoft.com/office/drawing/2014/main" id="{5DCD1607-B280-842E-B7A4-DEF64B11AF91}"/>
              </a:ext>
            </a:extLst>
          </p:cNvPr>
          <p:cNvSpPr txBox="1"/>
          <p:nvPr/>
        </p:nvSpPr>
        <p:spPr>
          <a:xfrm>
            <a:off x="8829872" y="1183311"/>
            <a:ext cx="1079142" cy="338554"/>
          </a:xfrm>
          <a:prstGeom prst="rect">
            <a:avLst/>
          </a:prstGeom>
          <a:noFill/>
        </p:spPr>
        <p:txBody>
          <a:bodyPr wrap="square" rtlCol="0">
            <a:spAutoFit/>
          </a:bodyPr>
          <a:lstStyle/>
          <a:p>
            <a:r>
              <a:rPr lang="en-US" sz="1600"/>
              <a:t>grid cells</a:t>
            </a:r>
          </a:p>
        </p:txBody>
      </p:sp>
      <p:sp>
        <p:nvSpPr>
          <p:cNvPr id="147" name="TextBox 146">
            <a:extLst>
              <a:ext uri="{FF2B5EF4-FFF2-40B4-BE49-F238E27FC236}">
                <a16:creationId xmlns:a16="http://schemas.microsoft.com/office/drawing/2014/main" id="{FD5BA1B6-87C9-B59D-D6F7-2B7795CA8FEE}"/>
              </a:ext>
            </a:extLst>
          </p:cNvPr>
          <p:cNvSpPr txBox="1"/>
          <p:nvPr/>
        </p:nvSpPr>
        <p:spPr>
          <a:xfrm>
            <a:off x="5280956" y="5058463"/>
            <a:ext cx="1138453" cy="338554"/>
          </a:xfrm>
          <a:prstGeom prst="rect">
            <a:avLst/>
          </a:prstGeom>
          <a:noFill/>
        </p:spPr>
        <p:txBody>
          <a:bodyPr wrap="none" rtlCol="0">
            <a:spAutoFit/>
          </a:bodyPr>
          <a:lstStyle/>
          <a:p>
            <a:r>
              <a:rPr lang="en-US" sz="1600"/>
              <a:t>place cells</a:t>
            </a:r>
          </a:p>
        </p:txBody>
      </p:sp>
      <p:sp>
        <p:nvSpPr>
          <p:cNvPr id="148" name="TextBox 147">
            <a:extLst>
              <a:ext uri="{FF2B5EF4-FFF2-40B4-BE49-F238E27FC236}">
                <a16:creationId xmlns:a16="http://schemas.microsoft.com/office/drawing/2014/main" id="{7A026A80-21CD-D94D-82C9-0EC2199F4293}"/>
              </a:ext>
            </a:extLst>
          </p:cNvPr>
          <p:cNvSpPr txBox="1"/>
          <p:nvPr/>
        </p:nvSpPr>
        <p:spPr>
          <a:xfrm>
            <a:off x="10148764" y="1183311"/>
            <a:ext cx="1099981" cy="338554"/>
          </a:xfrm>
          <a:prstGeom prst="rect">
            <a:avLst/>
          </a:prstGeom>
          <a:noFill/>
        </p:spPr>
        <p:txBody>
          <a:bodyPr wrap="none" rtlCol="0">
            <a:spAutoFit/>
          </a:bodyPr>
          <a:lstStyle/>
          <a:p>
            <a:r>
              <a:rPr lang="en-US" sz="1600"/>
              <a:t>band cells</a:t>
            </a:r>
          </a:p>
        </p:txBody>
      </p:sp>
      <p:pic>
        <p:nvPicPr>
          <p:cNvPr id="151" name="Picture 150" descr="A close-up of a colorful circle&#10;&#10;AI-generated content may be incorrect.">
            <a:extLst>
              <a:ext uri="{FF2B5EF4-FFF2-40B4-BE49-F238E27FC236}">
                <a16:creationId xmlns:a16="http://schemas.microsoft.com/office/drawing/2014/main" id="{43A46941-E5FD-080A-B604-635F34280184}"/>
              </a:ext>
            </a:extLst>
          </p:cNvPr>
          <p:cNvPicPr>
            <a:picLocks noChangeAspect="1"/>
          </p:cNvPicPr>
          <p:nvPr/>
        </p:nvPicPr>
        <p:blipFill>
          <a:blip r:embed="rId14"/>
          <a:stretch>
            <a:fillRect/>
          </a:stretch>
        </p:blipFill>
        <p:spPr>
          <a:xfrm>
            <a:off x="7636162" y="3802965"/>
            <a:ext cx="2433834" cy="2315432"/>
          </a:xfrm>
          <a:prstGeom prst="rect">
            <a:avLst/>
          </a:prstGeom>
        </p:spPr>
      </p:pic>
      <p:pic>
        <p:nvPicPr>
          <p:cNvPr id="153" name="Picture 152" descr="A colorful circle of dots&#10;&#10;AI-generated content may be incorrect.">
            <a:extLst>
              <a:ext uri="{FF2B5EF4-FFF2-40B4-BE49-F238E27FC236}">
                <a16:creationId xmlns:a16="http://schemas.microsoft.com/office/drawing/2014/main" id="{DC44B29A-8591-7D1F-377B-96215D711B5C}"/>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10040109" y="3974516"/>
            <a:ext cx="2151891" cy="1984555"/>
          </a:xfrm>
          <a:prstGeom prst="rect">
            <a:avLst/>
          </a:prstGeom>
        </p:spPr>
      </p:pic>
      <p:sp>
        <p:nvSpPr>
          <p:cNvPr id="154" name="TextBox 153">
            <a:extLst>
              <a:ext uri="{FF2B5EF4-FFF2-40B4-BE49-F238E27FC236}">
                <a16:creationId xmlns:a16="http://schemas.microsoft.com/office/drawing/2014/main" id="{ACA0D150-85B2-525F-E11C-6C29885838EB}"/>
              </a:ext>
            </a:extLst>
          </p:cNvPr>
          <p:cNvSpPr txBox="1"/>
          <p:nvPr/>
        </p:nvSpPr>
        <p:spPr>
          <a:xfrm>
            <a:off x="9299561" y="5676032"/>
            <a:ext cx="1540871" cy="369332"/>
          </a:xfrm>
          <a:prstGeom prst="rect">
            <a:avLst/>
          </a:prstGeom>
          <a:noFill/>
        </p:spPr>
        <p:txBody>
          <a:bodyPr wrap="none" rtlCol="0">
            <a:spAutoFit/>
          </a:bodyPr>
          <a:lstStyle/>
          <a:p>
            <a:r>
              <a:rPr lang="en-US" dirty="0"/>
              <a:t>Gardner 2022</a:t>
            </a:r>
          </a:p>
        </p:txBody>
      </p:sp>
      <p:sp>
        <p:nvSpPr>
          <p:cNvPr id="155" name="TextBox 154">
            <a:extLst>
              <a:ext uri="{FF2B5EF4-FFF2-40B4-BE49-F238E27FC236}">
                <a16:creationId xmlns:a16="http://schemas.microsoft.com/office/drawing/2014/main" id="{A244CCCB-3CF9-407E-440F-9C3ED655D061}"/>
              </a:ext>
            </a:extLst>
          </p:cNvPr>
          <p:cNvSpPr txBox="1"/>
          <p:nvPr/>
        </p:nvSpPr>
        <p:spPr>
          <a:xfrm>
            <a:off x="8882192" y="3627276"/>
            <a:ext cx="2775824" cy="369332"/>
          </a:xfrm>
          <a:prstGeom prst="rect">
            <a:avLst/>
          </a:prstGeom>
          <a:noFill/>
        </p:spPr>
        <p:txBody>
          <a:bodyPr wrap="none" rtlCol="0">
            <a:spAutoFit/>
          </a:bodyPr>
          <a:lstStyle/>
          <a:p>
            <a:r>
              <a:rPr lang="en-US" dirty="0"/>
              <a:t>Toroidal topology in mERC</a:t>
            </a:r>
          </a:p>
        </p:txBody>
      </p:sp>
      <p:sp>
        <p:nvSpPr>
          <p:cNvPr id="2" name="TextBox 1">
            <a:extLst>
              <a:ext uri="{FF2B5EF4-FFF2-40B4-BE49-F238E27FC236}">
                <a16:creationId xmlns:a16="http://schemas.microsoft.com/office/drawing/2014/main" id="{AF0EA6BA-EFA6-3950-658E-7F41A7E7743B}"/>
              </a:ext>
            </a:extLst>
          </p:cNvPr>
          <p:cNvSpPr txBox="1"/>
          <p:nvPr/>
        </p:nvSpPr>
        <p:spPr>
          <a:xfrm>
            <a:off x="9744278" y="6432184"/>
            <a:ext cx="2454646" cy="461665"/>
          </a:xfrm>
          <a:prstGeom prst="rect">
            <a:avLst/>
          </a:prstGeom>
          <a:noFill/>
        </p:spPr>
        <p:txBody>
          <a:bodyPr wrap="none" rtlCol="0">
            <a:spAutoFit/>
          </a:bodyPr>
          <a:lstStyle/>
          <a:p>
            <a:r>
              <a:rPr lang="en-US" sz="2400" dirty="0"/>
              <a:t>Whittington 2020</a:t>
            </a:r>
          </a:p>
        </p:txBody>
      </p:sp>
    </p:spTree>
    <p:extLst>
      <p:ext uri="{BB962C8B-B14F-4D97-AF65-F5344CB8AC3E}">
        <p14:creationId xmlns:p14="http://schemas.microsoft.com/office/powerpoint/2010/main" val="375480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dissolve">
                                      <p:cBhvr>
                                        <p:cTn id="18" dur="500"/>
                                        <p:tgtEl>
                                          <p:spTgt spid="34"/>
                                        </p:tgtEl>
                                      </p:cBhvr>
                                    </p:animEffect>
                                  </p:childTnLst>
                                </p:cTn>
                              </p:par>
                              <p:par>
                                <p:cTn id="19" presetID="9"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dissolve">
                                      <p:cBhvr>
                                        <p:cTn id="21" dur="500"/>
                                        <p:tgtEl>
                                          <p:spTgt spid="26"/>
                                        </p:tgtEl>
                                      </p:cBhvr>
                                    </p:animEffect>
                                  </p:childTnLst>
                                </p:cTn>
                              </p:par>
                              <p:par>
                                <p:cTn id="22" presetID="9"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dissolv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dissolve">
                                      <p:cBhvr>
                                        <p:cTn id="29" dur="500"/>
                                        <p:tgtEl>
                                          <p:spTgt spid="40"/>
                                        </p:tgtEl>
                                      </p:cBhvr>
                                    </p:animEffect>
                                  </p:childTnLst>
                                </p:cTn>
                              </p:par>
                              <p:par>
                                <p:cTn id="30" presetID="9"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dissolve">
                                      <p:cBhvr>
                                        <p:cTn id="32" dur="500"/>
                                        <p:tgtEl>
                                          <p:spTgt spid="27"/>
                                        </p:tgtEl>
                                      </p:cBhvr>
                                    </p:animEffect>
                                  </p:childTnLst>
                                </p:cTn>
                              </p:par>
                              <p:par>
                                <p:cTn id="33" presetID="9"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dissolve">
                                      <p:cBhvr>
                                        <p:cTn id="40" dur="500"/>
                                        <p:tgtEl>
                                          <p:spTgt spid="43"/>
                                        </p:tgtEl>
                                      </p:cBhvr>
                                    </p:animEffect>
                                  </p:childTnLst>
                                </p:cTn>
                              </p:par>
                              <p:par>
                                <p:cTn id="41" presetID="9"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dissolve">
                                      <p:cBhvr>
                                        <p:cTn id="43" dur="500"/>
                                        <p:tgtEl>
                                          <p:spTgt spid="29"/>
                                        </p:tgtEl>
                                      </p:cBhvr>
                                    </p:animEffect>
                                  </p:childTnLst>
                                </p:cTn>
                              </p:par>
                              <p:par>
                                <p:cTn id="44" presetID="9"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dissolve">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dissolve">
                                      <p:cBhvr>
                                        <p:cTn id="51" dur="500"/>
                                        <p:tgtEl>
                                          <p:spTgt spid="156"/>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141"/>
                                        </p:tgtEl>
                                        <p:attrNameLst>
                                          <p:attrName>style.visibility</p:attrName>
                                        </p:attrNameLst>
                                      </p:cBhvr>
                                      <p:to>
                                        <p:strVal val="visible"/>
                                      </p:to>
                                    </p:set>
                                    <p:animEffect transition="in" filter="dissolve">
                                      <p:cBhvr>
                                        <p:cTn id="56" dur="500"/>
                                        <p:tgtEl>
                                          <p:spTgt spid="141"/>
                                        </p:tgtEl>
                                      </p:cBhvr>
                                    </p:animEffect>
                                  </p:childTnLst>
                                </p:cTn>
                              </p:par>
                              <p:par>
                                <p:cTn id="57" presetID="9" presetClass="entr" presetSubtype="0" fill="hold" nodeType="withEffect">
                                  <p:stCondLst>
                                    <p:cond delay="0"/>
                                  </p:stCondLst>
                                  <p:childTnLst>
                                    <p:set>
                                      <p:cBhvr>
                                        <p:cTn id="58" dur="1" fill="hold">
                                          <p:stCondLst>
                                            <p:cond delay="0"/>
                                          </p:stCondLst>
                                        </p:cTn>
                                        <p:tgtEl>
                                          <p:spTgt spid="143"/>
                                        </p:tgtEl>
                                        <p:attrNameLst>
                                          <p:attrName>style.visibility</p:attrName>
                                        </p:attrNameLst>
                                      </p:cBhvr>
                                      <p:to>
                                        <p:strVal val="visible"/>
                                      </p:to>
                                    </p:set>
                                    <p:animEffect transition="in" filter="dissolve">
                                      <p:cBhvr>
                                        <p:cTn id="59" dur="500"/>
                                        <p:tgtEl>
                                          <p:spTgt spid="143"/>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46"/>
                                        </p:tgtEl>
                                        <p:attrNameLst>
                                          <p:attrName>style.visibility</p:attrName>
                                        </p:attrNameLst>
                                      </p:cBhvr>
                                      <p:to>
                                        <p:strVal val="visible"/>
                                      </p:to>
                                    </p:set>
                                    <p:animEffect transition="in" filter="dissolve">
                                      <p:cBhvr>
                                        <p:cTn id="62" dur="500"/>
                                        <p:tgtEl>
                                          <p:spTgt spid="146"/>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48"/>
                                        </p:tgtEl>
                                        <p:attrNameLst>
                                          <p:attrName>style.visibility</p:attrName>
                                        </p:attrNameLst>
                                      </p:cBhvr>
                                      <p:to>
                                        <p:strVal val="visible"/>
                                      </p:to>
                                    </p:set>
                                    <p:animEffect transition="in" filter="dissolve">
                                      <p:cBhvr>
                                        <p:cTn id="65" dur="500"/>
                                        <p:tgtEl>
                                          <p:spTgt spid="148"/>
                                        </p:tgtEl>
                                      </p:cBhvr>
                                    </p:animEffect>
                                  </p:childTnLst>
                                </p:cTn>
                              </p:par>
                              <p:par>
                                <p:cTn id="66" presetID="9" presetClass="entr" presetSubtype="0" fill="hold" nodeType="withEffect">
                                  <p:stCondLst>
                                    <p:cond delay="0"/>
                                  </p:stCondLst>
                                  <p:childTnLst>
                                    <p:set>
                                      <p:cBhvr>
                                        <p:cTn id="67" dur="1" fill="hold">
                                          <p:stCondLst>
                                            <p:cond delay="0"/>
                                          </p:stCondLst>
                                        </p:cTn>
                                        <p:tgtEl>
                                          <p:spTgt spid="145"/>
                                        </p:tgtEl>
                                        <p:attrNameLst>
                                          <p:attrName>style.visibility</p:attrName>
                                        </p:attrNameLst>
                                      </p:cBhvr>
                                      <p:to>
                                        <p:strVal val="visible"/>
                                      </p:to>
                                    </p:set>
                                    <p:animEffect transition="in" filter="dissolve">
                                      <p:cBhvr>
                                        <p:cTn id="68" dur="500"/>
                                        <p:tgtEl>
                                          <p:spTgt spid="145"/>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147"/>
                                        </p:tgtEl>
                                        <p:attrNameLst>
                                          <p:attrName>style.visibility</p:attrName>
                                        </p:attrNameLst>
                                      </p:cBhvr>
                                      <p:to>
                                        <p:strVal val="visible"/>
                                      </p:to>
                                    </p:set>
                                    <p:animEffect transition="in" filter="dissolve">
                                      <p:cBhvr>
                                        <p:cTn id="71" dur="500"/>
                                        <p:tgtEl>
                                          <p:spTgt spid="147"/>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155"/>
                                        </p:tgtEl>
                                        <p:attrNameLst>
                                          <p:attrName>style.visibility</p:attrName>
                                        </p:attrNameLst>
                                      </p:cBhvr>
                                      <p:to>
                                        <p:strVal val="visible"/>
                                      </p:to>
                                    </p:set>
                                    <p:animEffect transition="in" filter="dissolve">
                                      <p:cBhvr>
                                        <p:cTn id="76" dur="500"/>
                                        <p:tgtEl>
                                          <p:spTgt spid="155"/>
                                        </p:tgtEl>
                                      </p:cBhvr>
                                    </p:animEffect>
                                  </p:childTnLst>
                                </p:cTn>
                              </p:par>
                              <p:par>
                                <p:cTn id="77" presetID="9" presetClass="entr" presetSubtype="0" fill="hold" nodeType="withEffect">
                                  <p:stCondLst>
                                    <p:cond delay="0"/>
                                  </p:stCondLst>
                                  <p:childTnLst>
                                    <p:set>
                                      <p:cBhvr>
                                        <p:cTn id="78" dur="1" fill="hold">
                                          <p:stCondLst>
                                            <p:cond delay="0"/>
                                          </p:stCondLst>
                                        </p:cTn>
                                        <p:tgtEl>
                                          <p:spTgt spid="151"/>
                                        </p:tgtEl>
                                        <p:attrNameLst>
                                          <p:attrName>style.visibility</p:attrName>
                                        </p:attrNameLst>
                                      </p:cBhvr>
                                      <p:to>
                                        <p:strVal val="visible"/>
                                      </p:to>
                                    </p:set>
                                    <p:animEffect transition="in" filter="dissolve">
                                      <p:cBhvr>
                                        <p:cTn id="79" dur="500"/>
                                        <p:tgtEl>
                                          <p:spTgt spid="151"/>
                                        </p:tgtEl>
                                      </p:cBhvr>
                                    </p:animEffect>
                                  </p:childTnLst>
                                </p:cTn>
                              </p:par>
                              <p:par>
                                <p:cTn id="80" presetID="9" presetClass="entr" presetSubtype="0" fill="hold" nodeType="withEffect">
                                  <p:stCondLst>
                                    <p:cond delay="0"/>
                                  </p:stCondLst>
                                  <p:childTnLst>
                                    <p:set>
                                      <p:cBhvr>
                                        <p:cTn id="81" dur="1" fill="hold">
                                          <p:stCondLst>
                                            <p:cond delay="0"/>
                                          </p:stCondLst>
                                        </p:cTn>
                                        <p:tgtEl>
                                          <p:spTgt spid="153"/>
                                        </p:tgtEl>
                                        <p:attrNameLst>
                                          <p:attrName>style.visibility</p:attrName>
                                        </p:attrNameLst>
                                      </p:cBhvr>
                                      <p:to>
                                        <p:strVal val="visible"/>
                                      </p:to>
                                    </p:set>
                                    <p:animEffect transition="in" filter="dissolve">
                                      <p:cBhvr>
                                        <p:cTn id="82" dur="500"/>
                                        <p:tgtEl>
                                          <p:spTgt spid="153"/>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154"/>
                                        </p:tgtEl>
                                        <p:attrNameLst>
                                          <p:attrName>style.visibility</p:attrName>
                                        </p:attrNameLst>
                                      </p:cBhvr>
                                      <p:to>
                                        <p:strVal val="visible"/>
                                      </p:to>
                                    </p:set>
                                    <p:animEffect transition="in" filter="dissolve">
                                      <p:cBhvr>
                                        <p:cTn id="85"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p:bldP spid="148" grpId="0"/>
      <p:bldP spid="154" grpId="0"/>
      <p:bldP spid="15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E65FC-D2EF-4294-EEE6-F07BA66C9B89}"/>
            </a:ext>
          </a:extLst>
        </p:cNvPr>
        <p:cNvGrpSpPr/>
        <p:nvPr/>
      </p:nvGrpSpPr>
      <p:grpSpPr>
        <a:xfrm>
          <a:off x="0" y="0"/>
          <a:ext cx="0" cy="0"/>
          <a:chOff x="0" y="0"/>
          <a:chExt cx="0" cy="0"/>
        </a:xfrm>
      </p:grpSpPr>
      <p:pic>
        <p:nvPicPr>
          <p:cNvPr id="33" name="Picture 32" descr="A yellow banana on a white background&#10;&#10;AI-generated content may be incorrect.">
            <a:extLst>
              <a:ext uri="{FF2B5EF4-FFF2-40B4-BE49-F238E27FC236}">
                <a16:creationId xmlns:a16="http://schemas.microsoft.com/office/drawing/2014/main" id="{F7470B6C-3DD2-D19E-B96E-2A9BB48481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9498411">
            <a:off x="1301682" y="5052239"/>
            <a:ext cx="518356" cy="393395"/>
          </a:xfrm>
          <a:prstGeom prst="rect">
            <a:avLst/>
          </a:prstGeom>
        </p:spPr>
      </p:pic>
      <p:sp>
        <p:nvSpPr>
          <p:cNvPr id="4" name="Rectangle 2">
            <a:extLst>
              <a:ext uri="{FF2B5EF4-FFF2-40B4-BE49-F238E27FC236}">
                <a16:creationId xmlns:a16="http://schemas.microsoft.com/office/drawing/2014/main" id="{85EF8105-1AF5-3389-808D-7C163E4A4DC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1FD1EA84-F056-79DC-8C19-BBB4B1A830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21EF331D-577B-F9D9-B7E0-698E6A35C82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scaffolding</a:t>
            </a:r>
          </a:p>
        </p:txBody>
      </p:sp>
      <p:grpSp>
        <p:nvGrpSpPr>
          <p:cNvPr id="156" name="Group 155">
            <a:extLst>
              <a:ext uri="{FF2B5EF4-FFF2-40B4-BE49-F238E27FC236}">
                <a16:creationId xmlns:a16="http://schemas.microsoft.com/office/drawing/2014/main" id="{C8EF7A79-CC44-654C-70F5-D7EE9ED11371}"/>
              </a:ext>
            </a:extLst>
          </p:cNvPr>
          <p:cNvGrpSpPr/>
          <p:nvPr/>
        </p:nvGrpSpPr>
        <p:grpSpPr>
          <a:xfrm>
            <a:off x="4372933" y="1407695"/>
            <a:ext cx="4568301" cy="3460726"/>
            <a:chOff x="4559971" y="1407695"/>
            <a:chExt cx="4568301" cy="3460726"/>
          </a:xfrm>
        </p:grpSpPr>
        <p:sp>
          <p:nvSpPr>
            <p:cNvPr id="45" name="Oval 44">
              <a:extLst>
                <a:ext uri="{FF2B5EF4-FFF2-40B4-BE49-F238E27FC236}">
                  <a16:creationId xmlns:a16="http://schemas.microsoft.com/office/drawing/2014/main" id="{304D7A12-31E7-7A48-6222-7216017DAF40}"/>
                </a:ext>
              </a:extLst>
            </p:cNvPr>
            <p:cNvSpPr/>
            <p:nvPr/>
          </p:nvSpPr>
          <p:spPr>
            <a:xfrm>
              <a:off x="5907169"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E48C2E2-4BD2-5167-92B6-5A96A6DF8E3B}"/>
                </a:ext>
              </a:extLst>
            </p:cNvPr>
            <p:cNvSpPr/>
            <p:nvPr/>
          </p:nvSpPr>
          <p:spPr>
            <a:xfrm>
              <a:off x="5579178"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666A531-CBDC-4754-BB89-AD39C9FF191E}"/>
                </a:ext>
              </a:extLst>
            </p:cNvPr>
            <p:cNvSpPr/>
            <p:nvPr/>
          </p:nvSpPr>
          <p:spPr>
            <a:xfrm>
              <a:off x="6563151"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C7FC3DC8-5A6F-7DC8-367C-24A74134A099}"/>
                </a:ext>
              </a:extLst>
            </p:cNvPr>
            <p:cNvSpPr/>
            <p:nvPr/>
          </p:nvSpPr>
          <p:spPr>
            <a:xfrm>
              <a:off x="6235160"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DD39ED1-39DB-FA32-60CF-C1967FF78613}"/>
                </a:ext>
              </a:extLst>
            </p:cNvPr>
            <p:cNvSpPr/>
            <p:nvPr/>
          </p:nvSpPr>
          <p:spPr>
            <a:xfrm>
              <a:off x="6734810"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0145DE6-47C6-D0F2-FBA5-101E8ABC049C}"/>
                </a:ext>
              </a:extLst>
            </p:cNvPr>
            <p:cNvSpPr/>
            <p:nvPr/>
          </p:nvSpPr>
          <p:spPr>
            <a:xfrm>
              <a:off x="6406819"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0D84EE5A-FA2B-AA98-0B05-CA141B53F774}"/>
                </a:ext>
              </a:extLst>
            </p:cNvPr>
            <p:cNvSpPr/>
            <p:nvPr/>
          </p:nvSpPr>
          <p:spPr>
            <a:xfrm>
              <a:off x="7390792"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C84DA1DF-4657-3F3A-23C4-EA9AF3DFA69B}"/>
                </a:ext>
              </a:extLst>
            </p:cNvPr>
            <p:cNvSpPr/>
            <p:nvPr/>
          </p:nvSpPr>
          <p:spPr>
            <a:xfrm>
              <a:off x="7062801" y="3261184"/>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03E46AD-01E6-7DC5-F29E-C85E7179D91D}"/>
                </a:ext>
              </a:extLst>
            </p:cNvPr>
            <p:cNvSpPr/>
            <p:nvPr/>
          </p:nvSpPr>
          <p:spPr>
            <a:xfrm>
              <a:off x="7579252"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AAC9F460-0EFA-6C38-7E7A-5E7284F55312}"/>
                </a:ext>
              </a:extLst>
            </p:cNvPr>
            <p:cNvSpPr/>
            <p:nvPr/>
          </p:nvSpPr>
          <p:spPr>
            <a:xfrm>
              <a:off x="7251261"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D6B8F80C-AF8F-FB0D-7F62-1B4904B3ABBA}"/>
                </a:ext>
              </a:extLst>
            </p:cNvPr>
            <p:cNvSpPr/>
            <p:nvPr/>
          </p:nvSpPr>
          <p:spPr>
            <a:xfrm>
              <a:off x="8235234"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1780ECEF-F58F-1101-62B9-FB1A7B43407C}"/>
                </a:ext>
              </a:extLst>
            </p:cNvPr>
            <p:cNvSpPr/>
            <p:nvPr/>
          </p:nvSpPr>
          <p:spPr>
            <a:xfrm>
              <a:off x="7907243" y="2405232"/>
              <a:ext cx="327991" cy="314171"/>
            </a:xfrm>
            <a:prstGeom prst="ellipse">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65" descr="A group of objects on a white background&#10;&#10;AI-generated content may be incorrect.">
              <a:extLst>
                <a:ext uri="{FF2B5EF4-FFF2-40B4-BE49-F238E27FC236}">
                  <a16:creationId xmlns:a16="http://schemas.microsoft.com/office/drawing/2014/main" id="{F943BEE4-E414-CDAC-01AD-7256588C27E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456395" y="1699083"/>
              <a:ext cx="1316543" cy="570202"/>
            </a:xfrm>
            <a:prstGeom prst="rect">
              <a:avLst/>
            </a:prstGeom>
          </p:spPr>
        </p:pic>
        <p:sp>
          <p:nvSpPr>
            <p:cNvPr id="67" name="TextBox 66">
              <a:extLst>
                <a:ext uri="{FF2B5EF4-FFF2-40B4-BE49-F238E27FC236}">
                  <a16:creationId xmlns:a16="http://schemas.microsoft.com/office/drawing/2014/main" id="{2CE71BCE-0C25-6FE7-1732-957ED45E5101}"/>
                </a:ext>
              </a:extLst>
            </p:cNvPr>
            <p:cNvSpPr txBox="1"/>
            <p:nvPr/>
          </p:nvSpPr>
          <p:spPr>
            <a:xfrm>
              <a:off x="4559971" y="2269285"/>
              <a:ext cx="1060611" cy="646331"/>
            </a:xfrm>
            <a:prstGeom prst="rect">
              <a:avLst/>
            </a:prstGeom>
            <a:noFill/>
          </p:spPr>
          <p:txBody>
            <a:bodyPr wrap="none" rtlCol="0">
              <a:spAutoFit/>
            </a:bodyPr>
            <a:lstStyle/>
            <a:p>
              <a:pPr algn="ctr"/>
              <a:r>
                <a:rPr lang="en-US"/>
                <a:t>PRC</a:t>
              </a:r>
            </a:p>
            <a:p>
              <a:pPr algn="ctr"/>
              <a:r>
                <a:rPr lang="en-US"/>
                <a:t>(objects)</a:t>
              </a:r>
            </a:p>
          </p:txBody>
        </p:sp>
        <p:sp>
          <p:nvSpPr>
            <p:cNvPr id="68" name="TextBox 67">
              <a:extLst>
                <a:ext uri="{FF2B5EF4-FFF2-40B4-BE49-F238E27FC236}">
                  <a16:creationId xmlns:a16="http://schemas.microsoft.com/office/drawing/2014/main" id="{5ECAAB5D-3C74-818E-48F6-4C2F9EB020BF}"/>
                </a:ext>
              </a:extLst>
            </p:cNvPr>
            <p:cNvSpPr txBox="1"/>
            <p:nvPr/>
          </p:nvSpPr>
          <p:spPr>
            <a:xfrm>
              <a:off x="8199813" y="2719403"/>
              <a:ext cx="928459" cy="646331"/>
            </a:xfrm>
            <a:prstGeom prst="rect">
              <a:avLst/>
            </a:prstGeom>
            <a:noFill/>
          </p:spPr>
          <p:txBody>
            <a:bodyPr wrap="none" rtlCol="0">
              <a:spAutoFit/>
            </a:bodyPr>
            <a:lstStyle/>
            <a:p>
              <a:pPr algn="ctr"/>
              <a:r>
                <a:rPr lang="en-US"/>
                <a:t>ERC</a:t>
              </a:r>
            </a:p>
            <a:p>
              <a:pPr algn="ctr"/>
              <a:r>
                <a:rPr lang="en-US"/>
                <a:t>(space)</a:t>
              </a:r>
            </a:p>
          </p:txBody>
        </p:sp>
        <p:pic>
          <p:nvPicPr>
            <p:cNvPr id="70" name="Picture 69" descr="A blue grid with white squares&#10;&#10;AI-generated content may be incorrect.">
              <a:extLst>
                <a:ext uri="{FF2B5EF4-FFF2-40B4-BE49-F238E27FC236}">
                  <a16:creationId xmlns:a16="http://schemas.microsoft.com/office/drawing/2014/main" id="{FA5E2AC9-7E92-E057-1C45-B3F42BD42D8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39937" y="1407695"/>
              <a:ext cx="911632" cy="861590"/>
            </a:xfrm>
            <a:prstGeom prst="rect">
              <a:avLst/>
            </a:prstGeom>
          </p:spPr>
        </p:pic>
        <p:pic>
          <p:nvPicPr>
            <p:cNvPr id="71" name="Picture 70" descr="A game of objects and objects&#10;&#10;AI-generated content may be incorrect.">
              <a:extLst>
                <a:ext uri="{FF2B5EF4-FFF2-40B4-BE49-F238E27FC236}">
                  <a16:creationId xmlns:a16="http://schemas.microsoft.com/office/drawing/2014/main" id="{FC090762-A8AF-EA7C-E4E3-1484E70C6D8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460162" y="3771444"/>
              <a:ext cx="1205277" cy="1096977"/>
            </a:xfrm>
            <a:prstGeom prst="rect">
              <a:avLst/>
            </a:prstGeom>
          </p:spPr>
        </p:pic>
        <p:sp>
          <p:nvSpPr>
            <p:cNvPr id="72" name="TextBox 71">
              <a:extLst>
                <a:ext uri="{FF2B5EF4-FFF2-40B4-BE49-F238E27FC236}">
                  <a16:creationId xmlns:a16="http://schemas.microsoft.com/office/drawing/2014/main" id="{A124855A-9C0E-CA10-9E3F-091F522D7875}"/>
                </a:ext>
              </a:extLst>
            </p:cNvPr>
            <p:cNvSpPr txBox="1"/>
            <p:nvPr/>
          </p:nvSpPr>
          <p:spPr>
            <a:xfrm>
              <a:off x="4797425" y="3160698"/>
              <a:ext cx="1563505" cy="646331"/>
            </a:xfrm>
            <a:prstGeom prst="rect">
              <a:avLst/>
            </a:prstGeom>
            <a:noFill/>
          </p:spPr>
          <p:txBody>
            <a:bodyPr wrap="none" rtlCol="0">
              <a:spAutoFit/>
            </a:bodyPr>
            <a:lstStyle/>
            <a:p>
              <a:pPr algn="ctr"/>
              <a:r>
                <a:rPr lang="en-US"/>
                <a:t>hippocampus</a:t>
              </a:r>
            </a:p>
            <a:p>
              <a:pPr algn="ctr"/>
              <a:r>
                <a:rPr lang="en-US"/>
                <a:t>(conjuctive)</a:t>
              </a:r>
            </a:p>
          </p:txBody>
        </p:sp>
        <p:grpSp>
          <p:nvGrpSpPr>
            <p:cNvPr id="122" name="Group 121">
              <a:extLst>
                <a:ext uri="{FF2B5EF4-FFF2-40B4-BE49-F238E27FC236}">
                  <a16:creationId xmlns:a16="http://schemas.microsoft.com/office/drawing/2014/main" id="{3C0BF0AE-9A6E-D365-1FA4-2B068D077583}"/>
                </a:ext>
              </a:extLst>
            </p:cNvPr>
            <p:cNvGrpSpPr/>
            <p:nvPr/>
          </p:nvGrpSpPr>
          <p:grpSpPr>
            <a:xfrm>
              <a:off x="5743174" y="2719403"/>
              <a:ext cx="1811614" cy="587790"/>
              <a:chOff x="5743174" y="2719403"/>
              <a:chExt cx="1811614" cy="587790"/>
            </a:xfrm>
          </p:grpSpPr>
          <p:cxnSp>
            <p:nvCxnSpPr>
              <p:cNvPr id="76" name="Straight Connector 75">
                <a:extLst>
                  <a:ext uri="{FF2B5EF4-FFF2-40B4-BE49-F238E27FC236}">
                    <a16:creationId xmlns:a16="http://schemas.microsoft.com/office/drawing/2014/main" id="{6C7EC2E0-D80C-9DF3-C9DB-BE732087CE7D}"/>
                  </a:ext>
                </a:extLst>
              </p:cNvPr>
              <p:cNvCxnSpPr>
                <a:stCxn id="46" idx="4"/>
                <a:endCxn id="58" idx="1"/>
              </p:cNvCxnSpPr>
              <p:nvPr/>
            </p:nvCxnSpPr>
            <p:spPr>
              <a:xfrm>
                <a:off x="5743174" y="2719403"/>
                <a:ext cx="711678"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F9CC3CA-3A6C-6C1C-48CD-7A3D95D7FC50}"/>
                  </a:ext>
                </a:extLst>
              </p:cNvPr>
              <p:cNvCxnSpPr>
                <a:cxnSpLocks/>
                <a:stCxn id="46" idx="4"/>
                <a:endCxn id="57" idx="0"/>
              </p:cNvCxnSpPr>
              <p:nvPr/>
            </p:nvCxnSpPr>
            <p:spPr>
              <a:xfrm>
                <a:off x="5743174" y="2719403"/>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838EBB3-529D-EDA0-3B4D-FB079E9423D1}"/>
                  </a:ext>
                </a:extLst>
              </p:cNvPr>
              <p:cNvCxnSpPr>
                <a:cxnSpLocks/>
                <a:stCxn id="46" idx="4"/>
                <a:endCxn id="60" idx="0"/>
              </p:cNvCxnSpPr>
              <p:nvPr/>
            </p:nvCxnSpPr>
            <p:spPr>
              <a:xfrm>
                <a:off x="5743174" y="2719403"/>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A5A2C08C-2C57-F11B-8432-7705CA6B58D3}"/>
                  </a:ext>
                </a:extLst>
              </p:cNvPr>
              <p:cNvCxnSpPr>
                <a:cxnSpLocks/>
                <a:stCxn id="46" idx="4"/>
                <a:endCxn id="59" idx="0"/>
              </p:cNvCxnSpPr>
              <p:nvPr/>
            </p:nvCxnSpPr>
            <p:spPr>
              <a:xfrm>
                <a:off x="5743174" y="2719403"/>
                <a:ext cx="1811614"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2FD35F30-518E-5D4B-5811-189883F3D5BC}"/>
                  </a:ext>
                </a:extLst>
              </p:cNvPr>
              <p:cNvCxnSpPr>
                <a:cxnSpLocks/>
                <a:stCxn id="45" idx="4"/>
                <a:endCxn id="58" idx="1"/>
              </p:cNvCxnSpPr>
              <p:nvPr/>
            </p:nvCxnSpPr>
            <p:spPr>
              <a:xfrm>
                <a:off x="6071165" y="2719403"/>
                <a:ext cx="383687"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45A6A423-6C56-BDF2-95AA-73E4BDF4E984}"/>
                  </a:ext>
                </a:extLst>
              </p:cNvPr>
              <p:cNvCxnSpPr>
                <a:cxnSpLocks/>
                <a:stCxn id="45" idx="4"/>
                <a:endCxn id="57" idx="0"/>
              </p:cNvCxnSpPr>
              <p:nvPr/>
            </p:nvCxnSpPr>
            <p:spPr>
              <a:xfrm>
                <a:off x="6071165" y="2719403"/>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5356F03-6604-2115-D6AA-5AC47C8ABDC6}"/>
                  </a:ext>
                </a:extLst>
              </p:cNvPr>
              <p:cNvCxnSpPr>
                <a:cxnSpLocks/>
                <a:stCxn id="45" idx="4"/>
                <a:endCxn id="60" idx="0"/>
              </p:cNvCxnSpPr>
              <p:nvPr/>
            </p:nvCxnSpPr>
            <p:spPr>
              <a:xfrm>
                <a:off x="6071165" y="2719403"/>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F88DEDB5-7EB8-9C3B-CFCC-1CD766F6E610}"/>
                  </a:ext>
                </a:extLst>
              </p:cNvPr>
              <p:cNvCxnSpPr>
                <a:cxnSpLocks/>
                <a:stCxn id="45" idx="4"/>
                <a:endCxn id="59" idx="0"/>
              </p:cNvCxnSpPr>
              <p:nvPr/>
            </p:nvCxnSpPr>
            <p:spPr>
              <a:xfrm>
                <a:off x="6071165" y="2719403"/>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834070D5-36C4-25F1-5D7D-EE671ECD3F12}"/>
                  </a:ext>
                </a:extLst>
              </p:cNvPr>
              <p:cNvCxnSpPr>
                <a:cxnSpLocks/>
                <a:stCxn id="48" idx="4"/>
                <a:endCxn id="58" idx="1"/>
              </p:cNvCxnSpPr>
              <p:nvPr/>
            </p:nvCxnSpPr>
            <p:spPr>
              <a:xfrm>
                <a:off x="6399156" y="2719403"/>
                <a:ext cx="55696"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C1070DE5-C549-FF5C-D895-2C4FB5D43A49}"/>
                  </a:ext>
                </a:extLst>
              </p:cNvPr>
              <p:cNvCxnSpPr>
                <a:cxnSpLocks/>
                <a:stCxn id="48" idx="4"/>
                <a:endCxn id="57" idx="0"/>
              </p:cNvCxnSpPr>
              <p:nvPr/>
            </p:nvCxnSpPr>
            <p:spPr>
              <a:xfrm>
                <a:off x="6399156" y="2719403"/>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1D6503CA-DDAD-A15B-662D-6C2D88F85989}"/>
                  </a:ext>
                </a:extLst>
              </p:cNvPr>
              <p:cNvCxnSpPr>
                <a:cxnSpLocks/>
                <a:stCxn id="48" idx="4"/>
                <a:endCxn id="60" idx="0"/>
              </p:cNvCxnSpPr>
              <p:nvPr/>
            </p:nvCxnSpPr>
            <p:spPr>
              <a:xfrm>
                <a:off x="6399156" y="2719403"/>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11428E62-C28C-5864-74F6-09A9339888E6}"/>
                  </a:ext>
                </a:extLst>
              </p:cNvPr>
              <p:cNvCxnSpPr>
                <a:cxnSpLocks/>
                <a:stCxn id="48" idx="4"/>
                <a:endCxn id="59" idx="0"/>
              </p:cNvCxnSpPr>
              <p:nvPr/>
            </p:nvCxnSpPr>
            <p:spPr>
              <a:xfrm>
                <a:off x="6399156" y="2719403"/>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2D3D66DF-C9DC-5AF3-513B-D6FDC3A3BFE0}"/>
                  </a:ext>
                </a:extLst>
              </p:cNvPr>
              <p:cNvCxnSpPr>
                <a:cxnSpLocks/>
                <a:stCxn id="47" idx="4"/>
                <a:endCxn id="58" idx="1"/>
              </p:cNvCxnSpPr>
              <p:nvPr/>
            </p:nvCxnSpPr>
            <p:spPr>
              <a:xfrm flipH="1">
                <a:off x="6454852" y="2719403"/>
                <a:ext cx="272295"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06E660A-A514-9BC6-72DD-3D60C7C49468}"/>
                  </a:ext>
                </a:extLst>
              </p:cNvPr>
              <p:cNvCxnSpPr>
                <a:cxnSpLocks/>
                <a:stCxn id="47" idx="4"/>
                <a:endCxn id="57" idx="0"/>
              </p:cNvCxnSpPr>
              <p:nvPr/>
            </p:nvCxnSpPr>
            <p:spPr>
              <a:xfrm>
                <a:off x="6727147" y="2719403"/>
                <a:ext cx="171659"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1F906FE4-D6D6-3D30-3588-A2AD9FF3EEFB}"/>
                  </a:ext>
                </a:extLst>
              </p:cNvPr>
              <p:cNvCxnSpPr>
                <a:cxnSpLocks/>
                <a:stCxn id="47" idx="4"/>
                <a:endCxn id="60" idx="0"/>
              </p:cNvCxnSpPr>
              <p:nvPr/>
            </p:nvCxnSpPr>
            <p:spPr>
              <a:xfrm>
                <a:off x="6727147" y="2719403"/>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DD5EAF3D-F9C1-3243-F735-92A0A6ED9DCB}"/>
                  </a:ext>
                </a:extLst>
              </p:cNvPr>
              <p:cNvCxnSpPr>
                <a:cxnSpLocks/>
                <a:stCxn id="47" idx="4"/>
                <a:endCxn id="59" idx="0"/>
              </p:cNvCxnSpPr>
              <p:nvPr/>
            </p:nvCxnSpPr>
            <p:spPr>
              <a:xfrm>
                <a:off x="6727147" y="2719403"/>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3" name="Group 122">
              <a:extLst>
                <a:ext uri="{FF2B5EF4-FFF2-40B4-BE49-F238E27FC236}">
                  <a16:creationId xmlns:a16="http://schemas.microsoft.com/office/drawing/2014/main" id="{02365FBC-37C9-BA37-D6B2-49FAD15D2D9F}"/>
                </a:ext>
              </a:extLst>
            </p:cNvPr>
            <p:cNvGrpSpPr/>
            <p:nvPr/>
          </p:nvGrpSpPr>
          <p:grpSpPr>
            <a:xfrm flipH="1">
              <a:off x="6580134" y="2719403"/>
              <a:ext cx="1811614" cy="587790"/>
              <a:chOff x="6709536" y="3176607"/>
              <a:chExt cx="1811614" cy="587790"/>
            </a:xfrm>
          </p:grpSpPr>
          <p:cxnSp>
            <p:nvCxnSpPr>
              <p:cNvPr id="124" name="Straight Connector 123">
                <a:extLst>
                  <a:ext uri="{FF2B5EF4-FFF2-40B4-BE49-F238E27FC236}">
                    <a16:creationId xmlns:a16="http://schemas.microsoft.com/office/drawing/2014/main" id="{38521143-0CF3-DC79-63A3-F8A81A4F5499}"/>
                  </a:ext>
                </a:extLst>
              </p:cNvPr>
              <p:cNvCxnSpPr/>
              <p:nvPr/>
            </p:nvCxnSpPr>
            <p:spPr>
              <a:xfrm>
                <a:off x="6709536" y="3176607"/>
                <a:ext cx="711678"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E2DC8025-D92D-31D9-2479-286F367519DA}"/>
                  </a:ext>
                </a:extLst>
              </p:cNvPr>
              <p:cNvCxnSpPr>
                <a:cxnSpLocks/>
              </p:cNvCxnSpPr>
              <p:nvPr/>
            </p:nvCxnSpPr>
            <p:spPr>
              <a:xfrm>
                <a:off x="6709536" y="3176607"/>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4007846B-CD1F-5C9A-D7E5-2C79313A5384}"/>
                  </a:ext>
                </a:extLst>
              </p:cNvPr>
              <p:cNvCxnSpPr>
                <a:cxnSpLocks/>
              </p:cNvCxnSpPr>
              <p:nvPr/>
            </p:nvCxnSpPr>
            <p:spPr>
              <a:xfrm>
                <a:off x="6709536" y="3176607"/>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4A70BE7C-A48A-1122-30F9-912EC0F7A591}"/>
                  </a:ext>
                </a:extLst>
              </p:cNvPr>
              <p:cNvCxnSpPr>
                <a:cxnSpLocks/>
              </p:cNvCxnSpPr>
              <p:nvPr/>
            </p:nvCxnSpPr>
            <p:spPr>
              <a:xfrm>
                <a:off x="6709536" y="3176607"/>
                <a:ext cx="1811614"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F6324EF2-7154-4CE8-5184-EE2E801C16B7}"/>
                  </a:ext>
                </a:extLst>
              </p:cNvPr>
              <p:cNvCxnSpPr>
                <a:cxnSpLocks/>
              </p:cNvCxnSpPr>
              <p:nvPr/>
            </p:nvCxnSpPr>
            <p:spPr>
              <a:xfrm>
                <a:off x="7037527" y="3176607"/>
                <a:ext cx="383687"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58FBC3A7-5F71-F1DE-7434-E33253144797}"/>
                  </a:ext>
                </a:extLst>
              </p:cNvPr>
              <p:cNvCxnSpPr>
                <a:cxnSpLocks/>
              </p:cNvCxnSpPr>
              <p:nvPr/>
            </p:nvCxnSpPr>
            <p:spPr>
              <a:xfrm>
                <a:off x="7037527" y="3176607"/>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B19DD13A-5607-6FFE-7134-A2D73487429F}"/>
                  </a:ext>
                </a:extLst>
              </p:cNvPr>
              <p:cNvCxnSpPr>
                <a:cxnSpLocks/>
              </p:cNvCxnSpPr>
              <p:nvPr/>
            </p:nvCxnSpPr>
            <p:spPr>
              <a:xfrm>
                <a:off x="7037527" y="3176607"/>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E6F43320-EF55-948F-22A1-FF359150F415}"/>
                  </a:ext>
                </a:extLst>
              </p:cNvPr>
              <p:cNvCxnSpPr>
                <a:cxnSpLocks/>
              </p:cNvCxnSpPr>
              <p:nvPr/>
            </p:nvCxnSpPr>
            <p:spPr>
              <a:xfrm>
                <a:off x="7037527" y="3176607"/>
                <a:ext cx="1483623"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DADFFCF4-6C3B-6BF0-B612-1623982FD128}"/>
                  </a:ext>
                </a:extLst>
              </p:cNvPr>
              <p:cNvCxnSpPr>
                <a:cxnSpLocks/>
              </p:cNvCxnSpPr>
              <p:nvPr/>
            </p:nvCxnSpPr>
            <p:spPr>
              <a:xfrm>
                <a:off x="7365518" y="3176607"/>
                <a:ext cx="55696"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60C6C7D6-8B9F-0885-8A34-3DA3EC2223C0}"/>
                  </a:ext>
                </a:extLst>
              </p:cNvPr>
              <p:cNvCxnSpPr>
                <a:cxnSpLocks/>
              </p:cNvCxnSpPr>
              <p:nvPr/>
            </p:nvCxnSpPr>
            <p:spPr>
              <a:xfrm>
                <a:off x="7365518" y="3176607"/>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89946667-CDF1-1F3F-45C1-BFA91E225337}"/>
                  </a:ext>
                </a:extLst>
              </p:cNvPr>
              <p:cNvCxnSpPr>
                <a:cxnSpLocks/>
              </p:cNvCxnSpPr>
              <p:nvPr/>
            </p:nvCxnSpPr>
            <p:spPr>
              <a:xfrm>
                <a:off x="7365518" y="3176607"/>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4D0DC44E-8094-3F9C-E679-0226A2FF0B08}"/>
                  </a:ext>
                </a:extLst>
              </p:cNvPr>
              <p:cNvCxnSpPr>
                <a:cxnSpLocks/>
              </p:cNvCxnSpPr>
              <p:nvPr/>
            </p:nvCxnSpPr>
            <p:spPr>
              <a:xfrm>
                <a:off x="7365518" y="3176607"/>
                <a:ext cx="1155632"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6BB95B58-CB14-A42B-4B95-6E6729991357}"/>
                  </a:ext>
                </a:extLst>
              </p:cNvPr>
              <p:cNvCxnSpPr>
                <a:cxnSpLocks/>
              </p:cNvCxnSpPr>
              <p:nvPr/>
            </p:nvCxnSpPr>
            <p:spPr>
              <a:xfrm flipH="1">
                <a:off x="7421214" y="3176607"/>
                <a:ext cx="272295" cy="58779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83011D16-82D4-F908-39BB-981B9409C401}"/>
                  </a:ext>
                </a:extLst>
              </p:cNvPr>
              <p:cNvCxnSpPr>
                <a:cxnSpLocks/>
              </p:cNvCxnSpPr>
              <p:nvPr/>
            </p:nvCxnSpPr>
            <p:spPr>
              <a:xfrm>
                <a:off x="7693509" y="3176607"/>
                <a:ext cx="171659"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9004067E-657B-11E5-46DE-88D6C85D544D}"/>
                  </a:ext>
                </a:extLst>
              </p:cNvPr>
              <p:cNvCxnSpPr>
                <a:cxnSpLocks/>
              </p:cNvCxnSpPr>
              <p:nvPr/>
            </p:nvCxnSpPr>
            <p:spPr>
              <a:xfrm>
                <a:off x="7693509" y="3176607"/>
                <a:ext cx="499650"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E81F7A72-D5B4-C3B3-FD10-272AC102EC0D}"/>
                  </a:ext>
                </a:extLst>
              </p:cNvPr>
              <p:cNvCxnSpPr>
                <a:cxnSpLocks/>
              </p:cNvCxnSpPr>
              <p:nvPr/>
            </p:nvCxnSpPr>
            <p:spPr>
              <a:xfrm>
                <a:off x="7693509" y="3176607"/>
                <a:ext cx="827641" cy="541781"/>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pic>
        <p:nvPicPr>
          <p:cNvPr id="141" name="Picture 140" descr="A colorful image of a hexagon&#10;&#10;AI-generated content may be incorrect.">
            <a:extLst>
              <a:ext uri="{FF2B5EF4-FFF2-40B4-BE49-F238E27FC236}">
                <a16:creationId xmlns:a16="http://schemas.microsoft.com/office/drawing/2014/main" id="{EDC6156E-11E8-154E-6A0C-80A254FF389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49177" y="1444923"/>
            <a:ext cx="1326692" cy="1207722"/>
          </a:xfrm>
          <a:prstGeom prst="rect">
            <a:avLst/>
          </a:prstGeom>
        </p:spPr>
      </p:pic>
      <p:pic>
        <p:nvPicPr>
          <p:cNvPr id="143" name="Picture 142" descr="A hexagon with a colorful pattern&#10;&#10;AI-generated content may be incorrect.">
            <a:extLst>
              <a:ext uri="{FF2B5EF4-FFF2-40B4-BE49-F238E27FC236}">
                <a16:creationId xmlns:a16="http://schemas.microsoft.com/office/drawing/2014/main" id="{E1848B3F-F529-2BC8-4A2E-F417F82AF0B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792204" y="1486023"/>
            <a:ext cx="1326692" cy="1144530"/>
          </a:xfrm>
          <a:prstGeom prst="rect">
            <a:avLst/>
          </a:prstGeom>
        </p:spPr>
      </p:pic>
      <p:pic>
        <p:nvPicPr>
          <p:cNvPr id="145" name="Picture 144" descr="A blue hexagon with yellow and red spots&#10;&#10;AI-generated content may be incorrect.">
            <a:extLst>
              <a:ext uri="{FF2B5EF4-FFF2-40B4-BE49-F238E27FC236}">
                <a16:creationId xmlns:a16="http://schemas.microsoft.com/office/drawing/2014/main" id="{61E09AA1-E65E-9EC3-5FE1-56EF6FDC7E2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28501" y="4006363"/>
            <a:ext cx="1218649" cy="1080316"/>
          </a:xfrm>
          <a:prstGeom prst="rect">
            <a:avLst/>
          </a:prstGeom>
        </p:spPr>
      </p:pic>
      <p:sp>
        <p:nvSpPr>
          <p:cNvPr id="146" name="TextBox 145">
            <a:extLst>
              <a:ext uri="{FF2B5EF4-FFF2-40B4-BE49-F238E27FC236}">
                <a16:creationId xmlns:a16="http://schemas.microsoft.com/office/drawing/2014/main" id="{06A9F93E-52EB-DC52-3B1F-3F2FFE34610B}"/>
              </a:ext>
            </a:extLst>
          </p:cNvPr>
          <p:cNvSpPr txBox="1"/>
          <p:nvPr/>
        </p:nvSpPr>
        <p:spPr>
          <a:xfrm>
            <a:off x="8642834" y="1183311"/>
            <a:ext cx="1079142" cy="338554"/>
          </a:xfrm>
          <a:prstGeom prst="rect">
            <a:avLst/>
          </a:prstGeom>
          <a:noFill/>
        </p:spPr>
        <p:txBody>
          <a:bodyPr wrap="square" rtlCol="0">
            <a:spAutoFit/>
          </a:bodyPr>
          <a:lstStyle/>
          <a:p>
            <a:r>
              <a:rPr lang="en-US" sz="1600"/>
              <a:t>grid cells</a:t>
            </a:r>
          </a:p>
        </p:txBody>
      </p:sp>
      <p:sp>
        <p:nvSpPr>
          <p:cNvPr id="147" name="TextBox 146">
            <a:extLst>
              <a:ext uri="{FF2B5EF4-FFF2-40B4-BE49-F238E27FC236}">
                <a16:creationId xmlns:a16="http://schemas.microsoft.com/office/drawing/2014/main" id="{BBC3A108-2BB3-6959-07C2-46246AE24424}"/>
              </a:ext>
            </a:extLst>
          </p:cNvPr>
          <p:cNvSpPr txBox="1"/>
          <p:nvPr/>
        </p:nvSpPr>
        <p:spPr>
          <a:xfrm>
            <a:off x="5093918" y="5058463"/>
            <a:ext cx="1138453" cy="338554"/>
          </a:xfrm>
          <a:prstGeom prst="rect">
            <a:avLst/>
          </a:prstGeom>
          <a:noFill/>
        </p:spPr>
        <p:txBody>
          <a:bodyPr wrap="none" rtlCol="0">
            <a:spAutoFit/>
          </a:bodyPr>
          <a:lstStyle/>
          <a:p>
            <a:r>
              <a:rPr lang="en-US" sz="1600"/>
              <a:t>place cells</a:t>
            </a:r>
          </a:p>
        </p:txBody>
      </p:sp>
      <p:sp>
        <p:nvSpPr>
          <p:cNvPr id="148" name="TextBox 147">
            <a:extLst>
              <a:ext uri="{FF2B5EF4-FFF2-40B4-BE49-F238E27FC236}">
                <a16:creationId xmlns:a16="http://schemas.microsoft.com/office/drawing/2014/main" id="{8AB5A29F-A420-DE75-8202-BF341F2AC5EF}"/>
              </a:ext>
            </a:extLst>
          </p:cNvPr>
          <p:cNvSpPr txBox="1"/>
          <p:nvPr/>
        </p:nvSpPr>
        <p:spPr>
          <a:xfrm>
            <a:off x="9961726" y="1183311"/>
            <a:ext cx="1099981" cy="338554"/>
          </a:xfrm>
          <a:prstGeom prst="rect">
            <a:avLst/>
          </a:prstGeom>
          <a:noFill/>
        </p:spPr>
        <p:txBody>
          <a:bodyPr wrap="none" rtlCol="0">
            <a:spAutoFit/>
          </a:bodyPr>
          <a:lstStyle/>
          <a:p>
            <a:r>
              <a:rPr lang="en-US" sz="1600"/>
              <a:t>band cells</a:t>
            </a:r>
          </a:p>
        </p:txBody>
      </p:sp>
      <p:sp>
        <p:nvSpPr>
          <p:cNvPr id="149" name="TextBox 148">
            <a:extLst>
              <a:ext uri="{FF2B5EF4-FFF2-40B4-BE49-F238E27FC236}">
                <a16:creationId xmlns:a16="http://schemas.microsoft.com/office/drawing/2014/main" id="{7BD4FA4D-0592-17B2-E376-7CB4D5B7BB4D}"/>
              </a:ext>
            </a:extLst>
          </p:cNvPr>
          <p:cNvSpPr txBox="1"/>
          <p:nvPr/>
        </p:nvSpPr>
        <p:spPr>
          <a:xfrm>
            <a:off x="9744278" y="6432184"/>
            <a:ext cx="2454646" cy="461665"/>
          </a:xfrm>
          <a:prstGeom prst="rect">
            <a:avLst/>
          </a:prstGeom>
          <a:noFill/>
        </p:spPr>
        <p:txBody>
          <a:bodyPr wrap="none" rtlCol="0">
            <a:spAutoFit/>
          </a:bodyPr>
          <a:lstStyle/>
          <a:p>
            <a:r>
              <a:rPr lang="en-US" sz="2400" dirty="0"/>
              <a:t>Whittington 2020</a:t>
            </a:r>
          </a:p>
        </p:txBody>
      </p:sp>
      <p:pic>
        <p:nvPicPr>
          <p:cNvPr id="151" name="Picture 150" descr="A close-up of a colorful circle&#10;&#10;AI-generated content may be incorrect.">
            <a:extLst>
              <a:ext uri="{FF2B5EF4-FFF2-40B4-BE49-F238E27FC236}">
                <a16:creationId xmlns:a16="http://schemas.microsoft.com/office/drawing/2014/main" id="{57869C5D-61FB-D6A2-FBA7-AF9C0B7BAF8C}"/>
              </a:ext>
            </a:extLst>
          </p:cNvPr>
          <p:cNvPicPr>
            <a:picLocks noChangeAspect="1"/>
          </p:cNvPicPr>
          <p:nvPr/>
        </p:nvPicPr>
        <p:blipFill>
          <a:blip r:embed="rId10"/>
          <a:stretch>
            <a:fillRect/>
          </a:stretch>
        </p:blipFill>
        <p:spPr>
          <a:xfrm>
            <a:off x="7636162" y="3802965"/>
            <a:ext cx="2433834" cy="2315432"/>
          </a:xfrm>
          <a:prstGeom prst="rect">
            <a:avLst/>
          </a:prstGeom>
        </p:spPr>
      </p:pic>
      <p:pic>
        <p:nvPicPr>
          <p:cNvPr id="153" name="Picture 152" descr="A colorful circle of dots&#10;&#10;AI-generated content may be incorrect.">
            <a:extLst>
              <a:ext uri="{FF2B5EF4-FFF2-40B4-BE49-F238E27FC236}">
                <a16:creationId xmlns:a16="http://schemas.microsoft.com/office/drawing/2014/main" id="{51E1FFED-D9CC-CB9E-3BD8-983BE6308C8E}"/>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10040109" y="3974516"/>
            <a:ext cx="2151891" cy="1984555"/>
          </a:xfrm>
          <a:prstGeom prst="rect">
            <a:avLst/>
          </a:prstGeom>
        </p:spPr>
      </p:pic>
      <p:sp>
        <p:nvSpPr>
          <p:cNvPr id="154" name="TextBox 153">
            <a:extLst>
              <a:ext uri="{FF2B5EF4-FFF2-40B4-BE49-F238E27FC236}">
                <a16:creationId xmlns:a16="http://schemas.microsoft.com/office/drawing/2014/main" id="{D68DF0B4-89AB-8D29-4662-E94348B32FC0}"/>
              </a:ext>
            </a:extLst>
          </p:cNvPr>
          <p:cNvSpPr txBox="1"/>
          <p:nvPr/>
        </p:nvSpPr>
        <p:spPr>
          <a:xfrm>
            <a:off x="9299561" y="5676032"/>
            <a:ext cx="1540871" cy="369332"/>
          </a:xfrm>
          <a:prstGeom prst="rect">
            <a:avLst/>
          </a:prstGeom>
          <a:noFill/>
        </p:spPr>
        <p:txBody>
          <a:bodyPr wrap="none" rtlCol="0">
            <a:spAutoFit/>
          </a:bodyPr>
          <a:lstStyle/>
          <a:p>
            <a:r>
              <a:rPr lang="en-US" dirty="0"/>
              <a:t>Gardner 2022</a:t>
            </a:r>
          </a:p>
        </p:txBody>
      </p:sp>
      <p:sp>
        <p:nvSpPr>
          <p:cNvPr id="155" name="TextBox 154">
            <a:extLst>
              <a:ext uri="{FF2B5EF4-FFF2-40B4-BE49-F238E27FC236}">
                <a16:creationId xmlns:a16="http://schemas.microsoft.com/office/drawing/2014/main" id="{104BF35E-51E3-670F-49B8-1FBFA8175D73}"/>
              </a:ext>
            </a:extLst>
          </p:cNvPr>
          <p:cNvSpPr txBox="1"/>
          <p:nvPr/>
        </p:nvSpPr>
        <p:spPr>
          <a:xfrm>
            <a:off x="8882192" y="3627276"/>
            <a:ext cx="2775824" cy="369332"/>
          </a:xfrm>
          <a:prstGeom prst="rect">
            <a:avLst/>
          </a:prstGeom>
          <a:noFill/>
        </p:spPr>
        <p:txBody>
          <a:bodyPr wrap="none" rtlCol="0">
            <a:spAutoFit/>
          </a:bodyPr>
          <a:lstStyle/>
          <a:p>
            <a:r>
              <a:rPr lang="en-US" dirty="0"/>
              <a:t>Toroidal topology in mERC</a:t>
            </a:r>
          </a:p>
        </p:txBody>
      </p:sp>
      <p:pic>
        <p:nvPicPr>
          <p:cNvPr id="8" name="Picture 7" descr="A close-up of a game&#10;&#10;AI-generated content may be incorrect.">
            <a:extLst>
              <a:ext uri="{FF2B5EF4-FFF2-40B4-BE49-F238E27FC236}">
                <a16:creationId xmlns:a16="http://schemas.microsoft.com/office/drawing/2014/main" id="{160BFECB-2048-9959-F39F-FC4FB78973AA}"/>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475074" y="1507040"/>
            <a:ext cx="3438515" cy="3102092"/>
          </a:xfrm>
          <a:prstGeom prst="rect">
            <a:avLst/>
          </a:prstGeom>
        </p:spPr>
      </p:pic>
      <p:cxnSp>
        <p:nvCxnSpPr>
          <p:cNvPr id="9" name="Straight Arrow Connector 8">
            <a:extLst>
              <a:ext uri="{FF2B5EF4-FFF2-40B4-BE49-F238E27FC236}">
                <a16:creationId xmlns:a16="http://schemas.microsoft.com/office/drawing/2014/main" id="{3265E080-A935-09E2-467B-FC917AED076A}"/>
              </a:ext>
            </a:extLst>
          </p:cNvPr>
          <p:cNvCxnSpPr>
            <a:cxnSpLocks/>
          </p:cNvCxnSpPr>
          <p:nvPr/>
        </p:nvCxnSpPr>
        <p:spPr>
          <a:xfrm>
            <a:off x="1801564" y="2623931"/>
            <a:ext cx="802033" cy="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A04C0769-A1CE-4B90-62CE-241E82BB01B3}"/>
              </a:ext>
            </a:extLst>
          </p:cNvPr>
          <p:cNvCxnSpPr>
            <a:cxnSpLocks/>
          </p:cNvCxnSpPr>
          <p:nvPr/>
        </p:nvCxnSpPr>
        <p:spPr>
          <a:xfrm>
            <a:off x="2641004" y="2630553"/>
            <a:ext cx="0" cy="838204"/>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63907B12-9215-8CD0-B5BA-51DF00387F65}"/>
              </a:ext>
            </a:extLst>
          </p:cNvPr>
          <p:cNvCxnSpPr>
            <a:cxnSpLocks/>
          </p:cNvCxnSpPr>
          <p:nvPr/>
        </p:nvCxnSpPr>
        <p:spPr>
          <a:xfrm flipH="1">
            <a:off x="1821442" y="3498574"/>
            <a:ext cx="802033" cy="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A7CDCF6D-3D11-BD8E-C222-9CB515556561}"/>
              </a:ext>
            </a:extLst>
          </p:cNvPr>
          <p:cNvCxnSpPr>
            <a:cxnSpLocks/>
          </p:cNvCxnSpPr>
          <p:nvPr/>
        </p:nvCxnSpPr>
        <p:spPr>
          <a:xfrm flipV="1">
            <a:off x="1768156" y="2613990"/>
            <a:ext cx="0" cy="87133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pic>
        <p:nvPicPr>
          <p:cNvPr id="18" name="Picture 17" descr="A close up of a motorcycle&#10;&#10;AI-generated content may be incorrect.">
            <a:extLst>
              <a:ext uri="{FF2B5EF4-FFF2-40B4-BE49-F238E27FC236}">
                <a16:creationId xmlns:a16="http://schemas.microsoft.com/office/drawing/2014/main" id="{9ECA9A8E-7508-5C89-D794-151401F62A5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94846" y="5040103"/>
            <a:ext cx="792370" cy="438633"/>
          </a:xfrm>
          <a:prstGeom prst="rect">
            <a:avLst/>
          </a:prstGeom>
        </p:spPr>
      </p:pic>
      <p:cxnSp>
        <p:nvCxnSpPr>
          <p:cNvPr id="20" name="Straight Arrow Connector 19">
            <a:extLst>
              <a:ext uri="{FF2B5EF4-FFF2-40B4-BE49-F238E27FC236}">
                <a16:creationId xmlns:a16="http://schemas.microsoft.com/office/drawing/2014/main" id="{09C76DFD-C194-A4F2-3B99-99F8F50A0E54}"/>
              </a:ext>
            </a:extLst>
          </p:cNvPr>
          <p:cNvCxnSpPr>
            <a:cxnSpLocks/>
          </p:cNvCxnSpPr>
          <p:nvPr/>
        </p:nvCxnSpPr>
        <p:spPr>
          <a:xfrm flipV="1">
            <a:off x="1207704" y="5239540"/>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7791A602-EFCE-A81F-6690-4D23794C3F7A}"/>
              </a:ext>
            </a:extLst>
          </p:cNvPr>
          <p:cNvCxnSpPr>
            <a:cxnSpLocks/>
          </p:cNvCxnSpPr>
          <p:nvPr/>
        </p:nvCxnSpPr>
        <p:spPr>
          <a:xfrm flipV="1">
            <a:off x="1827103" y="5239538"/>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B67D97DD-04B4-323B-D0D3-35898B04F904}"/>
              </a:ext>
            </a:extLst>
          </p:cNvPr>
          <p:cNvCxnSpPr>
            <a:cxnSpLocks/>
          </p:cNvCxnSpPr>
          <p:nvPr/>
        </p:nvCxnSpPr>
        <p:spPr>
          <a:xfrm flipV="1">
            <a:off x="2660882" y="5239536"/>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ABF2730C-927E-1864-6A96-4A02EE1E505C}"/>
              </a:ext>
            </a:extLst>
          </p:cNvPr>
          <p:cNvCxnSpPr>
            <a:cxnSpLocks/>
          </p:cNvCxnSpPr>
          <p:nvPr/>
        </p:nvCxnSpPr>
        <p:spPr>
          <a:xfrm flipV="1">
            <a:off x="3357995" y="5239534"/>
            <a:ext cx="277466" cy="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28" name="Picture 27" descr="A close up of a motorcycle&#10;&#10;AI-generated content may be incorrect.">
            <a:extLst>
              <a:ext uri="{FF2B5EF4-FFF2-40B4-BE49-F238E27FC236}">
                <a16:creationId xmlns:a16="http://schemas.microsoft.com/office/drawing/2014/main" id="{5CE1216D-AB66-F451-8BB3-0D6ED4797A3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651893" y="5020217"/>
            <a:ext cx="792370" cy="438633"/>
          </a:xfrm>
          <a:prstGeom prst="rect">
            <a:avLst/>
          </a:prstGeom>
        </p:spPr>
      </p:pic>
      <p:pic>
        <p:nvPicPr>
          <p:cNvPr id="36" name="Picture 35" descr="A circular object with a circle in the middle&#10;&#10;AI-generated content may be incorrect.">
            <a:extLst>
              <a:ext uri="{FF2B5EF4-FFF2-40B4-BE49-F238E27FC236}">
                <a16:creationId xmlns:a16="http://schemas.microsoft.com/office/drawing/2014/main" id="{B36509CC-6AF6-6417-41E3-EC2D97A08EE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16389937">
            <a:off x="2086507" y="4981148"/>
            <a:ext cx="571654" cy="449157"/>
          </a:xfrm>
          <a:prstGeom prst="rect">
            <a:avLst/>
          </a:prstGeom>
        </p:spPr>
      </p:pic>
      <p:pic>
        <p:nvPicPr>
          <p:cNvPr id="38" name="Picture 37" descr="A chair with a wooden seat&#10;&#10;AI-generated content may be incorrect.">
            <a:extLst>
              <a:ext uri="{FF2B5EF4-FFF2-40B4-BE49-F238E27FC236}">
                <a16:creationId xmlns:a16="http://schemas.microsoft.com/office/drawing/2014/main" id="{36E84062-8510-9425-56A0-B1E4C2A5840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931181" y="4937149"/>
            <a:ext cx="405110" cy="641944"/>
          </a:xfrm>
          <a:prstGeom prst="rect">
            <a:avLst/>
          </a:prstGeom>
        </p:spPr>
      </p:pic>
      <p:sp>
        <p:nvSpPr>
          <p:cNvPr id="39" name="TextBox 38">
            <a:extLst>
              <a:ext uri="{FF2B5EF4-FFF2-40B4-BE49-F238E27FC236}">
                <a16:creationId xmlns:a16="http://schemas.microsoft.com/office/drawing/2014/main" id="{022145B5-F271-2C48-B24C-1EC0670C98FD}"/>
              </a:ext>
            </a:extLst>
          </p:cNvPr>
          <p:cNvSpPr txBox="1"/>
          <p:nvPr/>
        </p:nvSpPr>
        <p:spPr>
          <a:xfrm>
            <a:off x="9356035" y="2619545"/>
            <a:ext cx="1077411" cy="338554"/>
          </a:xfrm>
          <a:prstGeom prst="rect">
            <a:avLst/>
          </a:prstGeom>
          <a:noFill/>
        </p:spPr>
        <p:txBody>
          <a:bodyPr wrap="none" rtlCol="0">
            <a:spAutoFit/>
          </a:bodyPr>
          <a:lstStyle/>
          <a:p>
            <a:r>
              <a:rPr lang="en-US" sz="1600"/>
              <a:t>(invariant)</a:t>
            </a:r>
          </a:p>
        </p:txBody>
      </p:sp>
      <p:sp>
        <p:nvSpPr>
          <p:cNvPr id="41" name="TextBox 40">
            <a:extLst>
              <a:ext uri="{FF2B5EF4-FFF2-40B4-BE49-F238E27FC236}">
                <a16:creationId xmlns:a16="http://schemas.microsoft.com/office/drawing/2014/main" id="{7D3EB1B1-1970-95A3-D053-7E6527DE52A0}"/>
              </a:ext>
            </a:extLst>
          </p:cNvPr>
          <p:cNvSpPr txBox="1"/>
          <p:nvPr/>
        </p:nvSpPr>
        <p:spPr>
          <a:xfrm>
            <a:off x="5337211" y="5466611"/>
            <a:ext cx="879151" cy="338554"/>
          </a:xfrm>
          <a:prstGeom prst="rect">
            <a:avLst/>
          </a:prstGeom>
          <a:noFill/>
        </p:spPr>
        <p:txBody>
          <a:bodyPr wrap="none" rtlCol="0">
            <a:spAutoFit/>
          </a:bodyPr>
          <a:lstStyle/>
          <a:p>
            <a:r>
              <a:rPr lang="en-US" sz="1600"/>
              <a:t>(remap)</a:t>
            </a:r>
          </a:p>
        </p:txBody>
      </p:sp>
    </p:spTree>
    <p:extLst>
      <p:ext uri="{BB962C8B-B14F-4D97-AF65-F5344CB8AC3E}">
        <p14:creationId xmlns:p14="http://schemas.microsoft.com/office/powerpoint/2010/main" val="2712832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54846-35D4-B3BD-B409-42182755360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CC9CE62-A462-549D-0B9A-68C1AEECDEE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8562957D-FEC1-D021-EFC5-D539FCB519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886298EE-F3A5-C87F-0D42-37C3F971D08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3. Symbols are (nearly) enough</a:t>
            </a:r>
          </a:p>
        </p:txBody>
      </p:sp>
      <p:pic>
        <p:nvPicPr>
          <p:cNvPr id="7" name="Picture 6" descr="A diagram of a room&#10;&#10;AI-generated content may be incorrect.">
            <a:extLst>
              <a:ext uri="{FF2B5EF4-FFF2-40B4-BE49-F238E27FC236}">
                <a16:creationId xmlns:a16="http://schemas.microsoft.com/office/drawing/2014/main" id="{51A1BF5C-6246-94CC-8C27-200573ED9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946" y="1377705"/>
            <a:ext cx="4938945" cy="3701471"/>
          </a:xfrm>
          <a:prstGeom prst="rect">
            <a:avLst/>
          </a:prstGeom>
        </p:spPr>
      </p:pic>
      <p:sp>
        <p:nvSpPr>
          <p:cNvPr id="15" name="TextBox 14">
            <a:extLst>
              <a:ext uri="{FF2B5EF4-FFF2-40B4-BE49-F238E27FC236}">
                <a16:creationId xmlns:a16="http://schemas.microsoft.com/office/drawing/2014/main" id="{D375C5F7-D5DC-4EA4-78A9-0C7E759ECCF8}"/>
              </a:ext>
            </a:extLst>
          </p:cNvPr>
          <p:cNvSpPr txBox="1"/>
          <p:nvPr/>
        </p:nvSpPr>
        <p:spPr>
          <a:xfrm>
            <a:off x="1187532" y="5444054"/>
            <a:ext cx="3770263" cy="523220"/>
          </a:xfrm>
          <a:prstGeom prst="rect">
            <a:avLst/>
          </a:prstGeom>
          <a:noFill/>
        </p:spPr>
        <p:txBody>
          <a:bodyPr wrap="none" rtlCol="0">
            <a:spAutoFit/>
          </a:bodyPr>
          <a:lstStyle/>
          <a:p>
            <a:r>
              <a:rPr lang="en-US" sz="2800"/>
              <a:t>Map described verbally</a:t>
            </a:r>
          </a:p>
        </p:txBody>
      </p:sp>
      <p:grpSp>
        <p:nvGrpSpPr>
          <p:cNvPr id="2" name="Group 1">
            <a:extLst>
              <a:ext uri="{FF2B5EF4-FFF2-40B4-BE49-F238E27FC236}">
                <a16:creationId xmlns:a16="http://schemas.microsoft.com/office/drawing/2014/main" id="{18818517-9761-B0C6-6C16-5C95E7AD588B}"/>
              </a:ext>
            </a:extLst>
          </p:cNvPr>
          <p:cNvGrpSpPr/>
          <p:nvPr/>
        </p:nvGrpSpPr>
        <p:grpSpPr>
          <a:xfrm>
            <a:off x="5499100" y="1211447"/>
            <a:ext cx="6692900" cy="4755827"/>
            <a:chOff x="5499100" y="1211447"/>
            <a:chExt cx="6692900" cy="4755827"/>
          </a:xfrm>
        </p:grpSpPr>
        <p:pic>
          <p:nvPicPr>
            <p:cNvPr id="10" name="Picture 9" descr="A diagram of a diagram&#10;&#10;AI-generated content may be incorrect.">
              <a:extLst>
                <a:ext uri="{FF2B5EF4-FFF2-40B4-BE49-F238E27FC236}">
                  <a16:creationId xmlns:a16="http://schemas.microsoft.com/office/drawing/2014/main" id="{BB1DB1B4-72C0-D3AC-15E3-D5A9614BEA4A}"/>
                </a:ext>
              </a:extLst>
            </p:cNvPr>
            <p:cNvPicPr>
              <a:picLocks noChangeAspect="1"/>
            </p:cNvPicPr>
            <p:nvPr/>
          </p:nvPicPr>
          <p:blipFill>
            <a:blip r:embed="rId4"/>
            <a:stretch>
              <a:fillRect/>
            </a:stretch>
          </p:blipFill>
          <p:spPr>
            <a:xfrm>
              <a:off x="5499100" y="1211447"/>
              <a:ext cx="6692900" cy="3784600"/>
            </a:xfrm>
            <a:prstGeom prst="rect">
              <a:avLst/>
            </a:prstGeom>
          </p:spPr>
        </p:pic>
        <p:sp>
          <p:nvSpPr>
            <p:cNvPr id="16" name="TextBox 15">
              <a:extLst>
                <a:ext uri="{FF2B5EF4-FFF2-40B4-BE49-F238E27FC236}">
                  <a16:creationId xmlns:a16="http://schemas.microsoft.com/office/drawing/2014/main" id="{E2B4A99C-46C7-25D2-9B6D-AE5E6D29F361}"/>
                </a:ext>
              </a:extLst>
            </p:cNvPr>
            <p:cNvSpPr txBox="1"/>
            <p:nvPr/>
          </p:nvSpPr>
          <p:spPr>
            <a:xfrm>
              <a:off x="7114797" y="5444054"/>
              <a:ext cx="3478773" cy="523220"/>
            </a:xfrm>
            <a:prstGeom prst="rect">
              <a:avLst/>
            </a:prstGeom>
            <a:noFill/>
          </p:spPr>
          <p:txBody>
            <a:bodyPr wrap="none" rtlCol="0">
              <a:spAutoFit/>
            </a:bodyPr>
            <a:lstStyle/>
            <a:p>
              <a:r>
                <a:rPr lang="en-US" sz="2800"/>
                <a:t>GPT4 can plot it in 2D</a:t>
              </a:r>
            </a:p>
          </p:txBody>
        </p:sp>
      </p:grpSp>
      <p:sp>
        <p:nvSpPr>
          <p:cNvPr id="17" name="TextBox 16">
            <a:extLst>
              <a:ext uri="{FF2B5EF4-FFF2-40B4-BE49-F238E27FC236}">
                <a16:creationId xmlns:a16="http://schemas.microsoft.com/office/drawing/2014/main" id="{9852D655-64FA-5FC0-BFA3-B9B7A3E0FF8F}"/>
              </a:ext>
            </a:extLst>
          </p:cNvPr>
          <p:cNvSpPr txBox="1"/>
          <p:nvPr/>
        </p:nvSpPr>
        <p:spPr>
          <a:xfrm>
            <a:off x="10155237" y="6415281"/>
            <a:ext cx="1999265" cy="461665"/>
          </a:xfrm>
          <a:prstGeom prst="rect">
            <a:avLst/>
          </a:prstGeom>
          <a:noFill/>
        </p:spPr>
        <p:txBody>
          <a:bodyPr wrap="none" rtlCol="0">
            <a:spAutoFit/>
          </a:bodyPr>
          <a:lstStyle/>
          <a:p>
            <a:r>
              <a:rPr lang="en-US" sz="2400"/>
              <a:t>Bubeck, 2023</a:t>
            </a:r>
          </a:p>
        </p:txBody>
      </p:sp>
    </p:spTree>
    <p:extLst>
      <p:ext uri="{BB962C8B-B14F-4D97-AF65-F5344CB8AC3E}">
        <p14:creationId xmlns:p14="http://schemas.microsoft.com/office/powerpoint/2010/main" val="330535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F064C-72B6-DA3B-C1CC-F1D43E4EF11A}"/>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D777FFB3-282C-2A70-A189-317C0CC8E96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1F67829C-EAE0-CB1C-CC0D-37ED457CE4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4" name="Rectangle 3">
            <a:extLst>
              <a:ext uri="{FF2B5EF4-FFF2-40B4-BE49-F238E27FC236}">
                <a16:creationId xmlns:a16="http://schemas.microsoft.com/office/drawing/2014/main" id="{F84BBC7A-C8B6-121F-09F3-14B857C222C7}"/>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Multiple scaffolds</a:t>
            </a:r>
          </a:p>
        </p:txBody>
      </p:sp>
      <p:grpSp>
        <p:nvGrpSpPr>
          <p:cNvPr id="2" name="Group 1">
            <a:extLst>
              <a:ext uri="{FF2B5EF4-FFF2-40B4-BE49-F238E27FC236}">
                <a16:creationId xmlns:a16="http://schemas.microsoft.com/office/drawing/2014/main" id="{238CF55F-DE14-9822-ED67-CB264BF53401}"/>
              </a:ext>
            </a:extLst>
          </p:cNvPr>
          <p:cNvGrpSpPr/>
          <p:nvPr/>
        </p:nvGrpSpPr>
        <p:grpSpPr>
          <a:xfrm>
            <a:off x="5040236" y="1256767"/>
            <a:ext cx="1773707" cy="3937208"/>
            <a:chOff x="472421" y="1415034"/>
            <a:chExt cx="1773707" cy="3937208"/>
          </a:xfrm>
        </p:grpSpPr>
        <p:grpSp>
          <p:nvGrpSpPr>
            <p:cNvPr id="4" name="Group 3">
              <a:extLst>
                <a:ext uri="{FF2B5EF4-FFF2-40B4-BE49-F238E27FC236}">
                  <a16:creationId xmlns:a16="http://schemas.microsoft.com/office/drawing/2014/main" id="{BB0DDC0C-3557-FCA7-16F4-BEF72F47B659}"/>
                </a:ext>
              </a:extLst>
            </p:cNvPr>
            <p:cNvGrpSpPr/>
            <p:nvPr/>
          </p:nvGrpSpPr>
          <p:grpSpPr>
            <a:xfrm>
              <a:off x="640658" y="3001785"/>
              <a:ext cx="1605470" cy="2350457"/>
              <a:chOff x="271137" y="1511300"/>
              <a:chExt cx="3111501" cy="5003800"/>
            </a:xfrm>
          </p:grpSpPr>
          <p:pic>
            <p:nvPicPr>
              <p:cNvPr id="8" name="Picture 7">
                <a:extLst>
                  <a:ext uri="{FF2B5EF4-FFF2-40B4-BE49-F238E27FC236}">
                    <a16:creationId xmlns:a16="http://schemas.microsoft.com/office/drawing/2014/main" id="{9D5B606D-BCC5-F093-4B39-D65DE12EC18C}"/>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271137" y="1511300"/>
                <a:ext cx="3111501" cy="5003800"/>
              </a:xfrm>
              <a:prstGeom prst="rect">
                <a:avLst/>
              </a:prstGeom>
            </p:spPr>
          </p:pic>
          <p:pic>
            <p:nvPicPr>
              <p:cNvPr id="10" name="Picture 9">
                <a:extLst>
                  <a:ext uri="{FF2B5EF4-FFF2-40B4-BE49-F238E27FC236}">
                    <a16:creationId xmlns:a16="http://schemas.microsoft.com/office/drawing/2014/main" id="{8681795C-8099-705B-19C0-A9E325789582}"/>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1087906" y="1776412"/>
                <a:ext cx="1411288" cy="1411288"/>
              </a:xfrm>
              <a:prstGeom prst="rect">
                <a:avLst/>
              </a:prstGeom>
            </p:spPr>
          </p:pic>
        </p:grpSp>
        <p:sp>
          <p:nvSpPr>
            <p:cNvPr id="5" name="Cloud Callout 4">
              <a:extLst>
                <a:ext uri="{FF2B5EF4-FFF2-40B4-BE49-F238E27FC236}">
                  <a16:creationId xmlns:a16="http://schemas.microsoft.com/office/drawing/2014/main" id="{8374967A-36F8-8BB6-EA97-B06FD441CFB7}"/>
                </a:ext>
              </a:extLst>
            </p:cNvPr>
            <p:cNvSpPr/>
            <p:nvPr/>
          </p:nvSpPr>
          <p:spPr>
            <a:xfrm flipH="1">
              <a:off x="472421" y="1415034"/>
              <a:ext cx="1773706" cy="1060862"/>
            </a:xfrm>
            <a:prstGeom prst="cloudCallout">
              <a:avLst>
                <a:gd name="adj1" fmla="val -1308"/>
                <a:gd name="adj2" fmla="val 91277"/>
              </a:avLst>
            </a:pr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44B2BE9-3BAC-14F8-0149-72E0AC4756DD}"/>
                </a:ext>
              </a:extLst>
            </p:cNvPr>
            <p:cNvSpPr/>
            <p:nvPr/>
          </p:nvSpPr>
          <p:spPr>
            <a:xfrm>
              <a:off x="784870" y="1586802"/>
              <a:ext cx="1372357" cy="523220"/>
            </a:xfrm>
            <a:prstGeom prst="rect">
              <a:avLst/>
            </a:prstGeom>
          </p:spPr>
          <p:txBody>
            <a:bodyPr wrap="square">
              <a:spAutoFit/>
            </a:bodyPr>
            <a:lstStyle/>
            <a:p>
              <a:r>
                <a:rPr lang="en-US" sz="2800">
                  <a:solidFill>
                    <a:schemeClr val="bg1">
                      <a:lumMod val="50000"/>
                    </a:schemeClr>
                  </a:solidFill>
                  <a:latin typeface="Times New Roman"/>
                  <a:cs typeface="Times New Roman"/>
                </a:rPr>
                <a:t>“Paris”</a:t>
              </a:r>
              <a:endParaRPr lang="en-US" sz="2800"/>
            </a:p>
          </p:txBody>
        </p:sp>
      </p:grpSp>
      <p:grpSp>
        <p:nvGrpSpPr>
          <p:cNvPr id="12" name="Group 11">
            <a:extLst>
              <a:ext uri="{FF2B5EF4-FFF2-40B4-BE49-F238E27FC236}">
                <a16:creationId xmlns:a16="http://schemas.microsoft.com/office/drawing/2014/main" id="{F1544607-7E3B-14F5-27A0-F56C5A98E68C}"/>
              </a:ext>
            </a:extLst>
          </p:cNvPr>
          <p:cNvGrpSpPr/>
          <p:nvPr/>
        </p:nvGrpSpPr>
        <p:grpSpPr>
          <a:xfrm>
            <a:off x="1658130" y="1156999"/>
            <a:ext cx="3595279" cy="1890844"/>
            <a:chOff x="558620" y="1439782"/>
            <a:chExt cx="3118020" cy="1606372"/>
          </a:xfrm>
        </p:grpSpPr>
        <p:pic>
          <p:nvPicPr>
            <p:cNvPr id="13" name="Picture 12">
              <a:extLst>
                <a:ext uri="{FF2B5EF4-FFF2-40B4-BE49-F238E27FC236}">
                  <a16:creationId xmlns:a16="http://schemas.microsoft.com/office/drawing/2014/main" id="{AB6E2532-8871-C3BB-43CC-1B9670B59D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8620" y="1801255"/>
              <a:ext cx="2013745" cy="1244899"/>
            </a:xfrm>
            <a:prstGeom prst="ellipse">
              <a:avLst/>
            </a:prstGeom>
            <a:ln>
              <a:noFill/>
            </a:ln>
            <a:effectLst>
              <a:softEdge rad="112500"/>
            </a:effectLst>
          </p:spPr>
        </p:pic>
        <p:sp>
          <p:nvSpPr>
            <p:cNvPr id="15" name="TextBox 14">
              <a:extLst>
                <a:ext uri="{FF2B5EF4-FFF2-40B4-BE49-F238E27FC236}">
                  <a16:creationId xmlns:a16="http://schemas.microsoft.com/office/drawing/2014/main" id="{9362664C-4FDD-60AA-A6C0-AD9706C52C9A}"/>
                </a:ext>
              </a:extLst>
            </p:cNvPr>
            <p:cNvSpPr txBox="1"/>
            <p:nvPr/>
          </p:nvSpPr>
          <p:spPr>
            <a:xfrm>
              <a:off x="971119" y="1439782"/>
              <a:ext cx="2705521" cy="392209"/>
            </a:xfrm>
            <a:prstGeom prst="rect">
              <a:avLst/>
            </a:prstGeom>
            <a:noFill/>
          </p:spPr>
          <p:txBody>
            <a:bodyPr wrap="square" rtlCol="0">
              <a:spAutoFit/>
            </a:bodyPr>
            <a:lstStyle/>
            <a:p>
              <a:r>
                <a:rPr lang="en-US" sz="2400" dirty="0"/>
                <a:t>episodic</a:t>
              </a:r>
            </a:p>
          </p:txBody>
        </p:sp>
      </p:grpSp>
      <p:grpSp>
        <p:nvGrpSpPr>
          <p:cNvPr id="16" name="Group 15">
            <a:extLst>
              <a:ext uri="{FF2B5EF4-FFF2-40B4-BE49-F238E27FC236}">
                <a16:creationId xmlns:a16="http://schemas.microsoft.com/office/drawing/2014/main" id="{157AD3E8-D110-B13F-EA1D-8BECBACCF1ED}"/>
              </a:ext>
            </a:extLst>
          </p:cNvPr>
          <p:cNvGrpSpPr/>
          <p:nvPr/>
        </p:nvGrpSpPr>
        <p:grpSpPr>
          <a:xfrm>
            <a:off x="786024" y="3479609"/>
            <a:ext cx="3090487" cy="2919859"/>
            <a:chOff x="2974023" y="3104720"/>
            <a:chExt cx="2263824" cy="2001678"/>
          </a:xfrm>
        </p:grpSpPr>
        <p:pic>
          <p:nvPicPr>
            <p:cNvPr id="17" name="Picture 16" descr="Screen Shot 2017-06-04 at 10.18.39.png">
              <a:extLst>
                <a:ext uri="{FF2B5EF4-FFF2-40B4-BE49-F238E27FC236}">
                  <a16:creationId xmlns:a16="http://schemas.microsoft.com/office/drawing/2014/main" id="{65724DEF-2D7B-44B0-E7C3-40E5C3D6E6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74023" y="3399124"/>
              <a:ext cx="2149524" cy="1340739"/>
            </a:xfrm>
            <a:prstGeom prst="rect">
              <a:avLst/>
            </a:prstGeom>
          </p:spPr>
        </p:pic>
        <p:sp>
          <p:nvSpPr>
            <p:cNvPr id="18" name="TextBox 17">
              <a:extLst>
                <a:ext uri="{FF2B5EF4-FFF2-40B4-BE49-F238E27FC236}">
                  <a16:creationId xmlns:a16="http://schemas.microsoft.com/office/drawing/2014/main" id="{88B98490-D336-6D01-632D-5B3791C7F81C}"/>
                </a:ext>
              </a:extLst>
            </p:cNvPr>
            <p:cNvSpPr txBox="1"/>
            <p:nvPr/>
          </p:nvSpPr>
          <p:spPr>
            <a:xfrm>
              <a:off x="3087458" y="3119225"/>
              <a:ext cx="916434" cy="369332"/>
            </a:xfrm>
            <a:prstGeom prst="rect">
              <a:avLst/>
            </a:prstGeom>
            <a:noFill/>
          </p:spPr>
          <p:txBody>
            <a:bodyPr wrap="square" rtlCol="0">
              <a:spAutoFit/>
            </a:bodyPr>
            <a:lstStyle/>
            <a:p>
              <a:r>
                <a:rPr lang="en-US">
                  <a:solidFill>
                    <a:schemeClr val="bg1">
                      <a:lumMod val="50000"/>
                    </a:schemeClr>
                  </a:solidFill>
                </a:rPr>
                <a:t>Paris</a:t>
              </a:r>
            </a:p>
          </p:txBody>
        </p:sp>
        <p:sp>
          <p:nvSpPr>
            <p:cNvPr id="19" name="TextBox 18">
              <a:extLst>
                <a:ext uri="{FF2B5EF4-FFF2-40B4-BE49-F238E27FC236}">
                  <a16:creationId xmlns:a16="http://schemas.microsoft.com/office/drawing/2014/main" id="{E29CD0E4-DF01-2EA9-0BCC-7AABA79C5D34}"/>
                </a:ext>
              </a:extLst>
            </p:cNvPr>
            <p:cNvSpPr txBox="1"/>
            <p:nvPr/>
          </p:nvSpPr>
          <p:spPr>
            <a:xfrm>
              <a:off x="4321413" y="3104720"/>
              <a:ext cx="916434" cy="369332"/>
            </a:xfrm>
            <a:prstGeom prst="rect">
              <a:avLst/>
            </a:prstGeom>
            <a:noFill/>
          </p:spPr>
          <p:txBody>
            <a:bodyPr wrap="square" rtlCol="0">
              <a:spAutoFit/>
            </a:bodyPr>
            <a:lstStyle/>
            <a:p>
              <a:r>
                <a:rPr lang="en-US">
                  <a:solidFill>
                    <a:srgbClr val="7F7F7F"/>
                  </a:solidFill>
                </a:rPr>
                <a:t>Berlin</a:t>
              </a:r>
            </a:p>
          </p:txBody>
        </p:sp>
        <p:sp>
          <p:nvSpPr>
            <p:cNvPr id="20" name="TextBox 19">
              <a:extLst>
                <a:ext uri="{FF2B5EF4-FFF2-40B4-BE49-F238E27FC236}">
                  <a16:creationId xmlns:a16="http://schemas.microsoft.com/office/drawing/2014/main" id="{527CEF8D-D76B-31A3-F052-1B40BC03F721}"/>
                </a:ext>
              </a:extLst>
            </p:cNvPr>
            <p:cNvSpPr txBox="1"/>
            <p:nvPr/>
          </p:nvSpPr>
          <p:spPr>
            <a:xfrm>
              <a:off x="3078090" y="4644733"/>
              <a:ext cx="1941388" cy="461665"/>
            </a:xfrm>
            <a:prstGeom prst="rect">
              <a:avLst/>
            </a:prstGeom>
            <a:noFill/>
          </p:spPr>
          <p:txBody>
            <a:bodyPr wrap="square" rtlCol="0">
              <a:spAutoFit/>
            </a:bodyPr>
            <a:lstStyle/>
            <a:p>
              <a:r>
                <a:rPr lang="en-US" sz="2400" dirty="0"/>
                <a:t>associative</a:t>
              </a:r>
            </a:p>
          </p:txBody>
        </p:sp>
        <p:sp>
          <p:nvSpPr>
            <p:cNvPr id="21" name="Left Arrow 20">
              <a:extLst>
                <a:ext uri="{FF2B5EF4-FFF2-40B4-BE49-F238E27FC236}">
                  <a16:creationId xmlns:a16="http://schemas.microsoft.com/office/drawing/2014/main" id="{D6652832-123B-C40B-E303-5FE6ED1D9214}"/>
                </a:ext>
              </a:extLst>
            </p:cNvPr>
            <p:cNvSpPr/>
            <p:nvPr/>
          </p:nvSpPr>
          <p:spPr>
            <a:xfrm>
              <a:off x="3681052" y="3164907"/>
              <a:ext cx="383200" cy="330805"/>
            </a:xfrm>
            <a:prstGeom prst="leftArrow">
              <a:avLst/>
            </a:prstGeom>
            <a:gradFill flip="none" rotWithShape="1">
              <a:gsLst>
                <a:gs pos="0">
                  <a:srgbClr val="FF0000"/>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Left Arrow 21">
              <a:extLst>
                <a:ext uri="{FF2B5EF4-FFF2-40B4-BE49-F238E27FC236}">
                  <a16:creationId xmlns:a16="http://schemas.microsoft.com/office/drawing/2014/main" id="{3EC45F4A-00C7-99D1-7099-C3D60E8BA5D2}"/>
                </a:ext>
              </a:extLst>
            </p:cNvPr>
            <p:cNvSpPr/>
            <p:nvPr/>
          </p:nvSpPr>
          <p:spPr>
            <a:xfrm rot="10800000">
              <a:off x="3985852" y="3164604"/>
              <a:ext cx="383200" cy="330805"/>
            </a:xfrm>
            <a:prstGeom prst="leftArrow">
              <a:avLst/>
            </a:prstGeom>
            <a:gradFill flip="none" rotWithShape="1">
              <a:gsLst>
                <a:gs pos="0">
                  <a:srgbClr val="FF0000"/>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3D3C96C1-5CB0-C400-EB5F-D0775E23466E}"/>
              </a:ext>
            </a:extLst>
          </p:cNvPr>
          <p:cNvGrpSpPr/>
          <p:nvPr/>
        </p:nvGrpSpPr>
        <p:grpSpPr>
          <a:xfrm>
            <a:off x="8082061" y="4207937"/>
            <a:ext cx="3779034" cy="1293696"/>
            <a:chOff x="5235420" y="4757743"/>
            <a:chExt cx="3779034" cy="1293696"/>
          </a:xfrm>
        </p:grpSpPr>
        <p:cxnSp>
          <p:nvCxnSpPr>
            <p:cNvPr id="24" name="Straight Connector 23">
              <a:extLst>
                <a:ext uri="{FF2B5EF4-FFF2-40B4-BE49-F238E27FC236}">
                  <a16:creationId xmlns:a16="http://schemas.microsoft.com/office/drawing/2014/main" id="{934B6D5C-CF5C-2A15-4052-665745B8EF44}"/>
                </a:ext>
              </a:extLst>
            </p:cNvPr>
            <p:cNvCxnSpPr/>
            <p:nvPr/>
          </p:nvCxnSpPr>
          <p:spPr>
            <a:xfrm>
              <a:off x="5235420" y="5330884"/>
              <a:ext cx="254807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Oval 24">
              <a:extLst>
                <a:ext uri="{FF2B5EF4-FFF2-40B4-BE49-F238E27FC236}">
                  <a16:creationId xmlns:a16="http://schemas.microsoft.com/office/drawing/2014/main" id="{6F30CBE1-1ACE-044C-B64A-6340107C78F8}"/>
                </a:ext>
              </a:extLst>
            </p:cNvPr>
            <p:cNvSpPr/>
            <p:nvPr/>
          </p:nvSpPr>
          <p:spPr>
            <a:xfrm>
              <a:off x="7177684" y="5139775"/>
              <a:ext cx="360000" cy="360000"/>
            </a:xfrm>
            <a:prstGeom prst="ellipse">
              <a:avLst/>
            </a:prstGeom>
            <a:solidFill>
              <a:schemeClr val="tx1"/>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49C8377-38A8-ED0E-444D-8803CA2324D0}"/>
                </a:ext>
              </a:extLst>
            </p:cNvPr>
            <p:cNvSpPr/>
            <p:nvPr/>
          </p:nvSpPr>
          <p:spPr>
            <a:xfrm>
              <a:off x="5556234" y="5240884"/>
              <a:ext cx="180000" cy="180000"/>
            </a:xfrm>
            <a:prstGeom prst="ellipse">
              <a:avLst/>
            </a:prstGeom>
            <a:solidFill>
              <a:schemeClr val="tx1"/>
            </a:solidFill>
            <a:ln w="381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820986D-30B3-CF12-A707-F665A27A1925}"/>
                </a:ext>
              </a:extLst>
            </p:cNvPr>
            <p:cNvSpPr/>
            <p:nvPr/>
          </p:nvSpPr>
          <p:spPr>
            <a:xfrm>
              <a:off x="6466378" y="5205884"/>
              <a:ext cx="252000" cy="252000"/>
            </a:xfrm>
            <a:prstGeom prst="ellipse">
              <a:avLst/>
            </a:prstGeom>
            <a:solidFill>
              <a:schemeClr val="tx1"/>
            </a:solidFill>
            <a:ln w="381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71362EB-19F5-7CE6-7593-F6FCA928C1BC}"/>
                </a:ext>
              </a:extLst>
            </p:cNvPr>
            <p:cNvSpPr txBox="1"/>
            <p:nvPr/>
          </p:nvSpPr>
          <p:spPr>
            <a:xfrm>
              <a:off x="5402002" y="4771464"/>
              <a:ext cx="555486" cy="369332"/>
            </a:xfrm>
            <a:prstGeom prst="rect">
              <a:avLst/>
            </a:prstGeom>
            <a:noFill/>
          </p:spPr>
          <p:txBody>
            <a:bodyPr wrap="none" rtlCol="0">
              <a:spAutoFit/>
            </a:bodyPr>
            <a:lstStyle/>
            <a:p>
              <a:r>
                <a:rPr lang="en-US">
                  <a:solidFill>
                    <a:srgbClr val="7F7F7F"/>
                  </a:solidFill>
                </a:rPr>
                <a:t>Lille</a:t>
              </a:r>
            </a:p>
          </p:txBody>
        </p:sp>
        <p:sp>
          <p:nvSpPr>
            <p:cNvPr id="29" name="TextBox 28">
              <a:extLst>
                <a:ext uri="{FF2B5EF4-FFF2-40B4-BE49-F238E27FC236}">
                  <a16:creationId xmlns:a16="http://schemas.microsoft.com/office/drawing/2014/main" id="{FEEE0ACF-FEAE-48DF-85F5-F0BB3B832F7F}"/>
                </a:ext>
              </a:extLst>
            </p:cNvPr>
            <p:cNvSpPr txBox="1"/>
            <p:nvPr/>
          </p:nvSpPr>
          <p:spPr>
            <a:xfrm>
              <a:off x="6295357" y="4758248"/>
              <a:ext cx="629199" cy="369332"/>
            </a:xfrm>
            <a:prstGeom prst="rect">
              <a:avLst/>
            </a:prstGeom>
            <a:noFill/>
          </p:spPr>
          <p:txBody>
            <a:bodyPr wrap="none" rtlCol="0">
              <a:spAutoFit/>
            </a:bodyPr>
            <a:lstStyle/>
            <a:p>
              <a:r>
                <a:rPr lang="en-US">
                  <a:solidFill>
                    <a:srgbClr val="7F7F7F"/>
                  </a:solidFill>
                </a:rPr>
                <a:t>Lyon</a:t>
              </a:r>
            </a:p>
          </p:txBody>
        </p:sp>
        <p:sp>
          <p:nvSpPr>
            <p:cNvPr id="30" name="TextBox 29">
              <a:extLst>
                <a:ext uri="{FF2B5EF4-FFF2-40B4-BE49-F238E27FC236}">
                  <a16:creationId xmlns:a16="http://schemas.microsoft.com/office/drawing/2014/main" id="{E2B20D18-37C0-7A8F-31CC-20494EAC6768}"/>
                </a:ext>
              </a:extLst>
            </p:cNvPr>
            <p:cNvSpPr txBox="1"/>
            <p:nvPr/>
          </p:nvSpPr>
          <p:spPr>
            <a:xfrm>
              <a:off x="7047325" y="4757743"/>
              <a:ext cx="638216" cy="369332"/>
            </a:xfrm>
            <a:prstGeom prst="rect">
              <a:avLst/>
            </a:prstGeom>
            <a:noFill/>
          </p:spPr>
          <p:txBody>
            <a:bodyPr wrap="none" rtlCol="0">
              <a:spAutoFit/>
            </a:bodyPr>
            <a:lstStyle/>
            <a:p>
              <a:r>
                <a:rPr lang="en-US">
                  <a:solidFill>
                    <a:srgbClr val="7F7F7F"/>
                  </a:solidFill>
                </a:rPr>
                <a:t>Paris</a:t>
              </a:r>
            </a:p>
          </p:txBody>
        </p:sp>
        <p:sp>
          <p:nvSpPr>
            <p:cNvPr id="31" name="TextBox 30">
              <a:extLst>
                <a:ext uri="{FF2B5EF4-FFF2-40B4-BE49-F238E27FC236}">
                  <a16:creationId xmlns:a16="http://schemas.microsoft.com/office/drawing/2014/main" id="{5AAD73BB-D2ED-BE5A-E1D7-07CE2E4971BB}"/>
                </a:ext>
              </a:extLst>
            </p:cNvPr>
            <p:cNvSpPr txBox="1"/>
            <p:nvPr/>
          </p:nvSpPr>
          <p:spPr>
            <a:xfrm>
              <a:off x="6466378" y="5589774"/>
              <a:ext cx="2548076" cy="461665"/>
            </a:xfrm>
            <a:prstGeom prst="rect">
              <a:avLst/>
            </a:prstGeom>
            <a:noFill/>
          </p:spPr>
          <p:txBody>
            <a:bodyPr wrap="square" rtlCol="0">
              <a:spAutoFit/>
            </a:bodyPr>
            <a:lstStyle/>
            <a:p>
              <a:r>
                <a:rPr lang="en-US" sz="2400" dirty="0"/>
                <a:t>magnitude-like</a:t>
              </a:r>
            </a:p>
          </p:txBody>
        </p:sp>
      </p:grpSp>
      <p:grpSp>
        <p:nvGrpSpPr>
          <p:cNvPr id="32" name="Group 31">
            <a:extLst>
              <a:ext uri="{FF2B5EF4-FFF2-40B4-BE49-F238E27FC236}">
                <a16:creationId xmlns:a16="http://schemas.microsoft.com/office/drawing/2014/main" id="{1CE4DDF9-B9BE-04AB-49D1-AE5C7D99ACCC}"/>
              </a:ext>
            </a:extLst>
          </p:cNvPr>
          <p:cNvGrpSpPr/>
          <p:nvPr/>
        </p:nvGrpSpPr>
        <p:grpSpPr>
          <a:xfrm>
            <a:off x="4398225" y="5672117"/>
            <a:ext cx="6413501" cy="1029563"/>
            <a:chOff x="2195250" y="5765526"/>
            <a:chExt cx="6413501" cy="1029563"/>
          </a:xfrm>
        </p:grpSpPr>
        <p:sp>
          <p:nvSpPr>
            <p:cNvPr id="33" name="TextBox 32">
              <a:extLst>
                <a:ext uri="{FF2B5EF4-FFF2-40B4-BE49-F238E27FC236}">
                  <a16:creationId xmlns:a16="http://schemas.microsoft.com/office/drawing/2014/main" id="{6777D93B-D606-130A-A1AA-2CEB96E3ADCF}"/>
                </a:ext>
              </a:extLst>
            </p:cNvPr>
            <p:cNvSpPr txBox="1"/>
            <p:nvPr/>
          </p:nvSpPr>
          <p:spPr>
            <a:xfrm>
              <a:off x="2195250" y="5765526"/>
              <a:ext cx="6413501" cy="646331"/>
            </a:xfrm>
            <a:prstGeom prst="rect">
              <a:avLst/>
            </a:prstGeom>
            <a:noFill/>
          </p:spPr>
          <p:txBody>
            <a:bodyPr wrap="square" rtlCol="0">
              <a:spAutoFit/>
            </a:bodyPr>
            <a:lstStyle/>
            <a:p>
              <a:r>
                <a:rPr lang="en-US" sz="3600" dirty="0">
                  <a:solidFill>
                    <a:schemeClr val="bg1">
                      <a:lumMod val="50000"/>
                    </a:schemeClr>
                  </a:solidFill>
                  <a:latin typeface="Constantia" panose="02030602050306030303" pitchFamily="18" charset="0"/>
                  <a:cs typeface="Times New Roman"/>
                </a:rPr>
                <a:t>“</a:t>
              </a:r>
              <a:r>
                <a:rPr lang="en-US" sz="3600" i="1" dirty="0">
                  <a:solidFill>
                    <a:schemeClr val="bg1">
                      <a:lumMod val="50000"/>
                    </a:schemeClr>
                  </a:solidFill>
                  <a:latin typeface="Constantia" panose="02030602050306030303" pitchFamily="18" charset="0"/>
                  <a:cs typeface="Times New Roman"/>
                </a:rPr>
                <a:t>Paris is the capital of France</a:t>
              </a:r>
              <a:r>
                <a:rPr lang="en-US" sz="3600" dirty="0">
                  <a:solidFill>
                    <a:schemeClr val="bg1">
                      <a:lumMod val="50000"/>
                    </a:schemeClr>
                  </a:solidFill>
                  <a:latin typeface="Constantia" panose="02030602050306030303" pitchFamily="18" charset="0"/>
                  <a:cs typeface="Times New Roman"/>
                </a:rPr>
                <a:t>”</a:t>
              </a:r>
            </a:p>
          </p:txBody>
        </p:sp>
        <p:sp>
          <p:nvSpPr>
            <p:cNvPr id="34" name="TextBox 33">
              <a:extLst>
                <a:ext uri="{FF2B5EF4-FFF2-40B4-BE49-F238E27FC236}">
                  <a16:creationId xmlns:a16="http://schemas.microsoft.com/office/drawing/2014/main" id="{BDEEDEE0-87A3-6906-BF6C-E73C8CFA02A3}"/>
                </a:ext>
              </a:extLst>
            </p:cNvPr>
            <p:cNvSpPr txBox="1"/>
            <p:nvPr/>
          </p:nvSpPr>
          <p:spPr>
            <a:xfrm>
              <a:off x="6433126" y="6333424"/>
              <a:ext cx="2159117" cy="461665"/>
            </a:xfrm>
            <a:prstGeom prst="rect">
              <a:avLst/>
            </a:prstGeom>
            <a:noFill/>
          </p:spPr>
          <p:txBody>
            <a:bodyPr wrap="square" rtlCol="0">
              <a:spAutoFit/>
            </a:bodyPr>
            <a:lstStyle/>
            <a:p>
              <a:r>
                <a:rPr lang="en-US" sz="2400" dirty="0"/>
                <a:t>propositional</a:t>
              </a:r>
            </a:p>
          </p:txBody>
        </p:sp>
      </p:grpSp>
      <p:grpSp>
        <p:nvGrpSpPr>
          <p:cNvPr id="35" name="Group 34">
            <a:extLst>
              <a:ext uri="{FF2B5EF4-FFF2-40B4-BE49-F238E27FC236}">
                <a16:creationId xmlns:a16="http://schemas.microsoft.com/office/drawing/2014/main" id="{3A1E92EE-534C-6FF0-A349-C038F0AA0E81}"/>
              </a:ext>
            </a:extLst>
          </p:cNvPr>
          <p:cNvGrpSpPr/>
          <p:nvPr/>
        </p:nvGrpSpPr>
        <p:grpSpPr>
          <a:xfrm>
            <a:off x="8160589" y="1377133"/>
            <a:ext cx="3670628" cy="2416399"/>
            <a:chOff x="6117841" y="1406799"/>
            <a:chExt cx="3670628" cy="2416399"/>
          </a:xfrm>
        </p:grpSpPr>
        <p:pic>
          <p:nvPicPr>
            <p:cNvPr id="36" name="Picture 35">
              <a:extLst>
                <a:ext uri="{FF2B5EF4-FFF2-40B4-BE49-F238E27FC236}">
                  <a16:creationId xmlns:a16="http://schemas.microsoft.com/office/drawing/2014/main" id="{9510A453-353C-7BD6-1675-4B62A2BD5B9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117841" y="1406799"/>
              <a:ext cx="2342667" cy="2416399"/>
            </a:xfrm>
            <a:prstGeom prst="rect">
              <a:avLst/>
            </a:prstGeom>
            <a:ln>
              <a:noFill/>
            </a:ln>
            <a:effectLst>
              <a:softEdge rad="112500"/>
            </a:effectLst>
          </p:spPr>
        </p:pic>
        <p:sp>
          <p:nvSpPr>
            <p:cNvPr id="37" name="TextBox 36">
              <a:extLst>
                <a:ext uri="{FF2B5EF4-FFF2-40B4-BE49-F238E27FC236}">
                  <a16:creationId xmlns:a16="http://schemas.microsoft.com/office/drawing/2014/main" id="{F342324A-54A3-4758-960D-9790A2A6A37E}"/>
                </a:ext>
              </a:extLst>
            </p:cNvPr>
            <p:cNvSpPr txBox="1"/>
            <p:nvPr/>
          </p:nvSpPr>
          <p:spPr>
            <a:xfrm>
              <a:off x="8435774" y="1630362"/>
              <a:ext cx="1352695" cy="461665"/>
            </a:xfrm>
            <a:prstGeom prst="rect">
              <a:avLst/>
            </a:prstGeom>
            <a:noFill/>
          </p:spPr>
          <p:txBody>
            <a:bodyPr wrap="square" rtlCol="0">
              <a:spAutoFit/>
            </a:bodyPr>
            <a:lstStyle/>
            <a:p>
              <a:r>
                <a:rPr lang="en-US" sz="2400" dirty="0"/>
                <a:t>map-like</a:t>
              </a:r>
            </a:p>
          </p:txBody>
        </p:sp>
      </p:grpSp>
    </p:spTree>
    <p:extLst>
      <p:ext uri="{BB962C8B-B14F-4D97-AF65-F5344CB8AC3E}">
        <p14:creationId xmlns:p14="http://schemas.microsoft.com/office/powerpoint/2010/main" val="83318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dissolv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dissolve">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7694A-709B-FE0F-22BD-3225C05BA1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9CA04C2-B531-C9DD-1B1D-1054E368EB0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BF486EC9-96AC-0447-239C-6654C95E93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0396FEB3-4B67-6453-B237-BC323683B83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scaffold for all human knowledge</a:t>
            </a:r>
          </a:p>
        </p:txBody>
      </p:sp>
      <p:pic>
        <p:nvPicPr>
          <p:cNvPr id="10242" name="Picture 2" descr="Neural Network Icon in Outline Style. Vector. Stock Vector - Illustration  of outline, network: 281105099">
            <a:extLst>
              <a:ext uri="{FF2B5EF4-FFF2-40B4-BE49-F238E27FC236}">
                <a16:creationId xmlns:a16="http://schemas.microsoft.com/office/drawing/2014/main" id="{EA9200F9-A5A2-9C35-496E-B5660FCB6C0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24312" y="3086100"/>
            <a:ext cx="1425263" cy="1425263"/>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a:extLst>
              <a:ext uri="{FF2B5EF4-FFF2-40B4-BE49-F238E27FC236}">
                <a16:creationId xmlns:a16="http://schemas.microsoft.com/office/drawing/2014/main" id="{698564C6-AEE7-05F3-0E08-BAC7F5A74420}"/>
              </a:ext>
            </a:extLst>
          </p:cNvPr>
          <p:cNvGrpSpPr/>
          <p:nvPr/>
        </p:nvGrpSpPr>
        <p:grpSpPr>
          <a:xfrm>
            <a:off x="1486081" y="1123441"/>
            <a:ext cx="3354290" cy="1978137"/>
            <a:chOff x="1403708" y="1112538"/>
            <a:chExt cx="3354290" cy="1978137"/>
          </a:xfrm>
        </p:grpSpPr>
        <p:grpSp>
          <p:nvGrpSpPr>
            <p:cNvPr id="24" name="Group 23">
              <a:extLst>
                <a:ext uri="{FF2B5EF4-FFF2-40B4-BE49-F238E27FC236}">
                  <a16:creationId xmlns:a16="http://schemas.microsoft.com/office/drawing/2014/main" id="{4B6026C1-2E9F-DF3F-82BA-0036EC6995CC}"/>
                </a:ext>
              </a:extLst>
            </p:cNvPr>
            <p:cNvGrpSpPr/>
            <p:nvPr/>
          </p:nvGrpSpPr>
          <p:grpSpPr>
            <a:xfrm>
              <a:off x="1987515" y="1112538"/>
              <a:ext cx="2770483" cy="1978137"/>
              <a:chOff x="3377045" y="1101436"/>
              <a:chExt cx="2770483" cy="1978137"/>
            </a:xfrm>
          </p:grpSpPr>
          <p:pic>
            <p:nvPicPr>
              <p:cNvPr id="3" name="Picture 2" descr="A close-up of a page&#10;&#10;AI-generated content may be incorrect.">
                <a:extLst>
                  <a:ext uri="{FF2B5EF4-FFF2-40B4-BE49-F238E27FC236}">
                    <a16:creationId xmlns:a16="http://schemas.microsoft.com/office/drawing/2014/main" id="{E5E212D3-A2F3-D33F-BCEE-7941ED61E5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79973" y="1218068"/>
                <a:ext cx="2564626" cy="1611892"/>
              </a:xfrm>
              <a:prstGeom prst="roundRect">
                <a:avLst/>
              </a:prstGeom>
            </p:spPr>
          </p:pic>
          <p:sp>
            <p:nvSpPr>
              <p:cNvPr id="15" name="Rounded Rectangle 14">
                <a:extLst>
                  <a:ext uri="{FF2B5EF4-FFF2-40B4-BE49-F238E27FC236}">
                    <a16:creationId xmlns:a16="http://schemas.microsoft.com/office/drawing/2014/main" id="{E6DA688A-BBF8-BCFD-2EE1-9F117B8EB1AF}"/>
                  </a:ext>
                </a:extLst>
              </p:cNvPr>
              <p:cNvSpPr/>
              <p:nvPr/>
            </p:nvSpPr>
            <p:spPr>
              <a:xfrm>
                <a:off x="3377045" y="1101436"/>
                <a:ext cx="2770483" cy="1978137"/>
              </a:xfrm>
              <a:prstGeom prst="round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extBox 41">
              <a:extLst>
                <a:ext uri="{FF2B5EF4-FFF2-40B4-BE49-F238E27FC236}">
                  <a16:creationId xmlns:a16="http://schemas.microsoft.com/office/drawing/2014/main" id="{B0629893-78CE-0186-AC36-89DFB46A38ED}"/>
                </a:ext>
              </a:extLst>
            </p:cNvPr>
            <p:cNvSpPr txBox="1"/>
            <p:nvPr/>
          </p:nvSpPr>
          <p:spPr>
            <a:xfrm>
              <a:off x="1403708" y="1323152"/>
              <a:ext cx="670002" cy="369332"/>
            </a:xfrm>
            <a:prstGeom prst="rect">
              <a:avLst/>
            </a:prstGeom>
            <a:noFill/>
          </p:spPr>
          <p:txBody>
            <a:bodyPr wrap="square" rtlCol="0">
              <a:spAutoFit/>
            </a:bodyPr>
            <a:lstStyle/>
            <a:p>
              <a:r>
                <a:rPr lang="en-US"/>
                <a:t>text</a:t>
              </a:r>
            </a:p>
          </p:txBody>
        </p:sp>
      </p:grpSp>
      <p:grpSp>
        <p:nvGrpSpPr>
          <p:cNvPr id="56" name="Group 55">
            <a:extLst>
              <a:ext uri="{FF2B5EF4-FFF2-40B4-BE49-F238E27FC236}">
                <a16:creationId xmlns:a16="http://schemas.microsoft.com/office/drawing/2014/main" id="{CDB7CB2A-A109-6E9B-3183-CCAAC2CD16A6}"/>
              </a:ext>
            </a:extLst>
          </p:cNvPr>
          <p:cNvGrpSpPr/>
          <p:nvPr/>
        </p:nvGrpSpPr>
        <p:grpSpPr>
          <a:xfrm>
            <a:off x="8156781" y="1663183"/>
            <a:ext cx="3695316" cy="2158396"/>
            <a:chOff x="7885585" y="1692484"/>
            <a:chExt cx="3695316" cy="2158396"/>
          </a:xfrm>
        </p:grpSpPr>
        <p:grpSp>
          <p:nvGrpSpPr>
            <p:cNvPr id="41" name="Group 40">
              <a:extLst>
                <a:ext uri="{FF2B5EF4-FFF2-40B4-BE49-F238E27FC236}">
                  <a16:creationId xmlns:a16="http://schemas.microsoft.com/office/drawing/2014/main" id="{7089777A-4BAD-EBFE-3BB5-8451A001478B}"/>
                </a:ext>
              </a:extLst>
            </p:cNvPr>
            <p:cNvGrpSpPr/>
            <p:nvPr/>
          </p:nvGrpSpPr>
          <p:grpSpPr>
            <a:xfrm>
              <a:off x="7885585" y="2076990"/>
              <a:ext cx="3512869" cy="1773890"/>
              <a:chOff x="7481788" y="2076990"/>
              <a:chExt cx="3512869" cy="1773890"/>
            </a:xfrm>
          </p:grpSpPr>
          <p:grpSp>
            <p:nvGrpSpPr>
              <p:cNvPr id="31" name="Group 30">
                <a:extLst>
                  <a:ext uri="{FF2B5EF4-FFF2-40B4-BE49-F238E27FC236}">
                    <a16:creationId xmlns:a16="http://schemas.microsoft.com/office/drawing/2014/main" id="{9479E746-3ADB-0047-1A20-B2654D8591BF}"/>
                  </a:ext>
                </a:extLst>
              </p:cNvPr>
              <p:cNvGrpSpPr/>
              <p:nvPr/>
            </p:nvGrpSpPr>
            <p:grpSpPr>
              <a:xfrm>
                <a:off x="7481788" y="2076990"/>
                <a:ext cx="3512869" cy="1773890"/>
                <a:chOff x="6535515" y="3093799"/>
                <a:chExt cx="3512869" cy="1773890"/>
              </a:xfrm>
            </p:grpSpPr>
            <p:pic>
              <p:nvPicPr>
                <p:cNvPr id="10258" name="Picture 18" descr="The disastrous implicit message of “intro to proof” courses – Intellectual  Mathematics">
                  <a:extLst>
                    <a:ext uri="{FF2B5EF4-FFF2-40B4-BE49-F238E27FC236}">
                      <a16:creationId xmlns:a16="http://schemas.microsoft.com/office/drawing/2014/main" id="{96E90C72-E932-A9A2-D723-BFE81C90354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00370" y="3178878"/>
                  <a:ext cx="1726724" cy="1578258"/>
                </a:xfrm>
                <a:prstGeom prst="rect">
                  <a:avLst/>
                </a:prstGeom>
                <a:noFill/>
                <a:extLst>
                  <a:ext uri="{909E8E84-426E-40DD-AFC4-6F175D3DCCD1}">
                    <a14:hiddenFill xmlns:a14="http://schemas.microsoft.com/office/drawing/2010/main">
                      <a:solidFill>
                        <a:srgbClr val="FFFFFF"/>
                      </a:solidFill>
                    </a14:hiddenFill>
                  </a:ext>
                </a:extLst>
              </p:spPr>
            </p:pic>
            <p:sp>
              <p:nvSpPr>
                <p:cNvPr id="30" name="Rounded Rectangle 29">
                  <a:extLst>
                    <a:ext uri="{FF2B5EF4-FFF2-40B4-BE49-F238E27FC236}">
                      <a16:creationId xmlns:a16="http://schemas.microsoft.com/office/drawing/2014/main" id="{924D53EB-68B2-7887-400E-B544ECF881E0}"/>
                    </a:ext>
                  </a:extLst>
                </p:cNvPr>
                <p:cNvSpPr/>
                <p:nvPr/>
              </p:nvSpPr>
              <p:spPr>
                <a:xfrm>
                  <a:off x="6535515" y="3093799"/>
                  <a:ext cx="3512869" cy="1773890"/>
                </a:xfrm>
                <a:prstGeom prst="round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7" name="Picture 12" descr="Down by the Bay Easy Piano Sheet Music (digital Download), Kids Beginner  Songs, PDF - Etsy UK">
                <a:extLst>
                  <a:ext uri="{FF2B5EF4-FFF2-40B4-BE49-F238E27FC236}">
                    <a16:creationId xmlns:a16="http://schemas.microsoft.com/office/drawing/2014/main" id="{AEC20226-79FF-3D95-785E-0DEF3F63820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9413754" y="2276829"/>
                <a:ext cx="1485546" cy="1374211"/>
              </a:xfrm>
              <a:prstGeom prst="rect">
                <a:avLst/>
              </a:prstGeom>
              <a:noFill/>
              <a:extLst>
                <a:ext uri="{909E8E84-426E-40DD-AFC4-6F175D3DCCD1}">
                  <a14:hiddenFill xmlns:a14="http://schemas.microsoft.com/office/drawing/2010/main">
                    <a:solidFill>
                      <a:srgbClr val="FFFFFF"/>
                    </a:solidFill>
                  </a14:hiddenFill>
                </a:ext>
              </a:extLst>
            </p:spPr>
          </p:pic>
        </p:grpSp>
        <p:sp>
          <p:nvSpPr>
            <p:cNvPr id="43" name="TextBox 42">
              <a:extLst>
                <a:ext uri="{FF2B5EF4-FFF2-40B4-BE49-F238E27FC236}">
                  <a16:creationId xmlns:a16="http://schemas.microsoft.com/office/drawing/2014/main" id="{6386FB26-E792-AC9E-47EB-1109BA52CE42}"/>
                </a:ext>
              </a:extLst>
            </p:cNvPr>
            <p:cNvSpPr txBox="1"/>
            <p:nvPr/>
          </p:nvSpPr>
          <p:spPr>
            <a:xfrm>
              <a:off x="10037819" y="1692484"/>
              <a:ext cx="1543082" cy="369332"/>
            </a:xfrm>
            <a:prstGeom prst="rect">
              <a:avLst/>
            </a:prstGeom>
            <a:noFill/>
          </p:spPr>
          <p:txBody>
            <a:bodyPr wrap="square" rtlCol="0">
              <a:spAutoFit/>
            </a:bodyPr>
            <a:lstStyle/>
            <a:p>
              <a:r>
                <a:rPr lang="en-US"/>
                <a:t>notation</a:t>
              </a:r>
            </a:p>
          </p:txBody>
        </p:sp>
      </p:grpSp>
      <p:grpSp>
        <p:nvGrpSpPr>
          <p:cNvPr id="55" name="Group 54">
            <a:extLst>
              <a:ext uri="{FF2B5EF4-FFF2-40B4-BE49-F238E27FC236}">
                <a16:creationId xmlns:a16="http://schemas.microsoft.com/office/drawing/2014/main" id="{1B5A4A5A-AD92-E2B7-7FDF-F3205EF958A5}"/>
              </a:ext>
            </a:extLst>
          </p:cNvPr>
          <p:cNvGrpSpPr/>
          <p:nvPr/>
        </p:nvGrpSpPr>
        <p:grpSpPr>
          <a:xfrm>
            <a:off x="5303622" y="1141095"/>
            <a:ext cx="4107525" cy="1707919"/>
            <a:chOff x="5039570" y="1164489"/>
            <a:chExt cx="4107525" cy="1707919"/>
          </a:xfrm>
        </p:grpSpPr>
        <p:pic>
          <p:nvPicPr>
            <p:cNvPr id="10248" name="Picture 8" descr="Photo printing for your holiday snaps - UOE">
              <a:extLst>
                <a:ext uri="{FF2B5EF4-FFF2-40B4-BE49-F238E27FC236}">
                  <a16:creationId xmlns:a16="http://schemas.microsoft.com/office/drawing/2014/main" id="{D50A6377-FA16-118C-BAB7-6FBF9C2708A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39570" y="1164489"/>
              <a:ext cx="2564443" cy="1707919"/>
            </a:xfrm>
            <a:prstGeom prst="round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CDDC4500-A79A-E05D-8A74-F38D1DF58A95}"/>
                </a:ext>
              </a:extLst>
            </p:cNvPr>
            <p:cNvSpPr txBox="1"/>
            <p:nvPr/>
          </p:nvSpPr>
          <p:spPr>
            <a:xfrm>
              <a:off x="7604013" y="1229170"/>
              <a:ext cx="1543082" cy="369332"/>
            </a:xfrm>
            <a:prstGeom prst="rect">
              <a:avLst/>
            </a:prstGeom>
            <a:noFill/>
          </p:spPr>
          <p:txBody>
            <a:bodyPr wrap="square" rtlCol="0">
              <a:spAutoFit/>
            </a:bodyPr>
            <a:lstStyle/>
            <a:p>
              <a:r>
                <a:rPr lang="en-US"/>
                <a:t>image</a:t>
              </a:r>
            </a:p>
          </p:txBody>
        </p:sp>
      </p:grpSp>
      <p:grpSp>
        <p:nvGrpSpPr>
          <p:cNvPr id="65" name="Group 64">
            <a:extLst>
              <a:ext uri="{FF2B5EF4-FFF2-40B4-BE49-F238E27FC236}">
                <a16:creationId xmlns:a16="http://schemas.microsoft.com/office/drawing/2014/main" id="{DE0427C5-641E-C117-2568-EF9725E5F0EB}"/>
              </a:ext>
            </a:extLst>
          </p:cNvPr>
          <p:cNvGrpSpPr/>
          <p:nvPr/>
        </p:nvGrpSpPr>
        <p:grpSpPr>
          <a:xfrm>
            <a:off x="7958719" y="4163756"/>
            <a:ext cx="3107190" cy="2327521"/>
            <a:chOff x="6898436" y="4101379"/>
            <a:chExt cx="3107190" cy="2327521"/>
          </a:xfrm>
        </p:grpSpPr>
        <p:grpSp>
          <p:nvGrpSpPr>
            <p:cNvPr id="40" name="Group 39">
              <a:extLst>
                <a:ext uri="{FF2B5EF4-FFF2-40B4-BE49-F238E27FC236}">
                  <a16:creationId xmlns:a16="http://schemas.microsoft.com/office/drawing/2014/main" id="{DD3BCB2C-EE40-B29A-878D-0ACE56685669}"/>
                </a:ext>
              </a:extLst>
            </p:cNvPr>
            <p:cNvGrpSpPr/>
            <p:nvPr/>
          </p:nvGrpSpPr>
          <p:grpSpPr>
            <a:xfrm>
              <a:off x="6898436" y="4101379"/>
              <a:ext cx="3107190" cy="1978137"/>
              <a:chOff x="6286192" y="4111758"/>
              <a:chExt cx="3107190" cy="1978137"/>
            </a:xfrm>
          </p:grpSpPr>
          <p:pic>
            <p:nvPicPr>
              <p:cNvPr id="10262" name="Picture 22" descr="Vim - Full Stack Python">
                <a:extLst>
                  <a:ext uri="{FF2B5EF4-FFF2-40B4-BE49-F238E27FC236}">
                    <a16:creationId xmlns:a16="http://schemas.microsoft.com/office/drawing/2014/main" id="{ABE53054-0631-E5D8-E886-D872A013732D}"/>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6479152" y="4294806"/>
                <a:ext cx="2881152" cy="1645186"/>
              </a:xfrm>
              <a:prstGeom prst="rect">
                <a:avLst/>
              </a:prstGeom>
              <a:noFill/>
              <a:extLst>
                <a:ext uri="{909E8E84-426E-40DD-AFC4-6F175D3DCCD1}">
                  <a14:hiddenFill xmlns:a14="http://schemas.microsoft.com/office/drawing/2010/main">
                    <a:solidFill>
                      <a:srgbClr val="FFFFFF"/>
                    </a:solidFill>
                  </a14:hiddenFill>
                </a:ext>
              </a:extLst>
            </p:spPr>
          </p:pic>
          <p:sp>
            <p:nvSpPr>
              <p:cNvPr id="39" name="Rounded Rectangle 38">
                <a:extLst>
                  <a:ext uri="{FF2B5EF4-FFF2-40B4-BE49-F238E27FC236}">
                    <a16:creationId xmlns:a16="http://schemas.microsoft.com/office/drawing/2014/main" id="{F2926EE2-4AD6-99F3-194E-CE6A036FD667}"/>
                  </a:ext>
                </a:extLst>
              </p:cNvPr>
              <p:cNvSpPr/>
              <p:nvPr/>
            </p:nvSpPr>
            <p:spPr>
              <a:xfrm>
                <a:off x="6286192" y="4111758"/>
                <a:ext cx="3107190" cy="1978137"/>
              </a:xfrm>
              <a:prstGeom prst="round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D39FA6DC-4D46-3DA9-307B-4DFFE95DCC3D}"/>
                </a:ext>
              </a:extLst>
            </p:cNvPr>
            <p:cNvSpPr txBox="1"/>
            <p:nvPr/>
          </p:nvSpPr>
          <p:spPr>
            <a:xfrm>
              <a:off x="8234082" y="6059568"/>
              <a:ext cx="1543082" cy="369332"/>
            </a:xfrm>
            <a:prstGeom prst="rect">
              <a:avLst/>
            </a:prstGeom>
            <a:noFill/>
          </p:spPr>
          <p:txBody>
            <a:bodyPr wrap="square" rtlCol="0">
              <a:spAutoFit/>
            </a:bodyPr>
            <a:lstStyle/>
            <a:p>
              <a:r>
                <a:rPr lang="en-US"/>
                <a:t>code</a:t>
              </a:r>
            </a:p>
          </p:txBody>
        </p:sp>
      </p:grpSp>
      <p:grpSp>
        <p:nvGrpSpPr>
          <p:cNvPr id="69" name="Group 68">
            <a:extLst>
              <a:ext uri="{FF2B5EF4-FFF2-40B4-BE49-F238E27FC236}">
                <a16:creationId xmlns:a16="http://schemas.microsoft.com/office/drawing/2014/main" id="{EDCEE1C8-E893-F39C-1C89-CB1859DEF572}"/>
              </a:ext>
            </a:extLst>
          </p:cNvPr>
          <p:cNvGrpSpPr/>
          <p:nvPr/>
        </p:nvGrpSpPr>
        <p:grpSpPr>
          <a:xfrm>
            <a:off x="5410149" y="4531899"/>
            <a:ext cx="2210522" cy="2370012"/>
            <a:chOff x="4420540" y="4294806"/>
            <a:chExt cx="2210522" cy="2370012"/>
          </a:xfrm>
        </p:grpSpPr>
        <p:grpSp>
          <p:nvGrpSpPr>
            <p:cNvPr id="35" name="Group 34">
              <a:extLst>
                <a:ext uri="{FF2B5EF4-FFF2-40B4-BE49-F238E27FC236}">
                  <a16:creationId xmlns:a16="http://schemas.microsoft.com/office/drawing/2014/main" id="{3B6FC5E4-8B4A-C3A1-A101-697DD8961C09}"/>
                </a:ext>
              </a:extLst>
            </p:cNvPr>
            <p:cNvGrpSpPr/>
            <p:nvPr/>
          </p:nvGrpSpPr>
          <p:grpSpPr>
            <a:xfrm>
              <a:off x="4420540" y="4294806"/>
              <a:ext cx="2210522" cy="1979001"/>
              <a:chOff x="4042064" y="4767495"/>
              <a:chExt cx="2210522" cy="1979001"/>
            </a:xfrm>
          </p:grpSpPr>
          <p:pic>
            <p:nvPicPr>
              <p:cNvPr id="10254" name="Picture 14" descr="AI Medical Illustration Generator | Anatomy Art, Free">
                <a:extLst>
                  <a:ext uri="{FF2B5EF4-FFF2-40B4-BE49-F238E27FC236}">
                    <a16:creationId xmlns:a16="http://schemas.microsoft.com/office/drawing/2014/main" id="{CCE26FEE-7B89-E848-6C62-940EE6BA198C}"/>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131075" y="4767495"/>
                <a:ext cx="1979001" cy="1979001"/>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15">
                <a:extLst>
                  <a:ext uri="{FF2B5EF4-FFF2-40B4-BE49-F238E27FC236}">
                    <a16:creationId xmlns:a16="http://schemas.microsoft.com/office/drawing/2014/main" id="{1D57D918-08E1-655B-10DC-D18FAE3C2D32}"/>
                  </a:ext>
                </a:extLst>
              </p:cNvPr>
              <p:cNvSpPr/>
              <p:nvPr/>
            </p:nvSpPr>
            <p:spPr>
              <a:xfrm>
                <a:off x="4042064" y="4767495"/>
                <a:ext cx="2210522" cy="1978137"/>
              </a:xfrm>
              <a:prstGeom prst="round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TextBox 50">
              <a:extLst>
                <a:ext uri="{FF2B5EF4-FFF2-40B4-BE49-F238E27FC236}">
                  <a16:creationId xmlns:a16="http://schemas.microsoft.com/office/drawing/2014/main" id="{9259FF59-46EA-A99D-3FD8-552B9E63030D}"/>
                </a:ext>
              </a:extLst>
            </p:cNvPr>
            <p:cNvSpPr txBox="1"/>
            <p:nvPr/>
          </p:nvSpPr>
          <p:spPr>
            <a:xfrm>
              <a:off x="4904923" y="6295486"/>
              <a:ext cx="1543082" cy="369332"/>
            </a:xfrm>
            <a:prstGeom prst="rect">
              <a:avLst/>
            </a:prstGeom>
            <a:noFill/>
          </p:spPr>
          <p:txBody>
            <a:bodyPr wrap="square" rtlCol="0">
              <a:spAutoFit/>
            </a:bodyPr>
            <a:lstStyle/>
            <a:p>
              <a:r>
                <a:rPr lang="en-US"/>
                <a:t>diagrams</a:t>
              </a:r>
            </a:p>
          </p:txBody>
        </p:sp>
      </p:grpSp>
      <p:grpSp>
        <p:nvGrpSpPr>
          <p:cNvPr id="74" name="Group 73">
            <a:extLst>
              <a:ext uri="{FF2B5EF4-FFF2-40B4-BE49-F238E27FC236}">
                <a16:creationId xmlns:a16="http://schemas.microsoft.com/office/drawing/2014/main" id="{73B5D7C5-0804-CA8C-6498-CB5976DED142}"/>
              </a:ext>
            </a:extLst>
          </p:cNvPr>
          <p:cNvGrpSpPr/>
          <p:nvPr/>
        </p:nvGrpSpPr>
        <p:grpSpPr>
          <a:xfrm>
            <a:off x="173925" y="3256231"/>
            <a:ext cx="2770483" cy="2753590"/>
            <a:chOff x="617905" y="3259990"/>
            <a:chExt cx="2364140" cy="2100968"/>
          </a:xfrm>
        </p:grpSpPr>
        <p:grpSp>
          <p:nvGrpSpPr>
            <p:cNvPr id="34" name="Group 33">
              <a:extLst>
                <a:ext uri="{FF2B5EF4-FFF2-40B4-BE49-F238E27FC236}">
                  <a16:creationId xmlns:a16="http://schemas.microsoft.com/office/drawing/2014/main" id="{6120E80F-91DC-6816-1813-16F0BF2B3974}"/>
                </a:ext>
              </a:extLst>
            </p:cNvPr>
            <p:cNvGrpSpPr/>
            <p:nvPr/>
          </p:nvGrpSpPr>
          <p:grpSpPr>
            <a:xfrm>
              <a:off x="617905" y="3259990"/>
              <a:ext cx="2364140" cy="1728015"/>
              <a:chOff x="66484" y="3178878"/>
              <a:chExt cx="2770483" cy="1978137"/>
            </a:xfrm>
          </p:grpSpPr>
          <p:pic>
            <p:nvPicPr>
              <p:cNvPr id="10250" name="Picture 10" descr="All Types of WhatsApp Messages You Must Know in 2026 - Zixflow">
                <a:extLst>
                  <a:ext uri="{FF2B5EF4-FFF2-40B4-BE49-F238E27FC236}">
                    <a16:creationId xmlns:a16="http://schemas.microsoft.com/office/drawing/2014/main" id="{1C184461-40C1-4BBA-AE06-8BB10BFB30F5}"/>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a:fillRect/>
              </a:stretch>
            </p:blipFill>
            <p:spPr bwMode="auto">
              <a:xfrm>
                <a:off x="225166" y="3284509"/>
                <a:ext cx="1295076" cy="1703496"/>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How to Text with OpenAI's ChatGPT Using SignalWire | SignalWire">
                <a:extLst>
                  <a:ext uri="{FF2B5EF4-FFF2-40B4-BE49-F238E27FC236}">
                    <a16:creationId xmlns:a16="http://schemas.microsoft.com/office/drawing/2014/main" id="{56C668AA-881E-BB8D-8B51-D568B96911C5}"/>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621483" y="3284366"/>
                <a:ext cx="995576" cy="1739138"/>
              </a:xfrm>
              <a:prstGeom prst="rect">
                <a:avLst/>
              </a:prstGeom>
              <a:noFill/>
              <a:extLst>
                <a:ext uri="{909E8E84-426E-40DD-AFC4-6F175D3DCCD1}">
                  <a14:hiddenFill xmlns:a14="http://schemas.microsoft.com/office/drawing/2010/main">
                    <a:solidFill>
                      <a:srgbClr val="FFFFFF"/>
                    </a:solidFill>
                  </a14:hiddenFill>
                </a:ext>
              </a:extLst>
            </p:spPr>
          </p:pic>
          <p:sp>
            <p:nvSpPr>
              <p:cNvPr id="29" name="Rounded Rectangle 28">
                <a:extLst>
                  <a:ext uri="{FF2B5EF4-FFF2-40B4-BE49-F238E27FC236}">
                    <a16:creationId xmlns:a16="http://schemas.microsoft.com/office/drawing/2014/main" id="{2F73405F-F379-B733-9808-6BA7DB964826}"/>
                  </a:ext>
                </a:extLst>
              </p:cNvPr>
              <p:cNvSpPr/>
              <p:nvPr/>
            </p:nvSpPr>
            <p:spPr>
              <a:xfrm>
                <a:off x="66484" y="3178878"/>
                <a:ext cx="2770483" cy="1978137"/>
              </a:xfrm>
              <a:prstGeom prst="round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TextBox 51">
              <a:extLst>
                <a:ext uri="{FF2B5EF4-FFF2-40B4-BE49-F238E27FC236}">
                  <a16:creationId xmlns:a16="http://schemas.microsoft.com/office/drawing/2014/main" id="{3F83751A-D9FA-C0BF-D151-458D3DEBA1E3}"/>
                </a:ext>
              </a:extLst>
            </p:cNvPr>
            <p:cNvSpPr txBox="1"/>
            <p:nvPr/>
          </p:nvSpPr>
          <p:spPr>
            <a:xfrm>
              <a:off x="753312" y="4991626"/>
              <a:ext cx="1268015" cy="369332"/>
            </a:xfrm>
            <a:prstGeom prst="rect">
              <a:avLst/>
            </a:prstGeom>
            <a:noFill/>
          </p:spPr>
          <p:txBody>
            <a:bodyPr wrap="square" rtlCol="0">
              <a:spAutoFit/>
            </a:bodyPr>
            <a:lstStyle/>
            <a:p>
              <a:r>
                <a:rPr lang="en-US"/>
                <a:t>chat</a:t>
              </a:r>
            </a:p>
          </p:txBody>
        </p:sp>
      </p:grpSp>
      <p:grpSp>
        <p:nvGrpSpPr>
          <p:cNvPr id="73" name="Group 72">
            <a:extLst>
              <a:ext uri="{FF2B5EF4-FFF2-40B4-BE49-F238E27FC236}">
                <a16:creationId xmlns:a16="http://schemas.microsoft.com/office/drawing/2014/main" id="{3C4C8ED1-A9F6-FD28-7161-D049E87708C6}"/>
              </a:ext>
            </a:extLst>
          </p:cNvPr>
          <p:cNvGrpSpPr/>
          <p:nvPr/>
        </p:nvGrpSpPr>
        <p:grpSpPr>
          <a:xfrm>
            <a:off x="2391081" y="5028258"/>
            <a:ext cx="2770031" cy="1723605"/>
            <a:chOff x="1403708" y="5090447"/>
            <a:chExt cx="2770031" cy="1723605"/>
          </a:xfrm>
        </p:grpSpPr>
        <p:grpSp>
          <p:nvGrpSpPr>
            <p:cNvPr id="32" name="Group 31">
              <a:extLst>
                <a:ext uri="{FF2B5EF4-FFF2-40B4-BE49-F238E27FC236}">
                  <a16:creationId xmlns:a16="http://schemas.microsoft.com/office/drawing/2014/main" id="{A6032DC4-26E3-4F03-AEAA-328415B569CA}"/>
                </a:ext>
              </a:extLst>
            </p:cNvPr>
            <p:cNvGrpSpPr/>
            <p:nvPr/>
          </p:nvGrpSpPr>
          <p:grpSpPr>
            <a:xfrm>
              <a:off x="2063952" y="5090447"/>
              <a:ext cx="2109787" cy="1600607"/>
              <a:chOff x="1777883" y="5158335"/>
              <a:chExt cx="2109787" cy="1600607"/>
            </a:xfrm>
          </p:grpSpPr>
          <p:pic>
            <p:nvPicPr>
              <p:cNvPr id="13" name="Picture 12" descr="A blue sound waveform with white background&#10;&#10;AI-generated content may be incorrect.">
                <a:extLst>
                  <a:ext uri="{FF2B5EF4-FFF2-40B4-BE49-F238E27FC236}">
                    <a16:creationId xmlns:a16="http://schemas.microsoft.com/office/drawing/2014/main" id="{9E26502E-8DDE-9FAF-B8B1-085972CA11D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20530" y="5223761"/>
                <a:ext cx="2014871" cy="1521871"/>
              </a:xfrm>
              <a:prstGeom prst="rect">
                <a:avLst/>
              </a:prstGeom>
            </p:spPr>
          </p:pic>
          <p:sp>
            <p:nvSpPr>
              <p:cNvPr id="19" name="Rounded Rectangle 18">
                <a:extLst>
                  <a:ext uri="{FF2B5EF4-FFF2-40B4-BE49-F238E27FC236}">
                    <a16:creationId xmlns:a16="http://schemas.microsoft.com/office/drawing/2014/main" id="{76BA813B-5E93-E662-C9ED-55AEE62AF35C}"/>
                  </a:ext>
                </a:extLst>
              </p:cNvPr>
              <p:cNvSpPr/>
              <p:nvPr/>
            </p:nvSpPr>
            <p:spPr>
              <a:xfrm>
                <a:off x="1777883" y="5158335"/>
                <a:ext cx="2109787" cy="1600607"/>
              </a:xfrm>
              <a:prstGeom prst="round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TextBox 52">
              <a:extLst>
                <a:ext uri="{FF2B5EF4-FFF2-40B4-BE49-F238E27FC236}">
                  <a16:creationId xmlns:a16="http://schemas.microsoft.com/office/drawing/2014/main" id="{3B3DF5B2-F707-8326-8B35-75DF2C36E776}"/>
                </a:ext>
              </a:extLst>
            </p:cNvPr>
            <p:cNvSpPr txBox="1"/>
            <p:nvPr/>
          </p:nvSpPr>
          <p:spPr>
            <a:xfrm>
              <a:off x="1403708" y="6444720"/>
              <a:ext cx="1543082" cy="369332"/>
            </a:xfrm>
            <a:prstGeom prst="rect">
              <a:avLst/>
            </a:prstGeom>
            <a:noFill/>
          </p:spPr>
          <p:txBody>
            <a:bodyPr wrap="square" rtlCol="0">
              <a:spAutoFit/>
            </a:bodyPr>
            <a:lstStyle/>
            <a:p>
              <a:r>
                <a:rPr lang="en-US"/>
                <a:t>audio</a:t>
              </a:r>
            </a:p>
          </p:txBody>
        </p:sp>
      </p:grpSp>
      <p:sp>
        <p:nvSpPr>
          <p:cNvPr id="75" name="TextBox 74">
            <a:extLst>
              <a:ext uri="{FF2B5EF4-FFF2-40B4-BE49-F238E27FC236}">
                <a16:creationId xmlns:a16="http://schemas.microsoft.com/office/drawing/2014/main" id="{C56C478F-CF25-D8C7-C991-364BB5AB4BCD}"/>
              </a:ext>
            </a:extLst>
          </p:cNvPr>
          <p:cNvSpPr txBox="1"/>
          <p:nvPr/>
        </p:nvSpPr>
        <p:spPr>
          <a:xfrm>
            <a:off x="5253110" y="3366614"/>
            <a:ext cx="1894609" cy="830997"/>
          </a:xfrm>
          <a:prstGeom prst="rect">
            <a:avLst/>
          </a:prstGeom>
          <a:noFill/>
        </p:spPr>
        <p:txBody>
          <a:bodyPr wrap="square" rtlCol="0">
            <a:spAutoFit/>
          </a:bodyPr>
          <a:lstStyle/>
          <a:p>
            <a:r>
              <a:rPr lang="en-US" sz="2400"/>
              <a:t>foundation model</a:t>
            </a:r>
          </a:p>
        </p:txBody>
      </p:sp>
    </p:spTree>
    <p:extLst>
      <p:ext uri="{BB962C8B-B14F-4D97-AF65-F5344CB8AC3E}">
        <p14:creationId xmlns:p14="http://schemas.microsoft.com/office/powerpoint/2010/main" val="220166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dissolv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dissolve">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dissolve">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dissolve">
                                      <p:cBhvr>
                                        <p:cTn id="27" dur="500"/>
                                        <p:tgtEl>
                                          <p:spTgt spid="6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dissolve">
                                      <p:cBhvr>
                                        <p:cTn id="32" dur="500"/>
                                        <p:tgtEl>
                                          <p:spTgt spid="7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dissolve">
                                      <p:cBhvr>
                                        <p:cTn id="3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3991A-2CB3-413A-462D-17A4C36C5FD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7844D1F-8B3D-D9F7-DCA7-4762392D06D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DC4C16D1-A3E0-D7E5-3947-E4B3946705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D286D869-3F62-49EB-D55E-82FB72D85448}"/>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What is the language of thought?</a:t>
            </a:r>
          </a:p>
        </p:txBody>
      </p:sp>
      <p:pic>
        <p:nvPicPr>
          <p:cNvPr id="24" name="Picture 23" descr="A screenshot of a game&#10;&#10;AI-generated content may be incorrect.">
            <a:extLst>
              <a:ext uri="{FF2B5EF4-FFF2-40B4-BE49-F238E27FC236}">
                <a16:creationId xmlns:a16="http://schemas.microsoft.com/office/drawing/2014/main" id="{4F1368DD-7060-D06F-5973-E397F74CA2AE}"/>
              </a:ext>
            </a:extLst>
          </p:cNvPr>
          <p:cNvPicPr>
            <a:picLocks noChangeAspect="1"/>
          </p:cNvPicPr>
          <p:nvPr/>
        </p:nvPicPr>
        <p:blipFill>
          <a:blip r:embed="rId3"/>
          <a:stretch>
            <a:fillRect/>
          </a:stretch>
        </p:blipFill>
        <p:spPr>
          <a:xfrm>
            <a:off x="546848" y="1635667"/>
            <a:ext cx="3433482" cy="3388305"/>
          </a:xfrm>
          <a:prstGeom prst="rect">
            <a:avLst/>
          </a:prstGeom>
        </p:spPr>
      </p:pic>
      <p:pic>
        <p:nvPicPr>
          <p:cNvPr id="30" name="Picture 29" descr="A screenshot of a computer&#10;&#10;AI-generated content may be incorrect.">
            <a:extLst>
              <a:ext uri="{FF2B5EF4-FFF2-40B4-BE49-F238E27FC236}">
                <a16:creationId xmlns:a16="http://schemas.microsoft.com/office/drawing/2014/main" id="{F587AFF4-621C-FF6C-F1FF-072392094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87263" y="1351040"/>
            <a:ext cx="6567607" cy="3957560"/>
          </a:xfrm>
          <a:prstGeom prst="rect">
            <a:avLst/>
          </a:prstGeom>
        </p:spPr>
      </p:pic>
      <p:pic>
        <p:nvPicPr>
          <p:cNvPr id="40" name="Picture 39" descr="A screenshot of a computer&#10;&#10;AI-generated content may be incorrect.">
            <a:extLst>
              <a:ext uri="{FF2B5EF4-FFF2-40B4-BE49-F238E27FC236}">
                <a16:creationId xmlns:a16="http://schemas.microsoft.com/office/drawing/2014/main" id="{274BA461-5260-F6E9-F09B-D3998C5E5B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7810" y="3170999"/>
            <a:ext cx="5653207" cy="3424936"/>
          </a:xfrm>
          <a:prstGeom prst="rect">
            <a:avLst/>
          </a:prstGeom>
        </p:spPr>
      </p:pic>
      <p:pic>
        <p:nvPicPr>
          <p:cNvPr id="41" name="Picture 40">
            <a:extLst>
              <a:ext uri="{FF2B5EF4-FFF2-40B4-BE49-F238E27FC236}">
                <a16:creationId xmlns:a16="http://schemas.microsoft.com/office/drawing/2014/main" id="{00B766B1-AD9A-8488-1EE1-109C73C3008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27810" y="1171647"/>
            <a:ext cx="5387901" cy="1819959"/>
          </a:xfrm>
          <a:prstGeom prst="rect">
            <a:avLst/>
          </a:prstGeom>
        </p:spPr>
      </p:pic>
      <p:sp>
        <p:nvSpPr>
          <p:cNvPr id="2" name="TextBox 1">
            <a:extLst>
              <a:ext uri="{FF2B5EF4-FFF2-40B4-BE49-F238E27FC236}">
                <a16:creationId xmlns:a16="http://schemas.microsoft.com/office/drawing/2014/main" id="{1EA0AB11-0A3A-A373-B7D3-D8D637F1BE7E}"/>
              </a:ext>
            </a:extLst>
          </p:cNvPr>
          <p:cNvSpPr txBox="1"/>
          <p:nvPr/>
        </p:nvSpPr>
        <p:spPr>
          <a:xfrm>
            <a:off x="10155237" y="6415281"/>
            <a:ext cx="1893467" cy="461665"/>
          </a:xfrm>
          <a:prstGeom prst="rect">
            <a:avLst/>
          </a:prstGeom>
          <a:noFill/>
        </p:spPr>
        <p:txBody>
          <a:bodyPr wrap="none" rtlCol="0">
            <a:spAutoFit/>
          </a:bodyPr>
          <a:lstStyle/>
          <a:p>
            <a:r>
              <a:rPr lang="en-US" sz="2400"/>
              <a:t>Gurnee 2026</a:t>
            </a:r>
          </a:p>
        </p:txBody>
      </p:sp>
    </p:spTree>
    <p:extLst>
      <p:ext uri="{BB962C8B-B14F-4D97-AF65-F5344CB8AC3E}">
        <p14:creationId xmlns:p14="http://schemas.microsoft.com/office/powerpoint/2010/main" val="82132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30"/>
                                        </p:tgtEl>
                                      </p:cBhvr>
                                    </p:animEffect>
                                    <p:set>
                                      <p:cBhvr>
                                        <p:cTn id="7" dur="1" fill="hold">
                                          <p:stCondLst>
                                            <p:cond delay="499"/>
                                          </p:stCondLst>
                                        </p:cTn>
                                        <p:tgtEl>
                                          <p:spTgt spid="3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0F7A7-14D2-3AB7-865D-B94F5EE1CE7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4F25AFD-A549-E6DB-A609-73F2CFCAEB7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F3A524FD-17C1-706E-317A-AB62BFEBE1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30A2442C-0D8C-36C5-4ADD-38D1FF44F3AD}"/>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What is the language of thought?</a:t>
            </a:r>
          </a:p>
        </p:txBody>
      </p:sp>
      <p:pic>
        <p:nvPicPr>
          <p:cNvPr id="3" name="Picture 2" descr="A screenshot of a computer&#10;&#10;AI-generated content may be incorrect.">
            <a:extLst>
              <a:ext uri="{FF2B5EF4-FFF2-40B4-BE49-F238E27FC236}">
                <a16:creationId xmlns:a16="http://schemas.microsoft.com/office/drawing/2014/main" id="{F84440AE-6C7F-40B6-A2DE-F692ACE066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401" y="1418253"/>
            <a:ext cx="11335197" cy="4363981"/>
          </a:xfrm>
          <a:prstGeom prst="rect">
            <a:avLst/>
          </a:prstGeom>
        </p:spPr>
      </p:pic>
      <p:sp>
        <p:nvSpPr>
          <p:cNvPr id="2" name="TextBox 1">
            <a:extLst>
              <a:ext uri="{FF2B5EF4-FFF2-40B4-BE49-F238E27FC236}">
                <a16:creationId xmlns:a16="http://schemas.microsoft.com/office/drawing/2014/main" id="{F5650D34-C7A1-1336-85F1-DE3789AF0D60}"/>
              </a:ext>
            </a:extLst>
          </p:cNvPr>
          <p:cNvSpPr txBox="1"/>
          <p:nvPr/>
        </p:nvSpPr>
        <p:spPr>
          <a:xfrm>
            <a:off x="10155237" y="6415281"/>
            <a:ext cx="1893467" cy="461665"/>
          </a:xfrm>
          <a:prstGeom prst="rect">
            <a:avLst/>
          </a:prstGeom>
          <a:noFill/>
        </p:spPr>
        <p:txBody>
          <a:bodyPr wrap="none" rtlCol="0">
            <a:spAutoFit/>
          </a:bodyPr>
          <a:lstStyle/>
          <a:p>
            <a:r>
              <a:rPr lang="en-US" sz="2400"/>
              <a:t>Gurnee 2026</a:t>
            </a:r>
          </a:p>
        </p:txBody>
      </p:sp>
    </p:spTree>
    <p:extLst>
      <p:ext uri="{BB962C8B-B14F-4D97-AF65-F5344CB8AC3E}">
        <p14:creationId xmlns:p14="http://schemas.microsoft.com/office/powerpoint/2010/main" val="2059355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7759E-253A-AA1E-BA3E-F2299032F9A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75C5510-B9BF-B343-A4E1-CFDA4CA37E3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C4252DF1-7789-8256-AF0D-94B6152770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1000EBCD-3051-6751-47F5-17FDD37BAAC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Platonic Representation hypothesis</a:t>
            </a:r>
          </a:p>
        </p:txBody>
      </p:sp>
      <p:pic>
        <p:nvPicPr>
          <p:cNvPr id="8" name="Picture 7" descr="A diagram of a model&#10;&#10;AI-generated content may be incorrect.">
            <a:extLst>
              <a:ext uri="{FF2B5EF4-FFF2-40B4-BE49-F238E27FC236}">
                <a16:creationId xmlns:a16="http://schemas.microsoft.com/office/drawing/2014/main" id="{D1A3224D-97AE-DF22-85DB-77BA7362DB7B}"/>
              </a:ext>
            </a:extLst>
          </p:cNvPr>
          <p:cNvPicPr>
            <a:picLocks noChangeAspect="1"/>
          </p:cNvPicPr>
          <p:nvPr/>
        </p:nvPicPr>
        <p:blipFill>
          <a:blip r:embed="rId3"/>
          <a:stretch>
            <a:fillRect/>
          </a:stretch>
        </p:blipFill>
        <p:spPr>
          <a:xfrm>
            <a:off x="581877" y="1606550"/>
            <a:ext cx="5118100" cy="4559300"/>
          </a:xfrm>
          <a:prstGeom prst="rect">
            <a:avLst/>
          </a:prstGeom>
        </p:spPr>
      </p:pic>
      <p:sp>
        <p:nvSpPr>
          <p:cNvPr id="9" name="TextBox 8">
            <a:extLst>
              <a:ext uri="{FF2B5EF4-FFF2-40B4-BE49-F238E27FC236}">
                <a16:creationId xmlns:a16="http://schemas.microsoft.com/office/drawing/2014/main" id="{8BDB6F8C-4C7F-8B89-5E52-E12B37B67602}"/>
              </a:ext>
            </a:extLst>
          </p:cNvPr>
          <p:cNvSpPr txBox="1"/>
          <p:nvPr/>
        </p:nvSpPr>
        <p:spPr>
          <a:xfrm>
            <a:off x="6492025" y="3746809"/>
            <a:ext cx="5720575" cy="2246769"/>
          </a:xfrm>
          <a:prstGeom prst="rect">
            <a:avLst/>
          </a:prstGeom>
          <a:noFill/>
        </p:spPr>
        <p:txBody>
          <a:bodyPr wrap="square" rtlCol="0">
            <a:spAutoFit/>
          </a:bodyPr>
          <a:lstStyle/>
          <a:p>
            <a:r>
              <a:rPr lang="en-US" sz="2800"/>
              <a:t>Anna Karenina principle: </a:t>
            </a:r>
          </a:p>
          <a:p>
            <a:endParaRPr lang="en-US" sz="2800">
              <a:latin typeface="Constantia" panose="02030602050306030303" pitchFamily="18" charset="0"/>
            </a:endParaRPr>
          </a:p>
          <a:p>
            <a:r>
              <a:rPr lang="en-US" sz="2800">
                <a:latin typeface="Constantia" panose="02030602050306030303" pitchFamily="18" charset="0"/>
              </a:rPr>
              <a:t>“</a:t>
            </a:r>
            <a:r>
              <a:rPr lang="en-GB" sz="2800">
                <a:latin typeface="Constantia" panose="02030602050306030303" pitchFamily="18" charset="0"/>
              </a:rPr>
              <a:t>All happy families are alike; each unhappy family is unhappy in its own way.”</a:t>
            </a:r>
            <a:endParaRPr lang="en-US" sz="2800">
              <a:latin typeface="Constantia" panose="02030602050306030303" pitchFamily="18" charset="0"/>
            </a:endParaRPr>
          </a:p>
        </p:txBody>
      </p:sp>
      <p:sp>
        <p:nvSpPr>
          <p:cNvPr id="12" name="TextBox 11">
            <a:extLst>
              <a:ext uri="{FF2B5EF4-FFF2-40B4-BE49-F238E27FC236}">
                <a16:creationId xmlns:a16="http://schemas.microsoft.com/office/drawing/2014/main" id="{6CD098EE-510A-5479-990A-42067F0535E5}"/>
              </a:ext>
            </a:extLst>
          </p:cNvPr>
          <p:cNvSpPr txBox="1"/>
          <p:nvPr/>
        </p:nvSpPr>
        <p:spPr>
          <a:xfrm>
            <a:off x="6492024" y="2010486"/>
            <a:ext cx="5699975" cy="1384995"/>
          </a:xfrm>
          <a:prstGeom prst="rect">
            <a:avLst/>
          </a:prstGeom>
          <a:noFill/>
        </p:spPr>
        <p:txBody>
          <a:bodyPr wrap="square">
            <a:spAutoFit/>
          </a:bodyPr>
          <a:lstStyle/>
          <a:p>
            <a:r>
              <a:rPr lang="en-US" sz="2800"/>
              <a:t>Is information encoded in large AI models converging to a shared model of reality? </a:t>
            </a:r>
          </a:p>
        </p:txBody>
      </p:sp>
      <p:sp>
        <p:nvSpPr>
          <p:cNvPr id="13" name="TextBox 12">
            <a:extLst>
              <a:ext uri="{FF2B5EF4-FFF2-40B4-BE49-F238E27FC236}">
                <a16:creationId xmlns:a16="http://schemas.microsoft.com/office/drawing/2014/main" id="{6AD0497B-42AD-C89B-570B-385203131D15}"/>
              </a:ext>
            </a:extLst>
          </p:cNvPr>
          <p:cNvSpPr txBox="1"/>
          <p:nvPr/>
        </p:nvSpPr>
        <p:spPr>
          <a:xfrm>
            <a:off x="8366076" y="6396335"/>
            <a:ext cx="3712876" cy="461665"/>
          </a:xfrm>
          <a:prstGeom prst="rect">
            <a:avLst/>
          </a:prstGeom>
          <a:noFill/>
        </p:spPr>
        <p:txBody>
          <a:bodyPr wrap="none" rtlCol="0">
            <a:spAutoFit/>
          </a:bodyPr>
          <a:lstStyle/>
          <a:p>
            <a:r>
              <a:rPr lang="en-US" sz="2400"/>
              <a:t>Huh 2024; see Bosch 2026</a:t>
            </a:r>
          </a:p>
        </p:txBody>
      </p:sp>
    </p:spTree>
    <p:extLst>
      <p:ext uri="{BB962C8B-B14F-4D97-AF65-F5344CB8AC3E}">
        <p14:creationId xmlns:p14="http://schemas.microsoft.com/office/powerpoint/2010/main" val="349094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8414</TotalTime>
  <Words>1395</Words>
  <Application>Microsoft Macintosh PowerPoint</Application>
  <PresentationFormat>Widescreen</PresentationFormat>
  <Paragraphs>283</Paragraphs>
  <Slides>34</Slides>
  <Notes>16</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Aptos Display</vt:lpstr>
      <vt:lpstr>Arial</vt:lpstr>
      <vt:lpstr>Calibri</vt:lpstr>
      <vt:lpstr>Cambria Math</vt:lpstr>
      <vt:lpstr>Constantia</vt:lpstr>
      <vt:lpstr>Courier New</vt:lpstr>
      <vt:lpstr>Helvetica, Arial, sans-serif</vt:lpstr>
      <vt:lpstr>Times New Roman</vt:lpstr>
      <vt:lpstr>Office Theme</vt:lpstr>
      <vt:lpstr>AI, Cognition and Society 2. Ingredients of Intelligence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Christopher Summerfield</dc:creator>
  <cp:lastModifiedBy>Christopher Summerfield</cp:lastModifiedBy>
  <cp:revision>71</cp:revision>
  <dcterms:created xsi:type="dcterms:W3CDTF">2026-09-21T07:23:08Z</dcterms:created>
  <dcterms:modified xsi:type="dcterms:W3CDTF">2026-10-07T07:20:53Z</dcterms:modified>
</cp:coreProperties>
</file>