
<file path=[Content_Types].xml><?xml version="1.0" encoding="utf-8"?>
<Types xmlns="http://schemas.openxmlformats.org/package/2006/content-types">
  <Default Extension="gif" ContentType="image/gif"/>
  <Default Extension="jpeg" ContentType="image/jpeg"/>
  <Default Extension="mov" ContentType="video/quicktime"/>
  <Default Extension="mp4" ContentType="video/mp4"/>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57" r:id="rId2"/>
    <p:sldId id="678" r:id="rId3"/>
    <p:sldId id="680" r:id="rId4"/>
    <p:sldId id="550" r:id="rId5"/>
    <p:sldId id="552" r:id="rId6"/>
    <p:sldId id="666" r:id="rId7"/>
    <p:sldId id="667" r:id="rId8"/>
    <p:sldId id="668" r:id="rId9"/>
    <p:sldId id="551" r:id="rId10"/>
    <p:sldId id="665" r:id="rId11"/>
    <p:sldId id="691" r:id="rId12"/>
    <p:sldId id="670" r:id="rId13"/>
    <p:sldId id="669" r:id="rId14"/>
    <p:sldId id="671" r:id="rId15"/>
    <p:sldId id="672" r:id="rId16"/>
    <p:sldId id="559" r:id="rId17"/>
    <p:sldId id="556" r:id="rId18"/>
    <p:sldId id="692" r:id="rId19"/>
    <p:sldId id="682" r:id="rId20"/>
    <p:sldId id="560" r:id="rId21"/>
    <p:sldId id="681" r:id="rId22"/>
    <p:sldId id="571" r:id="rId23"/>
    <p:sldId id="561" r:id="rId24"/>
    <p:sldId id="676" r:id="rId25"/>
    <p:sldId id="569" r:id="rId26"/>
    <p:sldId id="564" r:id="rId27"/>
    <p:sldId id="565" r:id="rId28"/>
    <p:sldId id="693" r:id="rId29"/>
    <p:sldId id="263" r:id="rId30"/>
    <p:sldId id="710"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2"/>
  </p:normalViewPr>
  <p:slideViewPr>
    <p:cSldViewPr snapToGrid="0">
      <p:cViewPr varScale="1">
        <p:scale>
          <a:sx n="104" d="100"/>
          <a:sy n="104" d="100"/>
        </p:scale>
        <p:origin x="240" y="5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5EF5B8-0D61-4048-B179-25703FFE9F5D}" type="datetimeFigureOut">
              <a:t>10/9/26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DBAD94-B076-C847-A4AE-B2FD1BAAF820}" type="slidenum">
              <a:t>‹#›</a:t>
            </a:fld>
            <a:endParaRPr lang="en-US"/>
          </a:p>
        </p:txBody>
      </p:sp>
    </p:spTree>
    <p:extLst>
      <p:ext uri="{BB962C8B-B14F-4D97-AF65-F5344CB8AC3E}">
        <p14:creationId xmlns:p14="http://schemas.microsoft.com/office/powerpoint/2010/main" val="781797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428316-86E4-0248-838B-5275ACAB1797}" type="slidenum">
              <a:t>1</a:t>
            </a:fld>
            <a:endParaRPr lang="en-US"/>
          </a:p>
        </p:txBody>
      </p:sp>
    </p:spTree>
    <p:extLst>
      <p:ext uri="{BB962C8B-B14F-4D97-AF65-F5344CB8AC3E}">
        <p14:creationId xmlns:p14="http://schemas.microsoft.com/office/powerpoint/2010/main" val="1627550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6DE58-5E9A-E46A-6BA7-B66C339A7C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DB8CB2-2415-BE93-B388-A01BCA0046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1B1DEE-6517-8B5A-FFB8-403EEB60BA9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2F27AE-81CF-57B8-1A03-04C7D118AA69}"/>
              </a:ext>
            </a:extLst>
          </p:cNvPr>
          <p:cNvSpPr>
            <a:spLocks noGrp="1"/>
          </p:cNvSpPr>
          <p:nvPr>
            <p:ph type="sldNum" sz="quarter" idx="10"/>
          </p:nvPr>
        </p:nvSpPr>
        <p:spPr/>
        <p:txBody>
          <a:bodyPr/>
          <a:lstStyle/>
          <a:p>
            <a:fld id="{B8428316-86E4-0248-838B-5275ACAB1797}" type="slidenum">
              <a:t>2</a:t>
            </a:fld>
            <a:endParaRPr lang="en-US"/>
          </a:p>
        </p:txBody>
      </p:sp>
    </p:spTree>
    <p:extLst>
      <p:ext uri="{BB962C8B-B14F-4D97-AF65-F5344CB8AC3E}">
        <p14:creationId xmlns:p14="http://schemas.microsoft.com/office/powerpoint/2010/main" val="15922470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A7B99-4D55-D3BA-FF70-1E38957FAC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1A0A98-2818-52BA-426E-4FF4EE5F9F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9676BB-8C78-0763-42D6-60387FBAD1E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4AFA8C6-1BB5-872B-7BC4-218347CEF766}"/>
              </a:ext>
            </a:extLst>
          </p:cNvPr>
          <p:cNvSpPr>
            <a:spLocks noGrp="1"/>
          </p:cNvSpPr>
          <p:nvPr>
            <p:ph type="sldNum" sz="quarter" idx="10"/>
          </p:nvPr>
        </p:nvSpPr>
        <p:spPr/>
        <p:txBody>
          <a:bodyPr/>
          <a:lstStyle/>
          <a:p>
            <a:fld id="{B8428316-86E4-0248-838B-5275ACAB1797}" type="slidenum">
              <a:t>3</a:t>
            </a:fld>
            <a:endParaRPr lang="en-US"/>
          </a:p>
        </p:txBody>
      </p:sp>
    </p:spTree>
    <p:extLst>
      <p:ext uri="{BB962C8B-B14F-4D97-AF65-F5344CB8AC3E}">
        <p14:creationId xmlns:p14="http://schemas.microsoft.com/office/powerpoint/2010/main" val="37883190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428316-86E4-0248-838B-5275ACAB1797}" type="slidenum">
              <a:t>4</a:t>
            </a:fld>
            <a:endParaRPr lang="en-US"/>
          </a:p>
        </p:txBody>
      </p:sp>
    </p:spTree>
    <p:extLst>
      <p:ext uri="{BB962C8B-B14F-4D97-AF65-F5344CB8AC3E}">
        <p14:creationId xmlns:p14="http://schemas.microsoft.com/office/powerpoint/2010/main" val="9868960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dream is not a new one. In its modern form, we can date it back at least to Leibniz.  Leibniz </a:t>
            </a:r>
            <a:r>
              <a:rPr lang="en-US" dirty="0" err="1"/>
              <a:t>realised</a:t>
            </a:r>
            <a:r>
              <a:rPr lang="en-US" dirty="0"/>
              <a:t> that if we could encode thoughts and ideas in a formal language – like arithmetic or geometry – then we could potentially automate the whole process of reasoning. So just like the formal operations of arithmetic allow you to infer that 523 + 401 = 924 – a calculation that you’ve probably never carried out before – if we had a similar language for all forms of reasoning, then we could automate it in a machine.</a:t>
            </a:r>
          </a:p>
        </p:txBody>
      </p:sp>
      <p:sp>
        <p:nvSpPr>
          <p:cNvPr id="4" name="Slide Number Placeholder 3"/>
          <p:cNvSpPr>
            <a:spLocks noGrp="1"/>
          </p:cNvSpPr>
          <p:nvPr>
            <p:ph type="sldNum" sz="quarter" idx="10"/>
          </p:nvPr>
        </p:nvSpPr>
        <p:spPr/>
        <p:txBody>
          <a:bodyPr/>
          <a:lstStyle/>
          <a:p>
            <a:fld id="{B8428316-86E4-0248-838B-5275ACAB1797}" type="slidenum">
              <a:t>5</a:t>
            </a:fld>
            <a:endParaRPr lang="en-US"/>
          </a:p>
        </p:txBody>
      </p:sp>
    </p:spTree>
    <p:extLst>
      <p:ext uri="{BB962C8B-B14F-4D97-AF65-F5344CB8AC3E}">
        <p14:creationId xmlns:p14="http://schemas.microsoft.com/office/powerpoint/2010/main" val="35834194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dream is not a new one. In its modern form, we can date it back at least to Leibniz.  Leibniz </a:t>
            </a:r>
            <a:r>
              <a:rPr lang="en-US" dirty="0" err="1"/>
              <a:t>realised</a:t>
            </a:r>
            <a:r>
              <a:rPr lang="en-US" dirty="0"/>
              <a:t> that if we could encode thoughts and ideas in a formal language – like arithmetic or geometry – then we could potentially automate the whole process of reasoning. So just like the formal operations of arithmetic allow you to infer that 523 + 401 = 924 – a calculation that you’ve probably never carried out before – if we had a similar language for all forms of reasoning, then we could automate it in a machine.</a:t>
            </a:r>
          </a:p>
        </p:txBody>
      </p:sp>
      <p:sp>
        <p:nvSpPr>
          <p:cNvPr id="4" name="Slide Number Placeholder 3"/>
          <p:cNvSpPr>
            <a:spLocks noGrp="1"/>
          </p:cNvSpPr>
          <p:nvPr>
            <p:ph type="sldNum" sz="quarter" idx="10"/>
          </p:nvPr>
        </p:nvSpPr>
        <p:spPr/>
        <p:txBody>
          <a:bodyPr/>
          <a:lstStyle/>
          <a:p>
            <a:fld id="{B8428316-86E4-0248-838B-5275ACAB1797}" type="slidenum">
              <a:t>6</a:t>
            </a:fld>
            <a:endParaRPr lang="en-US"/>
          </a:p>
        </p:txBody>
      </p:sp>
    </p:spTree>
    <p:extLst>
      <p:ext uri="{BB962C8B-B14F-4D97-AF65-F5344CB8AC3E}">
        <p14:creationId xmlns:p14="http://schemas.microsoft.com/office/powerpoint/2010/main" val="12728301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83BAD-38FC-6A81-3CE1-96D69878A1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0E049C-9887-4075-D127-2C31ED6AF0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3B35D7-5CCF-6C67-9CB9-D70F3163CB06}"/>
              </a:ext>
            </a:extLst>
          </p:cNvPr>
          <p:cNvSpPr>
            <a:spLocks noGrp="1"/>
          </p:cNvSpPr>
          <p:nvPr>
            <p:ph type="body" idx="1"/>
          </p:nvPr>
        </p:nvSpPr>
        <p:spPr/>
        <p:txBody>
          <a:bodyPr/>
          <a:lstStyle/>
          <a:p>
            <a:r>
              <a:rPr lang="en-US" dirty="0"/>
              <a:t>This dream is not a new one. In its modern form, we can date it back at least to Leibniz.  Leibniz </a:t>
            </a:r>
            <a:r>
              <a:rPr lang="en-US" dirty="0" err="1"/>
              <a:t>realised</a:t>
            </a:r>
            <a:r>
              <a:rPr lang="en-US" dirty="0"/>
              <a:t> that if we could encode thoughts and ideas in a formal language – like arithmetic or geometry – then we could potentially automate the whole process of reasoning. So just like the formal operations of arithmetic allow you to infer that 523 + 401 = 924 – a calculation that you’ve probably never carried out before – if we had a similar language for all forms of reasoning, then we could automate it in a machine.</a:t>
            </a:r>
          </a:p>
        </p:txBody>
      </p:sp>
      <p:sp>
        <p:nvSpPr>
          <p:cNvPr id="4" name="Slide Number Placeholder 3">
            <a:extLst>
              <a:ext uri="{FF2B5EF4-FFF2-40B4-BE49-F238E27FC236}">
                <a16:creationId xmlns:a16="http://schemas.microsoft.com/office/drawing/2014/main" id="{068139AD-4283-44A3-4C7C-65B5F097BA7B}"/>
              </a:ext>
            </a:extLst>
          </p:cNvPr>
          <p:cNvSpPr>
            <a:spLocks noGrp="1"/>
          </p:cNvSpPr>
          <p:nvPr>
            <p:ph type="sldNum" sz="quarter" idx="10"/>
          </p:nvPr>
        </p:nvSpPr>
        <p:spPr/>
        <p:txBody>
          <a:bodyPr/>
          <a:lstStyle/>
          <a:p>
            <a:fld id="{B8428316-86E4-0248-838B-5275ACAB1797}" type="slidenum">
              <a:t>7</a:t>
            </a:fld>
            <a:endParaRPr lang="en-US"/>
          </a:p>
        </p:txBody>
      </p:sp>
    </p:spTree>
    <p:extLst>
      <p:ext uri="{BB962C8B-B14F-4D97-AF65-F5344CB8AC3E}">
        <p14:creationId xmlns:p14="http://schemas.microsoft.com/office/powerpoint/2010/main" val="34691987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5410C-0FFB-9A7B-00EF-780D15DAA4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D03265-0514-968B-D0D6-0572791CC1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9A9B93-987D-C152-A60A-AC6D7D413877}"/>
              </a:ext>
            </a:extLst>
          </p:cNvPr>
          <p:cNvSpPr>
            <a:spLocks noGrp="1"/>
          </p:cNvSpPr>
          <p:nvPr>
            <p:ph type="body" idx="1"/>
          </p:nvPr>
        </p:nvSpPr>
        <p:spPr/>
        <p:txBody>
          <a:bodyPr/>
          <a:lstStyle/>
          <a:p>
            <a:r>
              <a:rPr lang="en-US" dirty="0"/>
              <a:t>This dream is not a new one. In its modern form, we can date it back at least to Leibniz.  Leibniz </a:t>
            </a:r>
            <a:r>
              <a:rPr lang="en-US" dirty="0" err="1"/>
              <a:t>realised</a:t>
            </a:r>
            <a:r>
              <a:rPr lang="en-US" dirty="0"/>
              <a:t> that if we could encode thoughts and ideas in a formal language – like arithmetic or geometry – then we could potentially automate the whole process of reasoning. So just like the formal operations of arithmetic allow you to infer that 523 + 401 = 924 – a calculation that you’ve probably never carried out before – if we had a similar language for all forms of reasoning, then we could automate it in a machine.</a:t>
            </a:r>
          </a:p>
        </p:txBody>
      </p:sp>
      <p:sp>
        <p:nvSpPr>
          <p:cNvPr id="4" name="Slide Number Placeholder 3">
            <a:extLst>
              <a:ext uri="{FF2B5EF4-FFF2-40B4-BE49-F238E27FC236}">
                <a16:creationId xmlns:a16="http://schemas.microsoft.com/office/drawing/2014/main" id="{191C793F-467A-BBA4-8DA0-2562020A201C}"/>
              </a:ext>
            </a:extLst>
          </p:cNvPr>
          <p:cNvSpPr>
            <a:spLocks noGrp="1"/>
          </p:cNvSpPr>
          <p:nvPr>
            <p:ph type="sldNum" sz="quarter" idx="10"/>
          </p:nvPr>
        </p:nvSpPr>
        <p:spPr/>
        <p:txBody>
          <a:bodyPr/>
          <a:lstStyle/>
          <a:p>
            <a:fld id="{B8428316-86E4-0248-838B-5275ACAB1797}" type="slidenum">
              <a:t>8</a:t>
            </a:fld>
            <a:endParaRPr lang="en-US"/>
          </a:p>
        </p:txBody>
      </p:sp>
    </p:spTree>
    <p:extLst>
      <p:ext uri="{BB962C8B-B14F-4D97-AF65-F5344CB8AC3E}">
        <p14:creationId xmlns:p14="http://schemas.microsoft.com/office/powerpoint/2010/main" val="10805351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computers weren’t really up to the job until after the war, when electronic calculating devices were used for codebreaking and the calculation of missile trajectories.</a:t>
            </a:r>
          </a:p>
          <a:p>
            <a:r>
              <a:rPr lang="en-US" dirty="0"/>
              <a:t>In the 1930s, Alan Turing developed a theory which attempted to define what could (and could not) be computed in finite time. To illustrate his theory he conceived of a theoretical device in which read in from, and wrote to, and endless tape composed of ones and zeros, and which was able to compute everything that was computable. Turing realized that a computational device could receive instructions about how to write its own instructions</a:t>
            </a:r>
          </a:p>
        </p:txBody>
      </p:sp>
      <p:sp>
        <p:nvSpPr>
          <p:cNvPr id="4" name="Slide Number Placeholder 3"/>
          <p:cNvSpPr>
            <a:spLocks noGrp="1"/>
          </p:cNvSpPr>
          <p:nvPr>
            <p:ph type="sldNum" sz="quarter" idx="10"/>
          </p:nvPr>
        </p:nvSpPr>
        <p:spPr/>
        <p:txBody>
          <a:bodyPr/>
          <a:lstStyle/>
          <a:p>
            <a:fld id="{B8428316-86E4-0248-838B-5275ACAB1797}" type="slidenum">
              <a:t>9</a:t>
            </a:fld>
            <a:endParaRPr lang="en-US"/>
          </a:p>
        </p:txBody>
      </p:sp>
    </p:spTree>
    <p:extLst>
      <p:ext uri="{BB962C8B-B14F-4D97-AF65-F5344CB8AC3E}">
        <p14:creationId xmlns:p14="http://schemas.microsoft.com/office/powerpoint/2010/main" val="39635682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43DBF-28DF-8267-1CBA-60E807A09B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0F41F2-11E7-E753-4B18-1F38CE32B6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70EEBD-32D8-ADE9-328B-A57180F8041E}"/>
              </a:ext>
            </a:extLst>
          </p:cNvPr>
          <p:cNvSpPr>
            <a:spLocks noGrp="1"/>
          </p:cNvSpPr>
          <p:nvPr>
            <p:ph type="body" idx="1"/>
          </p:nvPr>
        </p:nvSpPr>
        <p:spPr/>
        <p:txBody>
          <a:bodyPr/>
          <a:lstStyle/>
          <a:p>
            <a:r>
              <a:rPr lang="en-US" dirty="0"/>
              <a:t>This dream is not a new one. In its modern form, we can date it back at least to Leibniz.  Leibniz </a:t>
            </a:r>
            <a:r>
              <a:rPr lang="en-US" dirty="0" err="1"/>
              <a:t>realised</a:t>
            </a:r>
            <a:r>
              <a:rPr lang="en-US" dirty="0"/>
              <a:t> that if we could encode thoughts and ideas in a formal language – like arithmetic or geometry – then we could potentially automate the whole process of reasoning. So just like the formal operations of arithmetic allow you to infer that 523 + 401 = 924 – a calculation that you’ve probably never carried out before – if we had a similar language for all forms of reasoning, then we could automate it in a machine.</a:t>
            </a:r>
          </a:p>
        </p:txBody>
      </p:sp>
      <p:sp>
        <p:nvSpPr>
          <p:cNvPr id="4" name="Slide Number Placeholder 3">
            <a:extLst>
              <a:ext uri="{FF2B5EF4-FFF2-40B4-BE49-F238E27FC236}">
                <a16:creationId xmlns:a16="http://schemas.microsoft.com/office/drawing/2014/main" id="{D7B9F182-770A-E78C-1612-A8A81280DC17}"/>
              </a:ext>
            </a:extLst>
          </p:cNvPr>
          <p:cNvSpPr>
            <a:spLocks noGrp="1"/>
          </p:cNvSpPr>
          <p:nvPr>
            <p:ph type="sldNum" sz="quarter" idx="10"/>
          </p:nvPr>
        </p:nvSpPr>
        <p:spPr/>
        <p:txBody>
          <a:bodyPr/>
          <a:lstStyle/>
          <a:p>
            <a:fld id="{B8428316-86E4-0248-838B-5275ACAB1797}" type="slidenum">
              <a:t>10</a:t>
            </a:fld>
            <a:endParaRPr lang="en-US"/>
          </a:p>
        </p:txBody>
      </p:sp>
    </p:spTree>
    <p:extLst>
      <p:ext uri="{BB962C8B-B14F-4D97-AF65-F5344CB8AC3E}">
        <p14:creationId xmlns:p14="http://schemas.microsoft.com/office/powerpoint/2010/main" val="14355782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EC17B-6B7C-BFA5-40B3-3262503EEE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435778-C158-2CD0-AC35-BA1FE06473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3EF461-825F-A9CD-83FE-FC6FA783879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D9B18A-6A46-6D6A-698D-41D0CCE83241}"/>
              </a:ext>
            </a:extLst>
          </p:cNvPr>
          <p:cNvSpPr>
            <a:spLocks noGrp="1"/>
          </p:cNvSpPr>
          <p:nvPr>
            <p:ph type="sldNum" sz="quarter" idx="10"/>
          </p:nvPr>
        </p:nvSpPr>
        <p:spPr/>
        <p:txBody>
          <a:bodyPr/>
          <a:lstStyle/>
          <a:p>
            <a:fld id="{B8428316-86E4-0248-838B-5275ACAB1797}" type="slidenum">
              <a:t>11</a:t>
            </a:fld>
            <a:endParaRPr lang="en-US"/>
          </a:p>
        </p:txBody>
      </p:sp>
    </p:spTree>
    <p:extLst>
      <p:ext uri="{BB962C8B-B14F-4D97-AF65-F5344CB8AC3E}">
        <p14:creationId xmlns:p14="http://schemas.microsoft.com/office/powerpoint/2010/main" val="11363493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B4464-1E25-07B6-ADF5-5B9C3E0242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4260B2-5F0B-D798-EF62-74D7519CF5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62B186-B2A1-5FB1-6480-6F329E2E1C1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B6FBF5B-BD32-9C94-FEA6-27B94CA9A6A5}"/>
              </a:ext>
            </a:extLst>
          </p:cNvPr>
          <p:cNvSpPr>
            <a:spLocks noGrp="1"/>
          </p:cNvSpPr>
          <p:nvPr>
            <p:ph type="sldNum" sz="quarter" idx="10"/>
          </p:nvPr>
        </p:nvSpPr>
        <p:spPr/>
        <p:txBody>
          <a:bodyPr/>
          <a:lstStyle/>
          <a:p>
            <a:fld id="{B8428316-86E4-0248-838B-5275ACAB1797}" type="slidenum">
              <a:t>12</a:t>
            </a:fld>
            <a:endParaRPr lang="en-US"/>
          </a:p>
        </p:txBody>
      </p:sp>
    </p:spTree>
    <p:extLst>
      <p:ext uri="{BB962C8B-B14F-4D97-AF65-F5344CB8AC3E}">
        <p14:creationId xmlns:p14="http://schemas.microsoft.com/office/powerpoint/2010/main" val="21130230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4F35A-460E-F084-D9AA-E390BD0158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2A4E6E-DC52-59E5-427F-ADDB84175B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79BBED-DB22-71ED-1C03-E0AF5D31841D}"/>
              </a:ext>
            </a:extLst>
          </p:cNvPr>
          <p:cNvSpPr>
            <a:spLocks noGrp="1"/>
          </p:cNvSpPr>
          <p:nvPr>
            <p:ph type="body" idx="1"/>
          </p:nvPr>
        </p:nvSpPr>
        <p:spPr/>
        <p:txBody>
          <a:bodyPr/>
          <a:lstStyle/>
          <a:p>
            <a:r>
              <a:rPr lang="en-US" dirty="0"/>
              <a:t>This dream is not a new one. In its modern form, we can date it back at least to Leibniz.  Leibniz </a:t>
            </a:r>
            <a:r>
              <a:rPr lang="en-US" dirty="0" err="1"/>
              <a:t>realised</a:t>
            </a:r>
            <a:r>
              <a:rPr lang="en-US" dirty="0"/>
              <a:t> that if we could encode thoughts and ideas in a formal language – like arithmetic or geometry – then we could potentially automate the whole process of reasoning. So just like the formal operations of arithmetic allow you to infer that 523 + 401 = 924 – a calculation that you’ve probably never carried out before – if we had a similar language for all forms of reasoning, then we could automate it in a machine.</a:t>
            </a:r>
          </a:p>
        </p:txBody>
      </p:sp>
      <p:sp>
        <p:nvSpPr>
          <p:cNvPr id="4" name="Slide Number Placeholder 3">
            <a:extLst>
              <a:ext uri="{FF2B5EF4-FFF2-40B4-BE49-F238E27FC236}">
                <a16:creationId xmlns:a16="http://schemas.microsoft.com/office/drawing/2014/main" id="{9A4F40B3-CE16-5E08-C4F8-E863A1E67A80}"/>
              </a:ext>
            </a:extLst>
          </p:cNvPr>
          <p:cNvSpPr>
            <a:spLocks noGrp="1"/>
          </p:cNvSpPr>
          <p:nvPr>
            <p:ph type="sldNum" sz="quarter" idx="10"/>
          </p:nvPr>
        </p:nvSpPr>
        <p:spPr/>
        <p:txBody>
          <a:bodyPr/>
          <a:lstStyle/>
          <a:p>
            <a:fld id="{B8428316-86E4-0248-838B-5275ACAB1797}" type="slidenum">
              <a:t>13</a:t>
            </a:fld>
            <a:endParaRPr lang="en-US"/>
          </a:p>
        </p:txBody>
      </p:sp>
    </p:spTree>
    <p:extLst>
      <p:ext uri="{BB962C8B-B14F-4D97-AF65-F5344CB8AC3E}">
        <p14:creationId xmlns:p14="http://schemas.microsoft.com/office/powerpoint/2010/main" val="31642556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D7F51-E629-F942-EFF7-4B0EDABB33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D4749D-F19D-EA8F-0859-FF95118E31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15CDF8-AB1A-98B3-A404-FEB4785A90DB}"/>
              </a:ext>
            </a:extLst>
          </p:cNvPr>
          <p:cNvSpPr>
            <a:spLocks noGrp="1"/>
          </p:cNvSpPr>
          <p:nvPr>
            <p:ph type="body" idx="1"/>
          </p:nvPr>
        </p:nvSpPr>
        <p:spPr/>
        <p:txBody>
          <a:bodyPr/>
          <a:lstStyle/>
          <a:p>
            <a:r>
              <a:rPr lang="en-US" dirty="0"/>
              <a:t>This dream is not a new one. In its modern form, we can date it back at least to Leibniz.  Leibniz </a:t>
            </a:r>
            <a:r>
              <a:rPr lang="en-US" dirty="0" err="1"/>
              <a:t>realised</a:t>
            </a:r>
            <a:r>
              <a:rPr lang="en-US" dirty="0"/>
              <a:t> that if we could encode thoughts and ideas in a formal language – like arithmetic or geometry – then we could potentially automate the whole process of reasoning. So just like the formal operations of arithmetic allow you to infer that 523 + 401 = 924 – a calculation that you’ve probably never carried out before – if we had a similar language for all forms of reasoning, then we could automate it in a machine.</a:t>
            </a:r>
          </a:p>
        </p:txBody>
      </p:sp>
      <p:sp>
        <p:nvSpPr>
          <p:cNvPr id="4" name="Slide Number Placeholder 3">
            <a:extLst>
              <a:ext uri="{FF2B5EF4-FFF2-40B4-BE49-F238E27FC236}">
                <a16:creationId xmlns:a16="http://schemas.microsoft.com/office/drawing/2014/main" id="{C1A07DE3-0C5A-EA1C-FEF5-657B9E872EF0}"/>
              </a:ext>
            </a:extLst>
          </p:cNvPr>
          <p:cNvSpPr>
            <a:spLocks noGrp="1"/>
          </p:cNvSpPr>
          <p:nvPr>
            <p:ph type="sldNum" sz="quarter" idx="10"/>
          </p:nvPr>
        </p:nvSpPr>
        <p:spPr/>
        <p:txBody>
          <a:bodyPr/>
          <a:lstStyle/>
          <a:p>
            <a:fld id="{B8428316-86E4-0248-838B-5275ACAB1797}" type="slidenum">
              <a:t>14</a:t>
            </a:fld>
            <a:endParaRPr lang="en-US"/>
          </a:p>
        </p:txBody>
      </p:sp>
    </p:spTree>
    <p:extLst>
      <p:ext uri="{BB962C8B-B14F-4D97-AF65-F5344CB8AC3E}">
        <p14:creationId xmlns:p14="http://schemas.microsoft.com/office/powerpoint/2010/main" val="38313483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B44A4-5295-F3D9-16B3-3EBA788781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B8362D-D032-97C7-3DBB-6F1C569F51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41F657-DD9D-8124-F62C-1C8D72B2F27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D057569-D402-57C1-B6AA-682D5EF73C0A}"/>
              </a:ext>
            </a:extLst>
          </p:cNvPr>
          <p:cNvSpPr>
            <a:spLocks noGrp="1"/>
          </p:cNvSpPr>
          <p:nvPr>
            <p:ph type="sldNum" sz="quarter" idx="10"/>
          </p:nvPr>
        </p:nvSpPr>
        <p:spPr/>
        <p:txBody>
          <a:bodyPr/>
          <a:lstStyle/>
          <a:p>
            <a:fld id="{B8428316-86E4-0248-838B-5275ACAB1797}" type="slidenum">
              <a:t>15</a:t>
            </a:fld>
            <a:endParaRPr lang="en-US"/>
          </a:p>
        </p:txBody>
      </p:sp>
    </p:spTree>
    <p:extLst>
      <p:ext uri="{BB962C8B-B14F-4D97-AF65-F5344CB8AC3E}">
        <p14:creationId xmlns:p14="http://schemas.microsoft.com/office/powerpoint/2010/main" val="17886740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10"/>
          </p:nvPr>
        </p:nvSpPr>
        <p:spPr/>
        <p:txBody>
          <a:bodyPr/>
          <a:lstStyle/>
          <a:p>
            <a:fld id="{B8428316-86E4-0248-838B-5275ACAB1797}" type="slidenum">
              <a:t>16</a:t>
            </a:fld>
            <a:endParaRPr lang="en-US"/>
          </a:p>
        </p:txBody>
      </p:sp>
    </p:spTree>
    <p:extLst>
      <p:ext uri="{BB962C8B-B14F-4D97-AF65-F5344CB8AC3E}">
        <p14:creationId xmlns:p14="http://schemas.microsoft.com/office/powerpoint/2010/main" val="23109762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428316-86E4-0248-838B-5275ACAB1797}" type="slidenum">
              <a:t>17</a:t>
            </a:fld>
            <a:endParaRPr lang="en-US"/>
          </a:p>
        </p:txBody>
      </p:sp>
    </p:spTree>
    <p:extLst>
      <p:ext uri="{BB962C8B-B14F-4D97-AF65-F5344CB8AC3E}">
        <p14:creationId xmlns:p14="http://schemas.microsoft.com/office/powerpoint/2010/main" val="32243564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6DE58-5E9A-E46A-6BA7-B66C339A7C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DB8CB2-2415-BE93-B388-A01BCA0046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1B1DEE-6517-8B5A-FFB8-403EEB60BA9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2F27AE-81CF-57B8-1A03-04C7D118AA69}"/>
              </a:ext>
            </a:extLst>
          </p:cNvPr>
          <p:cNvSpPr>
            <a:spLocks noGrp="1"/>
          </p:cNvSpPr>
          <p:nvPr>
            <p:ph type="sldNum" sz="quarter" idx="10"/>
          </p:nvPr>
        </p:nvSpPr>
        <p:spPr/>
        <p:txBody>
          <a:bodyPr/>
          <a:lstStyle/>
          <a:p>
            <a:fld id="{B8428316-86E4-0248-838B-5275ACAB1797}" type="slidenum">
              <a:t>18</a:t>
            </a:fld>
            <a:endParaRPr lang="en-US"/>
          </a:p>
        </p:txBody>
      </p:sp>
    </p:spTree>
    <p:extLst>
      <p:ext uri="{BB962C8B-B14F-4D97-AF65-F5344CB8AC3E}">
        <p14:creationId xmlns:p14="http://schemas.microsoft.com/office/powerpoint/2010/main" val="15922470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E65FD-8EAC-6A21-FD92-850382FE14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8B82CC-5D06-5F71-77DB-9D28BA29DD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F23A70-BA3A-AFC7-6661-F2B87C9BF1F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EC95C1-07EF-7457-2DD5-84A06F43DA1E}"/>
              </a:ext>
            </a:extLst>
          </p:cNvPr>
          <p:cNvSpPr>
            <a:spLocks noGrp="1"/>
          </p:cNvSpPr>
          <p:nvPr>
            <p:ph type="sldNum" sz="quarter" idx="10"/>
          </p:nvPr>
        </p:nvSpPr>
        <p:spPr/>
        <p:txBody>
          <a:bodyPr/>
          <a:lstStyle/>
          <a:p>
            <a:fld id="{B8428316-86E4-0248-838B-5275ACAB1797}" type="slidenum">
              <a:t>19</a:t>
            </a:fld>
            <a:endParaRPr lang="en-US"/>
          </a:p>
        </p:txBody>
      </p:sp>
    </p:spTree>
    <p:extLst>
      <p:ext uri="{BB962C8B-B14F-4D97-AF65-F5344CB8AC3E}">
        <p14:creationId xmlns:p14="http://schemas.microsoft.com/office/powerpoint/2010/main" val="20136164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428316-86E4-0248-838B-5275ACAB1797}" type="slidenum">
              <a:t>20</a:t>
            </a:fld>
            <a:endParaRPr lang="en-US"/>
          </a:p>
        </p:txBody>
      </p:sp>
    </p:spTree>
    <p:extLst>
      <p:ext uri="{BB962C8B-B14F-4D97-AF65-F5344CB8AC3E}">
        <p14:creationId xmlns:p14="http://schemas.microsoft.com/office/powerpoint/2010/main" val="13131802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51F2A-D917-90D9-A69D-81CADEA2E8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D5C074-2BF2-B183-AE1A-61D3F722BB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6F2CCF-8B3D-1AE4-200B-721146847879}"/>
              </a:ext>
            </a:extLst>
          </p:cNvPr>
          <p:cNvSpPr>
            <a:spLocks noGrp="1"/>
          </p:cNvSpPr>
          <p:nvPr>
            <p:ph type="body" idx="1"/>
          </p:nvPr>
        </p:nvSpPr>
        <p:spPr/>
        <p:txBody>
          <a:bodyPr/>
          <a:lstStyle/>
          <a:p>
            <a:r>
              <a:rPr lang="en-US" dirty="0"/>
              <a:t>This dream is not a new one. In its modern form, we can date it back at least to Leibniz.  Leibniz </a:t>
            </a:r>
            <a:r>
              <a:rPr lang="en-US" dirty="0" err="1"/>
              <a:t>realised</a:t>
            </a:r>
            <a:r>
              <a:rPr lang="en-US" dirty="0"/>
              <a:t> that if we could encode thoughts and ideas in a formal language – like arithmetic or geometry – then we could potentially automate the whole process of reasoning. So just like the formal operations of arithmetic allow you to infer that 523 + 401 = 924 – a calculation that you’ve probably never carried out before – if we had a similar language for all forms of reasoning, then we could automate it in a machine.</a:t>
            </a:r>
          </a:p>
        </p:txBody>
      </p:sp>
      <p:sp>
        <p:nvSpPr>
          <p:cNvPr id="4" name="Slide Number Placeholder 3">
            <a:extLst>
              <a:ext uri="{FF2B5EF4-FFF2-40B4-BE49-F238E27FC236}">
                <a16:creationId xmlns:a16="http://schemas.microsoft.com/office/drawing/2014/main" id="{EE2619AF-A2B7-3B1C-5840-563E57F26CD5}"/>
              </a:ext>
            </a:extLst>
          </p:cNvPr>
          <p:cNvSpPr>
            <a:spLocks noGrp="1"/>
          </p:cNvSpPr>
          <p:nvPr>
            <p:ph type="sldNum" sz="quarter" idx="10"/>
          </p:nvPr>
        </p:nvSpPr>
        <p:spPr/>
        <p:txBody>
          <a:bodyPr/>
          <a:lstStyle/>
          <a:p>
            <a:fld id="{B8428316-86E4-0248-838B-5275ACAB1797}" type="slidenum">
              <a:t>21</a:t>
            </a:fld>
            <a:endParaRPr lang="en-US"/>
          </a:p>
        </p:txBody>
      </p:sp>
    </p:spTree>
    <p:extLst>
      <p:ext uri="{BB962C8B-B14F-4D97-AF65-F5344CB8AC3E}">
        <p14:creationId xmlns:p14="http://schemas.microsoft.com/office/powerpoint/2010/main" val="345327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428316-86E4-0248-838B-5275ACAB1797}" type="slidenum">
              <a:t>22</a:t>
            </a:fld>
            <a:endParaRPr lang="en-US"/>
          </a:p>
        </p:txBody>
      </p:sp>
    </p:spTree>
    <p:extLst>
      <p:ext uri="{BB962C8B-B14F-4D97-AF65-F5344CB8AC3E}">
        <p14:creationId xmlns:p14="http://schemas.microsoft.com/office/powerpoint/2010/main" val="14843060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428316-86E4-0248-838B-5275ACAB1797}" type="slidenum">
              <a:t>23</a:t>
            </a:fld>
            <a:endParaRPr lang="en-US"/>
          </a:p>
        </p:txBody>
      </p:sp>
    </p:spTree>
    <p:extLst>
      <p:ext uri="{BB962C8B-B14F-4D97-AF65-F5344CB8AC3E}">
        <p14:creationId xmlns:p14="http://schemas.microsoft.com/office/powerpoint/2010/main" val="24796176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08A6A-7859-EF0A-2362-7D2507E022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DF1701-3509-EA34-FF07-FE885F2DA6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F96926-6F36-003D-0BA1-C6FD263FB98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E9B9E7E-85DF-F761-B48F-159E3AC6FBC4}"/>
              </a:ext>
            </a:extLst>
          </p:cNvPr>
          <p:cNvSpPr>
            <a:spLocks noGrp="1"/>
          </p:cNvSpPr>
          <p:nvPr>
            <p:ph type="sldNum" sz="quarter" idx="10"/>
          </p:nvPr>
        </p:nvSpPr>
        <p:spPr/>
        <p:txBody>
          <a:bodyPr/>
          <a:lstStyle/>
          <a:p>
            <a:fld id="{B8428316-86E4-0248-838B-5275ACAB1797}" type="slidenum">
              <a:t>24</a:t>
            </a:fld>
            <a:endParaRPr lang="en-US"/>
          </a:p>
        </p:txBody>
      </p:sp>
    </p:spTree>
    <p:extLst>
      <p:ext uri="{BB962C8B-B14F-4D97-AF65-F5344CB8AC3E}">
        <p14:creationId xmlns:p14="http://schemas.microsoft.com/office/powerpoint/2010/main" val="38525479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428316-86E4-0248-838B-5275ACAB1797}" type="slidenum">
              <a:t>25</a:t>
            </a:fld>
            <a:endParaRPr lang="en-US"/>
          </a:p>
        </p:txBody>
      </p:sp>
    </p:spTree>
    <p:extLst>
      <p:ext uri="{BB962C8B-B14F-4D97-AF65-F5344CB8AC3E}">
        <p14:creationId xmlns:p14="http://schemas.microsoft.com/office/powerpoint/2010/main" val="10261112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428316-86E4-0248-838B-5275ACAB1797}" type="slidenum">
              <a:t>26</a:t>
            </a:fld>
            <a:endParaRPr lang="en-US"/>
          </a:p>
        </p:txBody>
      </p:sp>
    </p:spTree>
    <p:extLst>
      <p:ext uri="{BB962C8B-B14F-4D97-AF65-F5344CB8AC3E}">
        <p14:creationId xmlns:p14="http://schemas.microsoft.com/office/powerpoint/2010/main" val="4547398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428316-86E4-0248-838B-5275ACAB1797}" type="slidenum">
              <a:t>27</a:t>
            </a:fld>
            <a:endParaRPr lang="en-US"/>
          </a:p>
        </p:txBody>
      </p:sp>
    </p:spTree>
    <p:extLst>
      <p:ext uri="{BB962C8B-B14F-4D97-AF65-F5344CB8AC3E}">
        <p14:creationId xmlns:p14="http://schemas.microsoft.com/office/powerpoint/2010/main" val="26350804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4B589-DBA9-0876-5B8E-D47C01369E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A66E0C-E8FC-80B5-2A6E-3AE17D5F43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B1661F-305E-3129-5C31-4536514643C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BD8B4A1-E24E-E164-8B4B-43B89423BFF5}"/>
              </a:ext>
            </a:extLst>
          </p:cNvPr>
          <p:cNvSpPr>
            <a:spLocks noGrp="1"/>
          </p:cNvSpPr>
          <p:nvPr>
            <p:ph type="sldNum" sz="quarter" idx="10"/>
          </p:nvPr>
        </p:nvSpPr>
        <p:spPr/>
        <p:txBody>
          <a:bodyPr/>
          <a:lstStyle/>
          <a:p>
            <a:fld id="{B8428316-86E4-0248-838B-5275ACAB1797}" type="slidenum">
              <a:t>28</a:t>
            </a:fld>
            <a:endParaRPr lang="en-US"/>
          </a:p>
        </p:txBody>
      </p:sp>
    </p:spTree>
    <p:extLst>
      <p:ext uri="{BB962C8B-B14F-4D97-AF65-F5344CB8AC3E}">
        <p14:creationId xmlns:p14="http://schemas.microsoft.com/office/powerpoint/2010/main" val="22249409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9DF65C-8F5A-3A5E-81FE-1E6F2BD88F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AB11BA-3056-EBDA-A435-E727A6294D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2EE2F4-B498-AA73-F90E-8591DD7C5AD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A67930A-7A55-8A2F-1C28-199F4A749054}"/>
              </a:ext>
            </a:extLst>
          </p:cNvPr>
          <p:cNvSpPr>
            <a:spLocks noGrp="1"/>
          </p:cNvSpPr>
          <p:nvPr>
            <p:ph type="sldNum" sz="quarter" idx="10"/>
          </p:nvPr>
        </p:nvSpPr>
        <p:spPr/>
        <p:txBody>
          <a:bodyPr/>
          <a:lstStyle/>
          <a:p>
            <a:fld id="{B8428316-86E4-0248-838B-5275ACAB1797}" type="slidenum">
              <a:t>30</a:t>
            </a:fld>
            <a:endParaRPr lang="en-US"/>
          </a:p>
        </p:txBody>
      </p:sp>
    </p:spTree>
    <p:extLst>
      <p:ext uri="{BB962C8B-B14F-4D97-AF65-F5344CB8AC3E}">
        <p14:creationId xmlns:p14="http://schemas.microsoft.com/office/powerpoint/2010/main" val="25103616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79155-10EE-998D-B5CF-C9F19518F72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76DCD937-BAD9-9FC7-0091-22AB43B1CE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7C494AB8-7FD7-20C6-7069-224FE4287B17}"/>
              </a:ext>
            </a:extLst>
          </p:cNvPr>
          <p:cNvSpPr>
            <a:spLocks noGrp="1"/>
          </p:cNvSpPr>
          <p:nvPr>
            <p:ph type="dt" sz="half" idx="10"/>
          </p:nvPr>
        </p:nvSpPr>
        <p:spPr/>
        <p:txBody>
          <a:bodyPr/>
          <a:lstStyle/>
          <a:p>
            <a:fld id="{11A18AB7-E3C7-B64E-AB49-D1A0D4DDD950}" type="datetimeFigureOut">
              <a:t>10/9/26</a:t>
            </a:fld>
            <a:endParaRPr lang="en-US"/>
          </a:p>
        </p:txBody>
      </p:sp>
      <p:sp>
        <p:nvSpPr>
          <p:cNvPr id="5" name="Footer Placeholder 4">
            <a:extLst>
              <a:ext uri="{FF2B5EF4-FFF2-40B4-BE49-F238E27FC236}">
                <a16:creationId xmlns:a16="http://schemas.microsoft.com/office/drawing/2014/main" id="{8F88974E-A1A6-C69A-FC09-E3DFB5B8ED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346294-A009-EB17-2615-052B015BD9DF}"/>
              </a:ext>
            </a:extLst>
          </p:cNvPr>
          <p:cNvSpPr>
            <a:spLocks noGrp="1"/>
          </p:cNvSpPr>
          <p:nvPr>
            <p:ph type="sldNum" sz="quarter" idx="12"/>
          </p:nvPr>
        </p:nvSpPr>
        <p:spPr/>
        <p:txBody>
          <a:bodyPr/>
          <a:lstStyle/>
          <a:p>
            <a:fld id="{E7098134-2F04-194A-87E8-55160414C807}" type="slidenum">
              <a:t>‹#›</a:t>
            </a:fld>
            <a:endParaRPr lang="en-US"/>
          </a:p>
        </p:txBody>
      </p:sp>
    </p:spTree>
    <p:extLst>
      <p:ext uri="{BB962C8B-B14F-4D97-AF65-F5344CB8AC3E}">
        <p14:creationId xmlns:p14="http://schemas.microsoft.com/office/powerpoint/2010/main" val="2662691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A2371-37AD-9AA4-1561-B4DCAA6B27C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EBFD7D72-4636-A505-A35D-60611D354F1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5C63A16-32BC-8B69-1C1F-BFCDCE95750B}"/>
              </a:ext>
            </a:extLst>
          </p:cNvPr>
          <p:cNvSpPr>
            <a:spLocks noGrp="1"/>
          </p:cNvSpPr>
          <p:nvPr>
            <p:ph type="dt" sz="half" idx="10"/>
          </p:nvPr>
        </p:nvSpPr>
        <p:spPr/>
        <p:txBody>
          <a:bodyPr/>
          <a:lstStyle/>
          <a:p>
            <a:fld id="{11A18AB7-E3C7-B64E-AB49-D1A0D4DDD950}" type="datetimeFigureOut">
              <a:t>10/9/26</a:t>
            </a:fld>
            <a:endParaRPr lang="en-US"/>
          </a:p>
        </p:txBody>
      </p:sp>
      <p:sp>
        <p:nvSpPr>
          <p:cNvPr id="5" name="Footer Placeholder 4">
            <a:extLst>
              <a:ext uri="{FF2B5EF4-FFF2-40B4-BE49-F238E27FC236}">
                <a16:creationId xmlns:a16="http://schemas.microsoft.com/office/drawing/2014/main" id="{9609C1A6-0C9B-2CD5-C53C-4964695902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6C8FAD-5433-97A5-EA55-3A69DC086E18}"/>
              </a:ext>
            </a:extLst>
          </p:cNvPr>
          <p:cNvSpPr>
            <a:spLocks noGrp="1"/>
          </p:cNvSpPr>
          <p:nvPr>
            <p:ph type="sldNum" sz="quarter" idx="12"/>
          </p:nvPr>
        </p:nvSpPr>
        <p:spPr/>
        <p:txBody>
          <a:bodyPr/>
          <a:lstStyle/>
          <a:p>
            <a:fld id="{E7098134-2F04-194A-87E8-55160414C807}" type="slidenum">
              <a:t>‹#›</a:t>
            </a:fld>
            <a:endParaRPr lang="en-US"/>
          </a:p>
        </p:txBody>
      </p:sp>
    </p:spTree>
    <p:extLst>
      <p:ext uri="{BB962C8B-B14F-4D97-AF65-F5344CB8AC3E}">
        <p14:creationId xmlns:p14="http://schemas.microsoft.com/office/powerpoint/2010/main" val="2545459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0E063-C4C4-1287-D08E-EC36FF826C6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21F92596-EAA2-9158-8EE2-9CD2C1E9AEC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68ACF78-A8B9-4303-C7CC-669A2E06EA17}"/>
              </a:ext>
            </a:extLst>
          </p:cNvPr>
          <p:cNvSpPr>
            <a:spLocks noGrp="1"/>
          </p:cNvSpPr>
          <p:nvPr>
            <p:ph type="dt" sz="half" idx="10"/>
          </p:nvPr>
        </p:nvSpPr>
        <p:spPr/>
        <p:txBody>
          <a:bodyPr/>
          <a:lstStyle/>
          <a:p>
            <a:fld id="{11A18AB7-E3C7-B64E-AB49-D1A0D4DDD950}" type="datetimeFigureOut">
              <a:t>10/9/26</a:t>
            </a:fld>
            <a:endParaRPr lang="en-US"/>
          </a:p>
        </p:txBody>
      </p:sp>
      <p:sp>
        <p:nvSpPr>
          <p:cNvPr id="5" name="Footer Placeholder 4">
            <a:extLst>
              <a:ext uri="{FF2B5EF4-FFF2-40B4-BE49-F238E27FC236}">
                <a16:creationId xmlns:a16="http://schemas.microsoft.com/office/drawing/2014/main" id="{4F3C636D-A4C4-BD5A-185F-2E71BA273F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CF2474-A7F5-1272-6010-0E378F7311B0}"/>
              </a:ext>
            </a:extLst>
          </p:cNvPr>
          <p:cNvSpPr>
            <a:spLocks noGrp="1"/>
          </p:cNvSpPr>
          <p:nvPr>
            <p:ph type="sldNum" sz="quarter" idx="12"/>
          </p:nvPr>
        </p:nvSpPr>
        <p:spPr/>
        <p:txBody>
          <a:bodyPr/>
          <a:lstStyle/>
          <a:p>
            <a:fld id="{E7098134-2F04-194A-87E8-55160414C807}" type="slidenum">
              <a:t>‹#›</a:t>
            </a:fld>
            <a:endParaRPr lang="en-US"/>
          </a:p>
        </p:txBody>
      </p:sp>
    </p:spTree>
    <p:extLst>
      <p:ext uri="{BB962C8B-B14F-4D97-AF65-F5344CB8AC3E}">
        <p14:creationId xmlns:p14="http://schemas.microsoft.com/office/powerpoint/2010/main" val="2103318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BB1E-79F8-FC99-E809-381A5031C48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5DAB757-8378-51B5-15F9-F33A03CEDEF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9B89FA78-5DFF-69C4-4806-BFCBD8A4ABF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14B3F815-B14C-00E7-498F-2CB44C76E1BD}"/>
              </a:ext>
            </a:extLst>
          </p:cNvPr>
          <p:cNvSpPr>
            <a:spLocks noGrp="1"/>
          </p:cNvSpPr>
          <p:nvPr>
            <p:ph type="dt" sz="half" idx="10"/>
          </p:nvPr>
        </p:nvSpPr>
        <p:spPr/>
        <p:txBody>
          <a:bodyPr/>
          <a:lstStyle/>
          <a:p>
            <a:fld id="{11A18AB7-E3C7-B64E-AB49-D1A0D4DDD950}" type="datetimeFigureOut">
              <a:t>10/9/26</a:t>
            </a:fld>
            <a:endParaRPr lang="en-US"/>
          </a:p>
        </p:txBody>
      </p:sp>
      <p:sp>
        <p:nvSpPr>
          <p:cNvPr id="6" name="Footer Placeholder 5">
            <a:extLst>
              <a:ext uri="{FF2B5EF4-FFF2-40B4-BE49-F238E27FC236}">
                <a16:creationId xmlns:a16="http://schemas.microsoft.com/office/drawing/2014/main" id="{D776A64E-3F44-231C-B64D-E2BB0B27B0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98F716-C8A4-D7E2-EB70-8125BD60E38D}"/>
              </a:ext>
            </a:extLst>
          </p:cNvPr>
          <p:cNvSpPr>
            <a:spLocks noGrp="1"/>
          </p:cNvSpPr>
          <p:nvPr>
            <p:ph type="sldNum" sz="quarter" idx="12"/>
          </p:nvPr>
        </p:nvSpPr>
        <p:spPr/>
        <p:txBody>
          <a:bodyPr/>
          <a:lstStyle/>
          <a:p>
            <a:fld id="{E7098134-2F04-194A-87E8-55160414C807}" type="slidenum">
              <a:t>‹#›</a:t>
            </a:fld>
            <a:endParaRPr lang="en-US"/>
          </a:p>
        </p:txBody>
      </p:sp>
    </p:spTree>
    <p:extLst>
      <p:ext uri="{BB962C8B-B14F-4D97-AF65-F5344CB8AC3E}">
        <p14:creationId xmlns:p14="http://schemas.microsoft.com/office/powerpoint/2010/main" val="3972037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B388E-11AA-9FBD-F77F-CE52DA00AE70}"/>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669D238-C362-2AB3-30A1-7CBCC91C92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C1E53E30-1849-DA12-7E91-511344969AD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9E23FB19-0B22-C4CB-C55E-0D618E46D4A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1EEE773-4AC6-B6A3-D8C5-AC4B76D91F44}"/>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C74AA5B9-44ED-27FA-E19D-EE533B9C50A9}"/>
              </a:ext>
            </a:extLst>
          </p:cNvPr>
          <p:cNvSpPr>
            <a:spLocks noGrp="1"/>
          </p:cNvSpPr>
          <p:nvPr>
            <p:ph type="dt" sz="half" idx="10"/>
          </p:nvPr>
        </p:nvSpPr>
        <p:spPr/>
        <p:txBody>
          <a:bodyPr/>
          <a:lstStyle/>
          <a:p>
            <a:fld id="{11A18AB7-E3C7-B64E-AB49-D1A0D4DDD950}" type="datetimeFigureOut">
              <a:t>10/9/26</a:t>
            </a:fld>
            <a:endParaRPr lang="en-US"/>
          </a:p>
        </p:txBody>
      </p:sp>
      <p:sp>
        <p:nvSpPr>
          <p:cNvPr id="8" name="Footer Placeholder 7">
            <a:extLst>
              <a:ext uri="{FF2B5EF4-FFF2-40B4-BE49-F238E27FC236}">
                <a16:creationId xmlns:a16="http://schemas.microsoft.com/office/drawing/2014/main" id="{31016965-312A-CB1D-ABAB-8465CB53CF0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0ABCE82-B98A-9732-B73D-4A18079D1F43}"/>
              </a:ext>
            </a:extLst>
          </p:cNvPr>
          <p:cNvSpPr>
            <a:spLocks noGrp="1"/>
          </p:cNvSpPr>
          <p:nvPr>
            <p:ph type="sldNum" sz="quarter" idx="12"/>
          </p:nvPr>
        </p:nvSpPr>
        <p:spPr/>
        <p:txBody>
          <a:bodyPr/>
          <a:lstStyle/>
          <a:p>
            <a:fld id="{E7098134-2F04-194A-87E8-55160414C807}" type="slidenum">
              <a:t>‹#›</a:t>
            </a:fld>
            <a:endParaRPr lang="en-US"/>
          </a:p>
        </p:txBody>
      </p:sp>
    </p:spTree>
    <p:extLst>
      <p:ext uri="{BB962C8B-B14F-4D97-AF65-F5344CB8AC3E}">
        <p14:creationId xmlns:p14="http://schemas.microsoft.com/office/powerpoint/2010/main" val="902055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C6B8F-A7B1-3BAA-A1C9-7820C545CB6A}"/>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244FB71A-E6E1-67D1-731C-D0DB3F0023E8}"/>
              </a:ext>
            </a:extLst>
          </p:cNvPr>
          <p:cNvSpPr>
            <a:spLocks noGrp="1"/>
          </p:cNvSpPr>
          <p:nvPr>
            <p:ph type="dt" sz="half" idx="10"/>
          </p:nvPr>
        </p:nvSpPr>
        <p:spPr/>
        <p:txBody>
          <a:bodyPr/>
          <a:lstStyle/>
          <a:p>
            <a:fld id="{11A18AB7-E3C7-B64E-AB49-D1A0D4DDD950}" type="datetimeFigureOut">
              <a:t>10/9/26</a:t>
            </a:fld>
            <a:endParaRPr lang="en-US"/>
          </a:p>
        </p:txBody>
      </p:sp>
      <p:sp>
        <p:nvSpPr>
          <p:cNvPr id="4" name="Footer Placeholder 3">
            <a:extLst>
              <a:ext uri="{FF2B5EF4-FFF2-40B4-BE49-F238E27FC236}">
                <a16:creationId xmlns:a16="http://schemas.microsoft.com/office/drawing/2014/main" id="{617B6A2F-D636-5DF1-9E75-525E432094B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E0B0E42-600F-D8EB-7882-6E54F597433F}"/>
              </a:ext>
            </a:extLst>
          </p:cNvPr>
          <p:cNvSpPr>
            <a:spLocks noGrp="1"/>
          </p:cNvSpPr>
          <p:nvPr>
            <p:ph type="sldNum" sz="quarter" idx="12"/>
          </p:nvPr>
        </p:nvSpPr>
        <p:spPr/>
        <p:txBody>
          <a:bodyPr/>
          <a:lstStyle/>
          <a:p>
            <a:fld id="{E7098134-2F04-194A-87E8-55160414C807}" type="slidenum">
              <a:t>‹#›</a:t>
            </a:fld>
            <a:endParaRPr lang="en-US"/>
          </a:p>
        </p:txBody>
      </p:sp>
    </p:spTree>
    <p:extLst>
      <p:ext uri="{BB962C8B-B14F-4D97-AF65-F5344CB8AC3E}">
        <p14:creationId xmlns:p14="http://schemas.microsoft.com/office/powerpoint/2010/main" val="1474811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00697D-48EB-77C8-2F23-C571067F72F4}"/>
              </a:ext>
            </a:extLst>
          </p:cNvPr>
          <p:cNvSpPr>
            <a:spLocks noGrp="1"/>
          </p:cNvSpPr>
          <p:nvPr>
            <p:ph type="dt" sz="half" idx="10"/>
          </p:nvPr>
        </p:nvSpPr>
        <p:spPr/>
        <p:txBody>
          <a:bodyPr/>
          <a:lstStyle/>
          <a:p>
            <a:fld id="{11A18AB7-E3C7-B64E-AB49-D1A0D4DDD950}" type="datetimeFigureOut">
              <a:t>10/9/26</a:t>
            </a:fld>
            <a:endParaRPr lang="en-US"/>
          </a:p>
        </p:txBody>
      </p:sp>
      <p:sp>
        <p:nvSpPr>
          <p:cNvPr id="3" name="Footer Placeholder 2">
            <a:extLst>
              <a:ext uri="{FF2B5EF4-FFF2-40B4-BE49-F238E27FC236}">
                <a16:creationId xmlns:a16="http://schemas.microsoft.com/office/drawing/2014/main" id="{8F80686B-2ECB-40FC-7ABB-786E449D58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F47CCEF-4C66-6EC9-6467-A4B10D146AF5}"/>
              </a:ext>
            </a:extLst>
          </p:cNvPr>
          <p:cNvSpPr>
            <a:spLocks noGrp="1"/>
          </p:cNvSpPr>
          <p:nvPr>
            <p:ph type="sldNum" sz="quarter" idx="12"/>
          </p:nvPr>
        </p:nvSpPr>
        <p:spPr/>
        <p:txBody>
          <a:bodyPr/>
          <a:lstStyle/>
          <a:p>
            <a:fld id="{E7098134-2F04-194A-87E8-55160414C807}" type="slidenum">
              <a:t>‹#›</a:t>
            </a:fld>
            <a:endParaRPr lang="en-US"/>
          </a:p>
        </p:txBody>
      </p:sp>
    </p:spTree>
    <p:extLst>
      <p:ext uri="{BB962C8B-B14F-4D97-AF65-F5344CB8AC3E}">
        <p14:creationId xmlns:p14="http://schemas.microsoft.com/office/powerpoint/2010/main" val="10488135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6EE67-549E-3065-2FA4-800E73ED54F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93F2FB8-A7DA-FD2B-17F9-E96835FED2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25EACF68-929A-677F-566A-CB7417F7C1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ABB2133-47BA-3AAD-C643-24B14A1B8CB3}"/>
              </a:ext>
            </a:extLst>
          </p:cNvPr>
          <p:cNvSpPr>
            <a:spLocks noGrp="1"/>
          </p:cNvSpPr>
          <p:nvPr>
            <p:ph type="dt" sz="half" idx="10"/>
          </p:nvPr>
        </p:nvSpPr>
        <p:spPr/>
        <p:txBody>
          <a:bodyPr/>
          <a:lstStyle/>
          <a:p>
            <a:fld id="{11A18AB7-E3C7-B64E-AB49-D1A0D4DDD950}" type="datetimeFigureOut">
              <a:t>10/9/26</a:t>
            </a:fld>
            <a:endParaRPr lang="en-US"/>
          </a:p>
        </p:txBody>
      </p:sp>
      <p:sp>
        <p:nvSpPr>
          <p:cNvPr id="6" name="Footer Placeholder 5">
            <a:extLst>
              <a:ext uri="{FF2B5EF4-FFF2-40B4-BE49-F238E27FC236}">
                <a16:creationId xmlns:a16="http://schemas.microsoft.com/office/drawing/2014/main" id="{D2B5CE76-864C-66E2-83AD-B79A91FDE3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AE5C3E-058B-7E73-C743-C2C3CC369D58}"/>
              </a:ext>
            </a:extLst>
          </p:cNvPr>
          <p:cNvSpPr>
            <a:spLocks noGrp="1"/>
          </p:cNvSpPr>
          <p:nvPr>
            <p:ph type="sldNum" sz="quarter" idx="12"/>
          </p:nvPr>
        </p:nvSpPr>
        <p:spPr/>
        <p:txBody>
          <a:bodyPr/>
          <a:lstStyle/>
          <a:p>
            <a:fld id="{E7098134-2F04-194A-87E8-55160414C807}" type="slidenum">
              <a:t>‹#›</a:t>
            </a:fld>
            <a:endParaRPr lang="en-US"/>
          </a:p>
        </p:txBody>
      </p:sp>
    </p:spTree>
    <p:extLst>
      <p:ext uri="{BB962C8B-B14F-4D97-AF65-F5344CB8AC3E}">
        <p14:creationId xmlns:p14="http://schemas.microsoft.com/office/powerpoint/2010/main" val="432500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BE221-8FBC-6C54-FD65-EBEA6620B87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1625CBE3-231E-CC6A-18E6-C83F883E19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AE72EEE-2FFB-9012-0A96-4B230B742D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91A3B58-BF16-0E39-F449-A983739CD691}"/>
              </a:ext>
            </a:extLst>
          </p:cNvPr>
          <p:cNvSpPr>
            <a:spLocks noGrp="1"/>
          </p:cNvSpPr>
          <p:nvPr>
            <p:ph type="dt" sz="half" idx="10"/>
          </p:nvPr>
        </p:nvSpPr>
        <p:spPr/>
        <p:txBody>
          <a:bodyPr/>
          <a:lstStyle/>
          <a:p>
            <a:fld id="{11A18AB7-E3C7-B64E-AB49-D1A0D4DDD950}" type="datetimeFigureOut">
              <a:t>10/9/26</a:t>
            </a:fld>
            <a:endParaRPr lang="en-US"/>
          </a:p>
        </p:txBody>
      </p:sp>
      <p:sp>
        <p:nvSpPr>
          <p:cNvPr id="6" name="Footer Placeholder 5">
            <a:extLst>
              <a:ext uri="{FF2B5EF4-FFF2-40B4-BE49-F238E27FC236}">
                <a16:creationId xmlns:a16="http://schemas.microsoft.com/office/drawing/2014/main" id="{C552C660-D216-DC40-8F8A-9540440AE9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751C97-4E69-91AC-0458-FD8C6F24B5D7}"/>
              </a:ext>
            </a:extLst>
          </p:cNvPr>
          <p:cNvSpPr>
            <a:spLocks noGrp="1"/>
          </p:cNvSpPr>
          <p:nvPr>
            <p:ph type="sldNum" sz="quarter" idx="12"/>
          </p:nvPr>
        </p:nvSpPr>
        <p:spPr/>
        <p:txBody>
          <a:bodyPr/>
          <a:lstStyle/>
          <a:p>
            <a:fld id="{E7098134-2F04-194A-87E8-55160414C807}" type="slidenum">
              <a:t>‹#›</a:t>
            </a:fld>
            <a:endParaRPr lang="en-US"/>
          </a:p>
        </p:txBody>
      </p:sp>
    </p:spTree>
    <p:extLst>
      <p:ext uri="{BB962C8B-B14F-4D97-AF65-F5344CB8AC3E}">
        <p14:creationId xmlns:p14="http://schemas.microsoft.com/office/powerpoint/2010/main" val="1922914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94881-4ED1-02AE-03FB-11C6D706BC60}"/>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1716330-B0BF-1572-5A68-CF3BA5B045F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979CDCE-DF5B-7DED-5B5C-6F3EFC76DFC3}"/>
              </a:ext>
            </a:extLst>
          </p:cNvPr>
          <p:cNvSpPr>
            <a:spLocks noGrp="1"/>
          </p:cNvSpPr>
          <p:nvPr>
            <p:ph type="dt" sz="half" idx="10"/>
          </p:nvPr>
        </p:nvSpPr>
        <p:spPr/>
        <p:txBody>
          <a:bodyPr/>
          <a:lstStyle/>
          <a:p>
            <a:fld id="{11A18AB7-E3C7-B64E-AB49-D1A0D4DDD950}" type="datetimeFigureOut">
              <a:t>10/9/26</a:t>
            </a:fld>
            <a:endParaRPr lang="en-US"/>
          </a:p>
        </p:txBody>
      </p:sp>
      <p:sp>
        <p:nvSpPr>
          <p:cNvPr id="5" name="Footer Placeholder 4">
            <a:extLst>
              <a:ext uri="{FF2B5EF4-FFF2-40B4-BE49-F238E27FC236}">
                <a16:creationId xmlns:a16="http://schemas.microsoft.com/office/drawing/2014/main" id="{562FF485-4E58-8C13-05EF-D029D23954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26BFC2-A14F-8E6E-0AE2-0E74BF2A0E35}"/>
              </a:ext>
            </a:extLst>
          </p:cNvPr>
          <p:cNvSpPr>
            <a:spLocks noGrp="1"/>
          </p:cNvSpPr>
          <p:nvPr>
            <p:ph type="sldNum" sz="quarter" idx="12"/>
          </p:nvPr>
        </p:nvSpPr>
        <p:spPr/>
        <p:txBody>
          <a:bodyPr/>
          <a:lstStyle/>
          <a:p>
            <a:fld id="{E7098134-2F04-194A-87E8-55160414C807}" type="slidenum">
              <a:t>‹#›</a:t>
            </a:fld>
            <a:endParaRPr lang="en-US"/>
          </a:p>
        </p:txBody>
      </p:sp>
    </p:spTree>
    <p:extLst>
      <p:ext uri="{BB962C8B-B14F-4D97-AF65-F5344CB8AC3E}">
        <p14:creationId xmlns:p14="http://schemas.microsoft.com/office/powerpoint/2010/main" val="29466512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0099EB-E380-9746-C1B4-02AD9D5AE6E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0B2F446-8E39-1C64-4C20-7A06054EF29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8CAF6BD-4045-22FE-428D-42E1FC9027DF}"/>
              </a:ext>
            </a:extLst>
          </p:cNvPr>
          <p:cNvSpPr>
            <a:spLocks noGrp="1"/>
          </p:cNvSpPr>
          <p:nvPr>
            <p:ph type="dt" sz="half" idx="10"/>
          </p:nvPr>
        </p:nvSpPr>
        <p:spPr/>
        <p:txBody>
          <a:bodyPr/>
          <a:lstStyle/>
          <a:p>
            <a:fld id="{11A18AB7-E3C7-B64E-AB49-D1A0D4DDD950}" type="datetimeFigureOut">
              <a:t>10/9/26</a:t>
            </a:fld>
            <a:endParaRPr lang="en-US"/>
          </a:p>
        </p:txBody>
      </p:sp>
      <p:sp>
        <p:nvSpPr>
          <p:cNvPr id="5" name="Footer Placeholder 4">
            <a:extLst>
              <a:ext uri="{FF2B5EF4-FFF2-40B4-BE49-F238E27FC236}">
                <a16:creationId xmlns:a16="http://schemas.microsoft.com/office/drawing/2014/main" id="{03F866DC-3673-EAD4-105B-1B16255A43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D8F3A9-E010-3DF1-5CA2-D8EFA3FBC97D}"/>
              </a:ext>
            </a:extLst>
          </p:cNvPr>
          <p:cNvSpPr>
            <a:spLocks noGrp="1"/>
          </p:cNvSpPr>
          <p:nvPr>
            <p:ph type="sldNum" sz="quarter" idx="12"/>
          </p:nvPr>
        </p:nvSpPr>
        <p:spPr/>
        <p:txBody>
          <a:bodyPr/>
          <a:lstStyle/>
          <a:p>
            <a:fld id="{E7098134-2F04-194A-87E8-55160414C807}" type="slidenum">
              <a:t>‹#›</a:t>
            </a:fld>
            <a:endParaRPr lang="en-US"/>
          </a:p>
        </p:txBody>
      </p:sp>
    </p:spTree>
    <p:extLst>
      <p:ext uri="{BB962C8B-B14F-4D97-AF65-F5344CB8AC3E}">
        <p14:creationId xmlns:p14="http://schemas.microsoft.com/office/powerpoint/2010/main" val="3939126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C25D54-9D13-E360-30CD-AE7AC1E028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6A41F49-A612-EF34-0E1A-1BC69CE7DE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D3A1798-4A37-4620-1730-E03DA1C6E0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1A18AB7-E3C7-B64E-AB49-D1A0D4DDD950}" type="datetimeFigureOut">
              <a:t>10/9/26</a:t>
            </a:fld>
            <a:endParaRPr lang="en-US"/>
          </a:p>
        </p:txBody>
      </p:sp>
      <p:sp>
        <p:nvSpPr>
          <p:cNvPr id="5" name="Footer Placeholder 4">
            <a:extLst>
              <a:ext uri="{FF2B5EF4-FFF2-40B4-BE49-F238E27FC236}">
                <a16:creationId xmlns:a16="http://schemas.microsoft.com/office/drawing/2014/main" id="{516055F1-0C77-1555-46B4-9175060173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D059E7F-41AC-5090-E967-A8748C8D37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7098134-2F04-194A-87E8-55160414C807}" type="slidenum">
              <a:t>‹#›</a:t>
            </a:fld>
            <a:endParaRPr lang="en-US"/>
          </a:p>
        </p:txBody>
      </p:sp>
    </p:spTree>
    <p:extLst>
      <p:ext uri="{BB962C8B-B14F-4D97-AF65-F5344CB8AC3E}">
        <p14:creationId xmlns:p14="http://schemas.microsoft.com/office/powerpoint/2010/main" val="40824927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9.jpe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2.jpeg"/><Relationship Id="rId4" Type="http://schemas.openxmlformats.org/officeDocument/2006/relationships/image" Target="../media/image11.tiff"/></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png"/><Relationship Id="rId5" Type="http://schemas.openxmlformats.org/officeDocument/2006/relationships/image" Target="../media/image1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50.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0.jpeg"/><Relationship Id="rId4" Type="http://schemas.openxmlformats.org/officeDocument/2006/relationships/image" Target="../media/image19.gif"/></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1.xml"/><Relationship Id="rId7" Type="http://schemas.openxmlformats.org/officeDocument/2006/relationships/image" Target="../media/image23.png"/><Relationship Id="rId2" Type="http://schemas.openxmlformats.org/officeDocument/2006/relationships/video" Target="../media/media2.mov"/><Relationship Id="rId1" Type="http://schemas.microsoft.com/office/2007/relationships/media" Target="../media/media2.mov"/><Relationship Id="rId6" Type="http://schemas.microsoft.com/office/2007/relationships/hdphoto" Target="../media/hdphoto1.wdp"/><Relationship Id="rId5" Type="http://schemas.openxmlformats.org/officeDocument/2006/relationships/image" Target="../media/image22.png"/><Relationship Id="rId4" Type="http://schemas.openxmlformats.org/officeDocument/2006/relationships/notesSlide" Target="../notesSlides/notesSlide11.xml"/><Relationship Id="rId9" Type="http://schemas.openxmlformats.org/officeDocument/2006/relationships/image" Target="../media/image6.png"/></Relationships>
</file>

<file path=ppt/slides/_rels/slide12.xml.rels><?xml version="1.0" encoding="UTF-8" standalone="yes"?>
<Relationships xmlns="http://schemas.openxmlformats.org/package/2006/relationships"><Relationship Id="rId8" Type="http://schemas.openxmlformats.org/officeDocument/2006/relationships/image" Target="../media/image200.png"/><Relationship Id="rId7"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80.png"/><Relationship Id="rId11" Type="http://schemas.openxmlformats.org/officeDocument/2006/relationships/image" Target="../media/image6.png"/><Relationship Id="rId5" Type="http://schemas.openxmlformats.org/officeDocument/2006/relationships/image" Target="../media/image25.jpeg"/><Relationship Id="rId10" Type="http://schemas.openxmlformats.org/officeDocument/2006/relationships/image" Target="../media/image26.png"/><Relationship Id="rId4" Type="http://schemas.openxmlformats.org/officeDocument/2006/relationships/image" Target="../media/image170.png"/><Relationship Id="rId9" Type="http://schemas.openxmlformats.org/officeDocument/2006/relationships/image" Target="../media/image210.pn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30.jpeg"/></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260.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2.png"/><Relationship Id="rId7" Type="http://schemas.microsoft.com/office/2007/relationships/hdphoto" Target="../media/hdphoto3.wdp"/><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4.png"/><Relationship Id="rId5" Type="http://schemas.microsoft.com/office/2007/relationships/hdphoto" Target="../media/hdphoto2.wdp"/><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2.png"/><Relationship Id="rId7" Type="http://schemas.microsoft.com/office/2007/relationships/hdphoto" Target="../media/hdphoto4.wdp"/><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6.jpeg"/><Relationship Id="rId10" Type="http://schemas.openxmlformats.org/officeDocument/2006/relationships/image" Target="../media/image6.png"/><Relationship Id="rId4" Type="http://schemas.openxmlformats.org/officeDocument/2006/relationships/image" Target="../media/image35.png"/><Relationship Id="rId9" Type="http://schemas.microsoft.com/office/2007/relationships/hdphoto" Target="../media/hdphoto5.wdp"/></Relationships>
</file>

<file path=ppt/slides/_rels/slide20.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png"/><Relationship Id="rId18" Type="http://schemas.openxmlformats.org/officeDocument/2006/relationships/image" Target="../media/image50.png"/><Relationship Id="rId3" Type="http://schemas.openxmlformats.org/officeDocument/2006/relationships/image" Target="../media/image6.png"/><Relationship Id="rId7" Type="http://schemas.openxmlformats.org/officeDocument/2006/relationships/image" Target="../media/image39.png"/><Relationship Id="rId12" Type="http://schemas.openxmlformats.org/officeDocument/2006/relationships/image" Target="../media/image44.png"/><Relationship Id="rId17" Type="http://schemas.openxmlformats.org/officeDocument/2006/relationships/image" Target="../media/image49.png"/><Relationship Id="rId2" Type="http://schemas.openxmlformats.org/officeDocument/2006/relationships/notesSlide" Target="../notesSlides/notesSlide20.xml"/><Relationship Id="rId16" Type="http://schemas.openxmlformats.org/officeDocument/2006/relationships/image" Target="../media/image48.png"/><Relationship Id="rId1" Type="http://schemas.openxmlformats.org/officeDocument/2006/relationships/slideLayout" Target="../slideLayouts/slideLayout1.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0.png"/><Relationship Id="rId15" Type="http://schemas.openxmlformats.org/officeDocument/2006/relationships/image" Target="../media/image47.png"/><Relationship Id="rId10" Type="http://schemas.openxmlformats.org/officeDocument/2006/relationships/image" Target="../media/image42.png"/><Relationship Id="rId19" Type="http://schemas.openxmlformats.org/officeDocument/2006/relationships/image" Target="../media/image51.png"/><Relationship Id="rId4" Type="http://schemas.openxmlformats.org/officeDocument/2006/relationships/image" Target="../media/image37.png"/><Relationship Id="rId9" Type="http://schemas.openxmlformats.org/officeDocument/2006/relationships/image" Target="../media/image41.png"/><Relationship Id="rId14" Type="http://schemas.openxmlformats.org/officeDocument/2006/relationships/image" Target="../media/image46.png"/></Relationships>
</file>

<file path=ppt/slides/_rels/slide2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4.jpeg"/><Relationship Id="rId4" Type="http://schemas.openxmlformats.org/officeDocument/2006/relationships/image" Target="../media/image53.png"/></Relationships>
</file>

<file path=ppt/slides/_rels/slide22.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6.png"/><Relationship Id="rId7" Type="http://schemas.openxmlformats.org/officeDocument/2006/relationships/image" Target="../media/image57.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microsoft.com/office/2007/relationships/hdphoto" Target="../media/hdphoto6.wdp"/><Relationship Id="rId5" Type="http://schemas.openxmlformats.org/officeDocument/2006/relationships/image" Target="../media/image56.png"/><Relationship Id="rId4" Type="http://schemas.openxmlformats.org/officeDocument/2006/relationships/image" Target="../media/image55.jpe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390.png"/><Relationship Id="rId4" Type="http://schemas.openxmlformats.org/officeDocument/2006/relationships/image" Target="../media/image59.jpeg"/></Relationships>
</file>

<file path=ppt/slides/_rels/slide2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61.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62.jpeg"/></Relationships>
</file>

<file path=ppt/slides/_rels/slide2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65.png"/></Relationships>
</file>

<file path=ppt/slides/_rels/slide2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68.png"/></Relationships>
</file>

<file path=ppt/slides/_rels/slide30.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2.png"/><Relationship Id="rId7" Type="http://schemas.microsoft.com/office/2007/relationships/hdphoto" Target="../media/hdphoto7.wdp"/><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6.jpeg"/><Relationship Id="rId10" Type="http://schemas.openxmlformats.org/officeDocument/2006/relationships/image" Target="../media/image6.png"/><Relationship Id="rId4" Type="http://schemas.openxmlformats.org/officeDocument/2006/relationships/image" Target="../media/image35.png"/><Relationship Id="rId9" Type="http://schemas.microsoft.com/office/2007/relationships/hdphoto" Target="../media/hdphoto8.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8609" y="752705"/>
            <a:ext cx="10215770" cy="1656446"/>
          </a:xfrm>
        </p:spPr>
        <p:txBody>
          <a:bodyPr>
            <a:noAutofit/>
          </a:bodyPr>
          <a:lstStyle/>
          <a:p>
            <a:r>
              <a:rPr lang="en-US" sz="5600" dirty="0"/>
              <a:t>AI, Cognition and Society</a:t>
            </a:r>
            <a:br>
              <a:rPr lang="en-US" sz="5600" dirty="0"/>
            </a:br>
            <a:r>
              <a:rPr lang="en-US" sz="4200" dirty="0"/>
              <a:t>1. The Laws of Thought</a:t>
            </a:r>
          </a:p>
        </p:txBody>
      </p:sp>
      <p:pic>
        <p:nvPicPr>
          <p:cNvPr id="6" name="Picture 4"/>
          <p:cNvPicPr>
            <a:picLocks noChangeAspect="1" noChangeArrowheads="1"/>
          </p:cNvPicPr>
          <p:nvPr/>
        </p:nvPicPr>
        <p:blipFill>
          <a:blip r:embed="rId3" cstate="screen">
            <a:grayscl/>
            <a:biLevel thresh="50000"/>
            <a:extLst>
              <a:ext uri="{28A0092B-C50C-407E-A947-70E740481C1C}">
                <a14:useLocalDpi xmlns:a14="http://schemas.microsoft.com/office/drawing/2010/main"/>
              </a:ext>
            </a:extLst>
          </a:blip>
          <a:srcRect/>
          <a:stretch>
            <a:fillRect/>
          </a:stretch>
        </p:blipFill>
        <p:spPr bwMode="auto">
          <a:xfrm>
            <a:off x="10465562" y="5203627"/>
            <a:ext cx="1630362" cy="1611404"/>
          </a:xfrm>
          <a:prstGeom prst="rect">
            <a:avLst/>
          </a:prstGeom>
          <a:noFill/>
        </p:spPr>
      </p:pic>
      <p:sp>
        <p:nvSpPr>
          <p:cNvPr id="8" name="TextBox 7"/>
          <p:cNvSpPr txBox="1"/>
          <p:nvPr/>
        </p:nvSpPr>
        <p:spPr>
          <a:xfrm>
            <a:off x="152324" y="4793234"/>
            <a:ext cx="3592522" cy="369332"/>
          </a:xfrm>
          <a:prstGeom prst="rect">
            <a:avLst/>
          </a:prstGeom>
          <a:noFill/>
        </p:spPr>
        <p:txBody>
          <a:bodyPr wrap="none" rtlCol="0">
            <a:spAutoFit/>
          </a:bodyPr>
          <a:lstStyle/>
          <a:p>
            <a:r>
              <a:rPr lang="en-US" b="1" dirty="0">
                <a:solidFill>
                  <a:schemeClr val="bg1">
                    <a:lumMod val="50000"/>
                  </a:schemeClr>
                </a:solidFill>
              </a:rPr>
              <a:t>funding gratefully acknowledged</a:t>
            </a:r>
          </a:p>
        </p:txBody>
      </p:sp>
      <p:cxnSp>
        <p:nvCxnSpPr>
          <p:cNvPr id="9" name="Straight Connector 8"/>
          <p:cNvCxnSpPr>
            <a:cxnSpLocks/>
          </p:cNvCxnSpPr>
          <p:nvPr/>
        </p:nvCxnSpPr>
        <p:spPr>
          <a:xfrm>
            <a:off x="396607" y="5183096"/>
            <a:ext cx="11468559" cy="0"/>
          </a:xfrm>
          <a:prstGeom prst="line">
            <a:avLst/>
          </a:prstGeom>
          <a:ln w="127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2" name="Subtitle 2"/>
          <p:cNvSpPr txBox="1">
            <a:spLocks/>
          </p:cNvSpPr>
          <p:nvPr/>
        </p:nvSpPr>
        <p:spPr>
          <a:xfrm>
            <a:off x="1585887" y="3064481"/>
            <a:ext cx="8879675" cy="1561157"/>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dirty="0">
                <a:latin typeface="+mj-lt"/>
              </a:rPr>
              <a:t>Prof. Christopher Summerfield</a:t>
            </a:r>
          </a:p>
          <a:p>
            <a:r>
              <a:rPr lang="en-US" dirty="0">
                <a:latin typeface="+mj-lt"/>
              </a:rPr>
              <a:t>University of Oxford </a:t>
            </a:r>
          </a:p>
        </p:txBody>
      </p:sp>
      <p:pic>
        <p:nvPicPr>
          <p:cNvPr id="1026" name="Picture 2" descr="Image result for wellcome trust image">
            <a:extLst>
              <a:ext uri="{FF2B5EF4-FFF2-40B4-BE49-F238E27FC236}">
                <a16:creationId xmlns:a16="http://schemas.microsoft.com/office/drawing/2014/main" id="{FBBF155B-6D61-B440-A93E-1ADB02CF3FB2}"/>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520408" y="5320744"/>
            <a:ext cx="1183761" cy="118376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black background with white text&#10;&#10;Description automatically generated">
            <a:extLst>
              <a:ext uri="{FF2B5EF4-FFF2-40B4-BE49-F238E27FC236}">
                <a16:creationId xmlns:a16="http://schemas.microsoft.com/office/drawing/2014/main" id="{2B19FE76-6037-74BB-E217-05FA580E32BC}"/>
              </a:ext>
            </a:extLst>
          </p:cNvPr>
          <p:cNvPicPr>
            <a:picLocks noChangeAspect="1"/>
          </p:cNvPicPr>
          <p:nvPr/>
        </p:nvPicPr>
        <p:blipFill>
          <a:blip r:embed="rId5"/>
          <a:stretch>
            <a:fillRect/>
          </a:stretch>
        </p:blipFill>
        <p:spPr>
          <a:xfrm>
            <a:off x="2882731" y="5436463"/>
            <a:ext cx="3437387" cy="902748"/>
          </a:xfrm>
          <a:prstGeom prst="rect">
            <a:avLst/>
          </a:prstGeom>
        </p:spPr>
      </p:pic>
      <p:pic>
        <p:nvPicPr>
          <p:cNvPr id="23554" name="Picture 2" descr="Cooperative AI Foundation - EA Forum">
            <a:extLst>
              <a:ext uri="{FF2B5EF4-FFF2-40B4-BE49-F238E27FC236}">
                <a16:creationId xmlns:a16="http://schemas.microsoft.com/office/drawing/2014/main" id="{784A4A12-4F41-7F2A-5CC9-DCD78DBA2BC2}"/>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a:fillRect/>
          </a:stretch>
        </p:blipFill>
        <p:spPr bwMode="auto">
          <a:xfrm>
            <a:off x="273659" y="5436462"/>
            <a:ext cx="2523330" cy="89142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Screen shot 2014-01-22 at 10.10.11.png">
            <a:extLst>
              <a:ext uri="{FF2B5EF4-FFF2-40B4-BE49-F238E27FC236}">
                <a16:creationId xmlns:a16="http://schemas.microsoft.com/office/drawing/2014/main" id="{29505B3D-2855-3880-1D7E-10726C2C0A9D}"/>
              </a:ext>
            </a:extLst>
          </p:cNvPr>
          <p:cNvPicPr>
            <a:picLocks noChangeAspect="1"/>
          </p:cNvPicPr>
          <p:nvPr/>
        </p:nvPicPr>
        <p:blipFill>
          <a:blip r:embed="rId7"/>
          <a:stretch>
            <a:fillRect/>
          </a:stretch>
        </p:blipFill>
        <p:spPr>
          <a:xfrm>
            <a:off x="7885615" y="5383195"/>
            <a:ext cx="2479497" cy="1121301"/>
          </a:xfrm>
          <a:prstGeom prst="rect">
            <a:avLst/>
          </a:prstGeom>
        </p:spPr>
      </p:pic>
    </p:spTree>
    <p:extLst>
      <p:ext uri="{BB962C8B-B14F-4D97-AF65-F5344CB8AC3E}">
        <p14:creationId xmlns:p14="http://schemas.microsoft.com/office/powerpoint/2010/main" val="2716418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FDBAB-4CA4-04E6-5E40-F85396D54390}"/>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2004B751-C98D-EAA7-32F7-6559AEDC02A7}"/>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CE1931E2-9032-72F0-FDA7-58BF39744EF6}"/>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Questions</a:t>
            </a:r>
          </a:p>
        </p:txBody>
      </p:sp>
      <p:sp>
        <p:nvSpPr>
          <p:cNvPr id="4" name="TextBox 3">
            <a:extLst>
              <a:ext uri="{FF2B5EF4-FFF2-40B4-BE49-F238E27FC236}">
                <a16:creationId xmlns:a16="http://schemas.microsoft.com/office/drawing/2014/main" id="{13747B33-DE92-2C8F-76C3-55F7D7946C57}"/>
              </a:ext>
            </a:extLst>
          </p:cNvPr>
          <p:cNvSpPr txBox="1"/>
          <p:nvPr/>
        </p:nvSpPr>
        <p:spPr>
          <a:xfrm>
            <a:off x="877185" y="1309447"/>
            <a:ext cx="10563448" cy="1077218"/>
          </a:xfrm>
          <a:prstGeom prst="rect">
            <a:avLst/>
          </a:prstGeom>
          <a:noFill/>
        </p:spPr>
        <p:txBody>
          <a:bodyPr wrap="square" rtlCol="0">
            <a:spAutoFit/>
          </a:bodyPr>
          <a:lstStyle/>
          <a:p>
            <a:r>
              <a:rPr lang="en-US" sz="3200"/>
              <a:t>1. What are the theoretical principles by which we should build a thinking machine?</a:t>
            </a:r>
          </a:p>
        </p:txBody>
      </p:sp>
      <p:sp>
        <p:nvSpPr>
          <p:cNvPr id="12" name="TextBox 11">
            <a:extLst>
              <a:ext uri="{FF2B5EF4-FFF2-40B4-BE49-F238E27FC236}">
                <a16:creationId xmlns:a16="http://schemas.microsoft.com/office/drawing/2014/main" id="{D51B9D87-1EFB-A1FD-6E10-940AD82CC2D3}"/>
              </a:ext>
            </a:extLst>
          </p:cNvPr>
          <p:cNvSpPr txBox="1"/>
          <p:nvPr/>
        </p:nvSpPr>
        <p:spPr>
          <a:xfrm>
            <a:off x="877185" y="2798662"/>
            <a:ext cx="10563448" cy="1077218"/>
          </a:xfrm>
          <a:prstGeom prst="rect">
            <a:avLst/>
          </a:prstGeom>
          <a:noFill/>
        </p:spPr>
        <p:txBody>
          <a:bodyPr wrap="square">
            <a:spAutoFit/>
          </a:bodyPr>
          <a:lstStyle/>
          <a:p>
            <a:r>
              <a:rPr lang="en-US" sz="3200"/>
              <a:t>2. Historically, what progress was made towards this goal before the LLM era?</a:t>
            </a:r>
          </a:p>
        </p:txBody>
      </p:sp>
      <p:sp>
        <p:nvSpPr>
          <p:cNvPr id="15" name="TextBox 14">
            <a:extLst>
              <a:ext uri="{FF2B5EF4-FFF2-40B4-BE49-F238E27FC236}">
                <a16:creationId xmlns:a16="http://schemas.microsoft.com/office/drawing/2014/main" id="{BAFB7982-9B87-40A1-3A3B-104257AA6E52}"/>
              </a:ext>
            </a:extLst>
          </p:cNvPr>
          <p:cNvSpPr txBox="1"/>
          <p:nvPr/>
        </p:nvSpPr>
        <p:spPr>
          <a:xfrm>
            <a:off x="877185" y="4287877"/>
            <a:ext cx="10712303" cy="2185214"/>
          </a:xfrm>
          <a:prstGeom prst="rect">
            <a:avLst/>
          </a:prstGeom>
          <a:noFill/>
        </p:spPr>
        <p:txBody>
          <a:bodyPr wrap="square">
            <a:spAutoFit/>
          </a:bodyPr>
          <a:lstStyle/>
          <a:p>
            <a:r>
              <a:rPr lang="en-US" sz="3200"/>
              <a:t>Sample essay question:</a:t>
            </a:r>
          </a:p>
          <a:p>
            <a:endParaRPr lang="en-US" sz="800"/>
          </a:p>
          <a:p>
            <a:r>
              <a:rPr lang="en-GB" sz="3200" i="1">
                <a:latin typeface="Constantia" panose="02030602050306030303" pitchFamily="18" charset="0"/>
                <a:cs typeface="Times New Roman" panose="02020603050405020304" pitchFamily="18" charset="0"/>
              </a:rPr>
              <a:t>Describe how AI research and cognitive science were shaped by the debate between symbolist and connectionist approaches. Have key controversies been resolved today?</a:t>
            </a:r>
            <a:endParaRPr lang="en-US" sz="3200" i="1">
              <a:latin typeface="Constantia" panose="02030602050306030303"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2F32B3B5-7E79-253B-39A7-CAF1F7F451E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Tree>
    <p:extLst>
      <p:ext uri="{BB962C8B-B14F-4D97-AF65-F5344CB8AC3E}">
        <p14:creationId xmlns:p14="http://schemas.microsoft.com/office/powerpoint/2010/main" val="2207896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C782E-DE48-309F-B954-FEBB7E6763CA}"/>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E48D4E80-2145-3352-FCD7-52CF4FCEEAAD}"/>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6A794E67-F0ED-6C03-6FAF-1AED879B6AB3}"/>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Suggested reading</a:t>
            </a:r>
          </a:p>
        </p:txBody>
      </p:sp>
      <p:pic>
        <p:nvPicPr>
          <p:cNvPr id="1026" name="Picture 2">
            <a:extLst>
              <a:ext uri="{FF2B5EF4-FFF2-40B4-BE49-F238E27FC236}">
                <a16:creationId xmlns:a16="http://schemas.microsoft.com/office/drawing/2014/main" id="{B25AB884-F6A2-B86D-D6B4-A7B0F84D8E32}"/>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47493" y="1407076"/>
            <a:ext cx="3326501" cy="502640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he Laws of Thought: The Quest for a Mathematical Theory of the Mind: Amazon.co.uk: Griffiths, Tom: 9781250358356: Books">
            <a:extLst>
              <a:ext uri="{FF2B5EF4-FFF2-40B4-BE49-F238E27FC236}">
                <a16:creationId xmlns:a16="http://schemas.microsoft.com/office/drawing/2014/main" id="{7A050BEA-50BA-D09B-D112-765FF77955D2}"/>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448756" y="1415849"/>
            <a:ext cx="3326502" cy="501762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Artificial Intelligence: A Guide for Thinking Humans (Pelican Books): Amazon.co.uk: Mitchell, Melanie: 9780241404829: Books">
            <a:extLst>
              <a:ext uri="{FF2B5EF4-FFF2-40B4-BE49-F238E27FC236}">
                <a16:creationId xmlns:a16="http://schemas.microsoft.com/office/drawing/2014/main" id="{F6B81F1F-9FD9-6BF2-8260-65825067553B}"/>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8079615" y="1414974"/>
            <a:ext cx="3116676" cy="502952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9310790C-10D8-48E1-CC39-94DE92F37FE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1154870" y="-28910"/>
            <a:ext cx="1052370" cy="1052370"/>
          </a:xfrm>
          <a:prstGeom prst="rect">
            <a:avLst/>
          </a:prstGeom>
        </p:spPr>
      </p:pic>
    </p:spTree>
    <p:extLst>
      <p:ext uri="{BB962C8B-B14F-4D97-AF65-F5344CB8AC3E}">
        <p14:creationId xmlns:p14="http://schemas.microsoft.com/office/powerpoint/2010/main" val="2632160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Computer Icon Images – Browse 81,479,771 Stock Photos ...">
            <a:extLst>
              <a:ext uri="{FF2B5EF4-FFF2-40B4-BE49-F238E27FC236}">
                <a16:creationId xmlns:a16="http://schemas.microsoft.com/office/drawing/2014/main" id="{FD65E156-497F-C883-7059-14FB500D2C8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589450" y="2292904"/>
            <a:ext cx="3510734" cy="2633050"/>
          </a:xfrm>
          <a:prstGeom prst="rect">
            <a:avLst/>
          </a:prstGeom>
          <a:noFill/>
          <a:extLst>
            <a:ext uri="{909E8E84-426E-40DD-AFC4-6F175D3DCCD1}">
              <a14:hiddenFill xmlns:a14="http://schemas.microsoft.com/office/drawing/2010/main">
                <a:solidFill>
                  <a:srgbClr val="FFFFFF"/>
                </a:solidFill>
              </a14:hiddenFill>
            </a:ext>
          </a:extLst>
        </p:spPr>
      </p:pic>
      <p:sp>
        <p:nvSpPr>
          <p:cNvPr id="149" name="Rectangle 2">
            <a:extLst>
              <a:ext uri="{FF2B5EF4-FFF2-40B4-BE49-F238E27FC236}">
                <a16:creationId xmlns:a16="http://schemas.microsoft.com/office/drawing/2014/main" id="{7C200243-A7FF-FE25-5331-FACAAB67DBA1}"/>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6BCD4673-E477-6689-E4DF-4CB0CAA114E9}"/>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The incredible idea</a:t>
            </a:r>
          </a:p>
        </p:txBody>
      </p:sp>
      <p:pic>
        <p:nvPicPr>
          <p:cNvPr id="17" name="Picture 16">
            <a:extLst>
              <a:ext uri="{FF2B5EF4-FFF2-40B4-BE49-F238E27FC236}">
                <a16:creationId xmlns:a16="http://schemas.microsoft.com/office/drawing/2014/main" id="{CF372CFE-7737-D3B3-484C-C555DE230A6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00734" y="1234518"/>
            <a:ext cx="3662379" cy="4198335"/>
          </a:xfrm>
          <a:prstGeom prst="rect">
            <a:avLst/>
          </a:prstGeom>
        </p:spPr>
      </p:pic>
      <p:sp>
        <p:nvSpPr>
          <p:cNvPr id="19" name="TextBox 18">
            <a:extLst>
              <a:ext uri="{FF2B5EF4-FFF2-40B4-BE49-F238E27FC236}">
                <a16:creationId xmlns:a16="http://schemas.microsoft.com/office/drawing/2014/main" id="{111B1749-5B37-A18C-BA9A-934F4C4F6106}"/>
              </a:ext>
            </a:extLst>
          </p:cNvPr>
          <p:cNvSpPr txBox="1"/>
          <p:nvPr/>
        </p:nvSpPr>
        <p:spPr>
          <a:xfrm>
            <a:off x="1081725" y="5808990"/>
            <a:ext cx="2593980" cy="523220"/>
          </a:xfrm>
          <a:prstGeom prst="rect">
            <a:avLst/>
          </a:prstGeom>
          <a:noFill/>
        </p:spPr>
        <p:txBody>
          <a:bodyPr wrap="none" rtlCol="0">
            <a:spAutoFit/>
          </a:bodyPr>
          <a:lstStyle/>
          <a:p>
            <a:r>
              <a:rPr lang="en-US" sz="2800" dirty="0"/>
              <a:t>humans (~8 bn)</a:t>
            </a:r>
          </a:p>
        </p:txBody>
      </p:sp>
      <p:sp>
        <p:nvSpPr>
          <p:cNvPr id="24" name="TextBox 23">
            <a:extLst>
              <a:ext uri="{FF2B5EF4-FFF2-40B4-BE49-F238E27FC236}">
                <a16:creationId xmlns:a16="http://schemas.microsoft.com/office/drawing/2014/main" id="{CD2478E9-B1EE-118C-A6D5-96E0D904E8D6}"/>
              </a:ext>
            </a:extLst>
          </p:cNvPr>
          <p:cNvSpPr txBox="1"/>
          <p:nvPr/>
        </p:nvSpPr>
        <p:spPr>
          <a:xfrm>
            <a:off x="7059714" y="5808990"/>
            <a:ext cx="2721066" cy="523220"/>
          </a:xfrm>
          <a:prstGeom prst="rect">
            <a:avLst/>
          </a:prstGeom>
          <a:noFill/>
        </p:spPr>
        <p:txBody>
          <a:bodyPr wrap="none" rtlCol="0">
            <a:spAutoFit/>
          </a:bodyPr>
          <a:lstStyle/>
          <a:p>
            <a:r>
              <a:rPr lang="en-US" sz="2800" dirty="0"/>
              <a:t>knowledge (lots)</a:t>
            </a:r>
          </a:p>
        </p:txBody>
      </p:sp>
      <p:pic>
        <p:nvPicPr>
          <p:cNvPr id="3" name="Picture 4" descr="A visually rich and detailed representation of the whole of human knowledge. The image should include symbols of science, literature, technology, philosophy, art, and history. Incorporate books, scientific instruments like telescopes and microscopes, technological devices like computers and smartphones, ancient scrolls, famous artworks, and iconic historical landmarks. Blend these elements seamlessly in a vibrant, dynamic composition, with interconnected lines and patterns symbolizing the interconnectivity of different fields of knowledge. The background should be filled with abstract, colorful patterns representing the vast and diverse nature of human understanding.">
            <a:extLst>
              <a:ext uri="{FF2B5EF4-FFF2-40B4-BE49-F238E27FC236}">
                <a16:creationId xmlns:a16="http://schemas.microsoft.com/office/drawing/2014/main" id="{4ABA5FE8-B1C8-CEC1-8C67-9A187A38503B}"/>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629426" y="1171018"/>
            <a:ext cx="7347085" cy="4198335"/>
          </a:xfrm>
          <a:prstGeom prst="round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4C5876E-7225-A8C9-5FC0-89A89C9C8466}"/>
              </a:ext>
            </a:extLst>
          </p:cNvPr>
          <p:cNvSpPr txBox="1"/>
          <p:nvPr/>
        </p:nvSpPr>
        <p:spPr>
          <a:xfrm>
            <a:off x="6133596" y="5327562"/>
            <a:ext cx="4355038" cy="523220"/>
          </a:xfrm>
          <a:prstGeom prst="rect">
            <a:avLst/>
          </a:prstGeom>
          <a:noFill/>
        </p:spPr>
        <p:txBody>
          <a:bodyPr wrap="none" rtlCol="0">
            <a:spAutoFit/>
          </a:bodyPr>
          <a:lstStyle/>
          <a:p>
            <a:r>
              <a:rPr lang="en-US" sz="2800" dirty="0"/>
              <a:t>automate the generation of</a:t>
            </a:r>
          </a:p>
        </p:txBody>
      </p:sp>
      <p:sp>
        <p:nvSpPr>
          <p:cNvPr id="5" name="TextBox 4">
            <a:extLst>
              <a:ext uri="{FF2B5EF4-FFF2-40B4-BE49-F238E27FC236}">
                <a16:creationId xmlns:a16="http://schemas.microsoft.com/office/drawing/2014/main" id="{FA10711D-764C-F665-620E-3A855DB527BA}"/>
              </a:ext>
            </a:extLst>
          </p:cNvPr>
          <p:cNvSpPr txBox="1"/>
          <p:nvPr/>
        </p:nvSpPr>
        <p:spPr>
          <a:xfrm>
            <a:off x="5989905" y="1259701"/>
            <a:ext cx="4626126" cy="954107"/>
          </a:xfrm>
          <a:prstGeom prst="rect">
            <a:avLst/>
          </a:prstGeom>
          <a:noFill/>
        </p:spPr>
        <p:txBody>
          <a:bodyPr wrap="square" rtlCol="0">
            <a:spAutoFit/>
          </a:bodyPr>
          <a:lstStyle/>
          <a:p>
            <a:pPr algn="ctr"/>
            <a:r>
              <a:rPr lang="en-US" sz="2800" dirty="0"/>
              <a:t>the incredible idea that it might be possible to</a:t>
            </a:r>
          </a:p>
        </p:txBody>
      </p:sp>
      <p:pic>
        <p:nvPicPr>
          <p:cNvPr id="2" name="Picture 1">
            <a:extLst>
              <a:ext uri="{FF2B5EF4-FFF2-40B4-BE49-F238E27FC236}">
                <a16:creationId xmlns:a16="http://schemas.microsoft.com/office/drawing/2014/main" id="{0F98AC8E-B43D-6B04-D6C7-5C64CD8FB00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Tree>
    <p:extLst>
      <p:ext uri="{BB962C8B-B14F-4D97-AF65-F5344CB8AC3E}">
        <p14:creationId xmlns:p14="http://schemas.microsoft.com/office/powerpoint/2010/main" val="2134745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71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1000" fill="hold"/>
                                        <p:tgtEl>
                                          <p:spTgt spid="3"/>
                                        </p:tgtEl>
                                      </p:cBhvr>
                                      <p:by x="25000" y="25000"/>
                                    </p:animScale>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dissolve">
                                      <p:cBhvr>
                                        <p:cTn id="15" dur="500"/>
                                        <p:tgtEl>
                                          <p:spTgt spid="4"/>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dissolv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Rectangle 2">
            <a:extLst>
              <a:ext uri="{FF2B5EF4-FFF2-40B4-BE49-F238E27FC236}">
                <a16:creationId xmlns:a16="http://schemas.microsoft.com/office/drawing/2014/main" id="{7C200243-A7FF-FE25-5331-FACAAB67DBA1}"/>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6BCD4673-E477-6689-E4DF-4CB0CAA114E9}"/>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Where it all started</a:t>
            </a:r>
          </a:p>
        </p:txBody>
      </p:sp>
      <p:pic>
        <p:nvPicPr>
          <p:cNvPr id="2" name="20250422_0725_17th Century Leipzig Panorama_simple_compose_01jse2s1whepetm068hn074a7k">
            <a:hlinkClick r:id="" action="ppaction://media"/>
            <a:extLst>
              <a:ext uri="{FF2B5EF4-FFF2-40B4-BE49-F238E27FC236}">
                <a16:creationId xmlns:a16="http://schemas.microsoft.com/office/drawing/2014/main" id="{E1DD8E5E-1EE8-40CE-1C7A-F308D666157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33814" y="1150010"/>
            <a:ext cx="9879980" cy="5553150"/>
          </a:xfrm>
          <a:prstGeom prst="rect">
            <a:avLst/>
          </a:prstGeom>
        </p:spPr>
      </p:pic>
      <p:sp>
        <p:nvSpPr>
          <p:cNvPr id="4" name="TextBox 3">
            <a:extLst>
              <a:ext uri="{FF2B5EF4-FFF2-40B4-BE49-F238E27FC236}">
                <a16:creationId xmlns:a16="http://schemas.microsoft.com/office/drawing/2014/main" id="{869EF600-7ED1-54C3-DD85-37DEDB0544BA}"/>
              </a:ext>
            </a:extLst>
          </p:cNvPr>
          <p:cNvSpPr txBox="1"/>
          <p:nvPr/>
        </p:nvSpPr>
        <p:spPr>
          <a:xfrm>
            <a:off x="2875510" y="1292514"/>
            <a:ext cx="2774093" cy="646331"/>
          </a:xfrm>
          <a:prstGeom prst="rect">
            <a:avLst/>
          </a:prstGeom>
          <a:noFill/>
        </p:spPr>
        <p:txBody>
          <a:bodyPr wrap="none" rtlCol="0">
            <a:spAutoFit/>
          </a:bodyPr>
          <a:lstStyle/>
          <a:p>
            <a:r>
              <a:rPr lang="en-US" sz="3600" dirty="0"/>
              <a:t>Leipzig, 1677</a:t>
            </a:r>
          </a:p>
        </p:txBody>
      </p:sp>
      <p:pic>
        <p:nvPicPr>
          <p:cNvPr id="3" name="Picture 2">
            <a:extLst>
              <a:ext uri="{FF2B5EF4-FFF2-40B4-BE49-F238E27FC236}">
                <a16:creationId xmlns:a16="http://schemas.microsoft.com/office/drawing/2014/main" id="{AD5F08FD-0493-AB02-0643-E32C03179B8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Tree>
    <p:extLst>
      <p:ext uri="{BB962C8B-B14F-4D97-AF65-F5344CB8AC3E}">
        <p14:creationId xmlns:p14="http://schemas.microsoft.com/office/powerpoint/2010/main" val="1476472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00"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repeatCount="indefinite" fill="hold" display="0">
                  <p:stCondLst>
                    <p:cond delay="indefinite"/>
                  </p:stCondLst>
                </p:cTn>
                <p:tgtEl>
                  <p:spTgt spid="2"/>
                </p:tgtEl>
              </p:cMediaNode>
            </p:video>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2"/>
                                        </p:tgtEl>
                                      </p:cBhvr>
                                    </p:cmd>
                                  </p:childTnLst>
                                </p:cTn>
                              </p:par>
                            </p:childTnLst>
                          </p:cTn>
                        </p:par>
                      </p:childTnLst>
                    </p:cTn>
                  </p:par>
                </p:childTnLst>
              </p:cTn>
              <p:nextCondLst>
                <p:cond evt="onClick" delay="0">
                  <p:tgtEl>
                    <p:spTgt spid="2"/>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Gottfried Wilhelm Leibniz - Wikipedia">
            <a:extLst>
              <a:ext uri="{FF2B5EF4-FFF2-40B4-BE49-F238E27FC236}">
                <a16:creationId xmlns:a16="http://schemas.microsoft.com/office/drawing/2014/main" id="{969B61B0-1268-A431-A686-256B4F5FCF0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05065" y="1405966"/>
            <a:ext cx="4182951" cy="5053005"/>
          </a:xfrm>
          <a:prstGeom prst="rect">
            <a:avLst/>
          </a:prstGeom>
          <a:noFill/>
          <a:extLst>
            <a:ext uri="{909E8E84-426E-40DD-AFC4-6F175D3DCCD1}">
              <a14:hiddenFill xmlns:a14="http://schemas.microsoft.com/office/drawing/2010/main">
                <a:solidFill>
                  <a:srgbClr val="FFFFFF"/>
                </a:solidFill>
              </a14:hiddenFill>
            </a:ext>
          </a:extLst>
        </p:spPr>
      </p:pic>
      <p:sp>
        <p:nvSpPr>
          <p:cNvPr id="149" name="Rectangle 2">
            <a:extLst>
              <a:ext uri="{FF2B5EF4-FFF2-40B4-BE49-F238E27FC236}">
                <a16:creationId xmlns:a16="http://schemas.microsoft.com/office/drawing/2014/main" id="{7C200243-A7FF-FE25-5331-FACAAB67DBA1}"/>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6BCD4673-E477-6689-E4DF-4CB0CAA114E9}"/>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Leibniz’s dream</a:t>
            </a:r>
          </a:p>
        </p:txBody>
      </p:sp>
      <p:sp>
        <p:nvSpPr>
          <p:cNvPr id="7" name="TextBox 6">
            <a:extLst>
              <a:ext uri="{FF2B5EF4-FFF2-40B4-BE49-F238E27FC236}">
                <a16:creationId xmlns:a16="http://schemas.microsoft.com/office/drawing/2014/main" id="{FCECDDC3-72DE-EAD4-1B1A-99BF2446E8E9}"/>
              </a:ext>
            </a:extLst>
          </p:cNvPr>
          <p:cNvSpPr txBox="1"/>
          <p:nvPr/>
        </p:nvSpPr>
        <p:spPr>
          <a:xfrm>
            <a:off x="1005426" y="4823318"/>
            <a:ext cx="1893891" cy="1569660"/>
          </a:xfrm>
          <a:prstGeom prst="rect">
            <a:avLst/>
          </a:prstGeom>
          <a:noFill/>
        </p:spPr>
        <p:txBody>
          <a:bodyPr wrap="square">
            <a:spAutoFit/>
          </a:bodyPr>
          <a:lstStyle/>
          <a:p>
            <a:r>
              <a:rPr lang="en-US" sz="2400" dirty="0">
                <a:solidFill>
                  <a:schemeClr val="bg1"/>
                </a:solidFill>
              </a:rPr>
              <a:t>Gottfried Wilhelm Leibniz</a:t>
            </a:r>
          </a:p>
          <a:p>
            <a:r>
              <a:rPr lang="en-US" sz="2400" dirty="0">
                <a:solidFill>
                  <a:schemeClr val="bg1"/>
                </a:solidFill>
              </a:rPr>
              <a:t>(1646-1716)</a:t>
            </a:r>
          </a:p>
        </p:txBody>
      </p:sp>
      <p:sp>
        <p:nvSpPr>
          <p:cNvPr id="9" name="TextBox 8">
            <a:extLst>
              <a:ext uri="{FF2B5EF4-FFF2-40B4-BE49-F238E27FC236}">
                <a16:creationId xmlns:a16="http://schemas.microsoft.com/office/drawing/2014/main" id="{10CABB13-A8FB-3123-96B3-B953D68815A6}"/>
              </a:ext>
            </a:extLst>
          </p:cNvPr>
          <p:cNvSpPr txBox="1"/>
          <p:nvPr/>
        </p:nvSpPr>
        <p:spPr>
          <a:xfrm>
            <a:off x="5784274" y="1270659"/>
            <a:ext cx="5728745" cy="2246769"/>
          </a:xfrm>
          <a:prstGeom prst="rect">
            <a:avLst/>
          </a:prstGeom>
          <a:noFill/>
        </p:spPr>
        <p:txBody>
          <a:bodyPr wrap="square">
            <a:spAutoFit/>
          </a:bodyPr>
          <a:lstStyle/>
          <a:p>
            <a:r>
              <a:rPr lang="en-GB" sz="2800" i="1" dirty="0">
                <a:latin typeface="Times New Roman" panose="02020603050405020304" pitchFamily="18" charset="0"/>
                <a:cs typeface="Times New Roman" panose="02020603050405020304" pitchFamily="18" charset="0"/>
              </a:rPr>
              <a:t>“[can we]… find characters or signs suited for expressing all our thoughts as clearly and as exactly as arithmetic expresses numbers or geometry expresses lines”</a:t>
            </a:r>
          </a:p>
        </p:txBody>
      </p:sp>
      <p:sp>
        <p:nvSpPr>
          <p:cNvPr id="10" name="TextBox 9">
            <a:extLst>
              <a:ext uri="{FF2B5EF4-FFF2-40B4-BE49-F238E27FC236}">
                <a16:creationId xmlns:a16="http://schemas.microsoft.com/office/drawing/2014/main" id="{1EB8697A-074E-03FF-AEC4-362E5B315009}"/>
              </a:ext>
            </a:extLst>
          </p:cNvPr>
          <p:cNvSpPr txBox="1"/>
          <p:nvPr/>
        </p:nvSpPr>
        <p:spPr>
          <a:xfrm>
            <a:off x="6527246" y="3932469"/>
            <a:ext cx="5153809" cy="1200329"/>
          </a:xfrm>
          <a:prstGeom prst="rect">
            <a:avLst/>
          </a:prstGeom>
          <a:noFill/>
        </p:spPr>
        <p:txBody>
          <a:bodyPr wrap="square" rtlCol="0">
            <a:spAutoFit/>
          </a:bodyPr>
          <a:lstStyle/>
          <a:p>
            <a:r>
              <a:rPr lang="en-US" sz="3600" dirty="0"/>
              <a:t>Leibniz wanted a </a:t>
            </a:r>
          </a:p>
          <a:p>
            <a:r>
              <a:rPr lang="en-US" sz="3600" b="1" dirty="0"/>
              <a:t>language of thought</a:t>
            </a:r>
          </a:p>
        </p:txBody>
      </p:sp>
      <p:pic>
        <p:nvPicPr>
          <p:cNvPr id="2" name="Picture 1">
            <a:extLst>
              <a:ext uri="{FF2B5EF4-FFF2-40B4-BE49-F238E27FC236}">
                <a16:creationId xmlns:a16="http://schemas.microsoft.com/office/drawing/2014/main" id="{B2368DD9-9291-C3F0-7358-77EF25B1F3D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Tree>
    <p:extLst>
      <p:ext uri="{BB962C8B-B14F-4D97-AF65-F5344CB8AC3E}">
        <p14:creationId xmlns:p14="http://schemas.microsoft.com/office/powerpoint/2010/main" val="1251188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1B7C3-20C8-6105-FB54-1C2C537E8B1D}"/>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366B8F31-4153-372D-731C-7382934C87FE}"/>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CA248A51-96AB-8883-770D-7476E9A9EE41}"/>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Lovelace’s dream</a:t>
            </a:r>
          </a:p>
        </p:txBody>
      </p:sp>
      <p:sp>
        <p:nvSpPr>
          <p:cNvPr id="2" name="TextBox 1">
            <a:extLst>
              <a:ext uri="{FF2B5EF4-FFF2-40B4-BE49-F238E27FC236}">
                <a16:creationId xmlns:a16="http://schemas.microsoft.com/office/drawing/2014/main" id="{B9B4C417-ECB2-9E6F-91D2-21295339EC3D}"/>
              </a:ext>
            </a:extLst>
          </p:cNvPr>
          <p:cNvSpPr txBox="1"/>
          <p:nvPr/>
        </p:nvSpPr>
        <p:spPr>
          <a:xfrm>
            <a:off x="6505458" y="5870084"/>
            <a:ext cx="2787733" cy="646331"/>
          </a:xfrm>
          <a:prstGeom prst="rect">
            <a:avLst/>
          </a:prstGeom>
          <a:noFill/>
        </p:spPr>
        <p:txBody>
          <a:bodyPr wrap="square">
            <a:spAutoFit/>
          </a:bodyPr>
          <a:lstStyle/>
          <a:p>
            <a:r>
              <a:rPr lang="en-US" sz="1800" dirty="0">
                <a:solidFill>
                  <a:schemeClr val="bg1"/>
                </a:solidFill>
              </a:rPr>
              <a:t>Ada Countess of Lovelace</a:t>
            </a:r>
          </a:p>
          <a:p>
            <a:r>
              <a:rPr lang="en-US" sz="1800" dirty="0">
                <a:solidFill>
                  <a:schemeClr val="bg1"/>
                </a:solidFill>
              </a:rPr>
              <a:t>(1815-1852)</a:t>
            </a:r>
            <a:endParaRPr lang="en-US" dirty="0">
              <a:solidFill>
                <a:schemeClr val="bg1"/>
              </a:solidFill>
            </a:endParaRPr>
          </a:p>
        </p:txBody>
      </p:sp>
      <p:sp>
        <p:nvSpPr>
          <p:cNvPr id="4" name="TextBox 3">
            <a:extLst>
              <a:ext uri="{FF2B5EF4-FFF2-40B4-BE49-F238E27FC236}">
                <a16:creationId xmlns:a16="http://schemas.microsoft.com/office/drawing/2014/main" id="{43C8C9B4-CF28-F0FF-4C94-90FB34EABC63}"/>
              </a:ext>
            </a:extLst>
          </p:cNvPr>
          <p:cNvSpPr txBox="1"/>
          <p:nvPr/>
        </p:nvSpPr>
        <p:spPr>
          <a:xfrm>
            <a:off x="472069" y="1442862"/>
            <a:ext cx="5312204" cy="2677656"/>
          </a:xfrm>
          <a:prstGeom prst="rect">
            <a:avLst/>
          </a:prstGeom>
          <a:noFill/>
        </p:spPr>
        <p:txBody>
          <a:bodyPr wrap="square">
            <a:spAutoFit/>
          </a:bodyPr>
          <a:lstStyle/>
          <a:p>
            <a:r>
              <a:rPr lang="en-GB" sz="2800" i="1" dirty="0">
                <a:latin typeface="Times New Roman" panose="02020603050405020304" pitchFamily="18" charset="0"/>
                <a:cs typeface="Times New Roman" panose="02020603050405020304" pitchFamily="18" charset="0"/>
              </a:rPr>
              <a:t>“[The Analytical Engine] might act upon other things besides number, were objects found whose mutual fundamental relations could be expressed by those of the abstract science of operations”</a:t>
            </a:r>
            <a:endParaRPr lang="en-US" sz="2800" i="1" dirty="0"/>
          </a:p>
        </p:txBody>
      </p:sp>
      <p:sp>
        <p:nvSpPr>
          <p:cNvPr id="5" name="TextBox 4">
            <a:extLst>
              <a:ext uri="{FF2B5EF4-FFF2-40B4-BE49-F238E27FC236}">
                <a16:creationId xmlns:a16="http://schemas.microsoft.com/office/drawing/2014/main" id="{5CBA387F-0F42-030B-3C30-7C2B491D25B1}"/>
              </a:ext>
            </a:extLst>
          </p:cNvPr>
          <p:cNvSpPr txBox="1"/>
          <p:nvPr/>
        </p:nvSpPr>
        <p:spPr>
          <a:xfrm>
            <a:off x="739763" y="4550553"/>
            <a:ext cx="5153809" cy="1754326"/>
          </a:xfrm>
          <a:prstGeom prst="rect">
            <a:avLst/>
          </a:prstGeom>
          <a:noFill/>
        </p:spPr>
        <p:txBody>
          <a:bodyPr wrap="square" rtlCol="0">
            <a:spAutoFit/>
          </a:bodyPr>
          <a:lstStyle/>
          <a:p>
            <a:r>
              <a:rPr lang="en-US" sz="3600" dirty="0"/>
              <a:t>Lovelace dreamed of  </a:t>
            </a:r>
          </a:p>
          <a:p>
            <a:r>
              <a:rPr lang="en-US" sz="3600" b="1" dirty="0"/>
              <a:t>general-purpose computation</a:t>
            </a:r>
          </a:p>
        </p:txBody>
      </p:sp>
      <p:pic>
        <p:nvPicPr>
          <p:cNvPr id="8196" name="Picture 4" descr="The Engines | Babbage Engine | Computer History Museum">
            <a:extLst>
              <a:ext uri="{FF2B5EF4-FFF2-40B4-BE49-F238E27FC236}">
                <a16:creationId xmlns:a16="http://schemas.microsoft.com/office/drawing/2014/main" id="{A334693B-5F8F-3A0C-E4BD-BB51C95E6900}"/>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986429" y="2879265"/>
            <a:ext cx="3637150" cy="363715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Fantastic Women Series — Ada Lovelace, First Computer Programmer | by  Triggerfish Writing | Fantastic Women Series | Medium">
            <a:extLst>
              <a:ext uri="{FF2B5EF4-FFF2-40B4-BE49-F238E27FC236}">
                <a16:creationId xmlns:a16="http://schemas.microsoft.com/office/drawing/2014/main" id="{BE7D9680-A32D-0F0A-7B8C-9405B5F6F58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084220" y="1134521"/>
            <a:ext cx="2909719" cy="36371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8AF1FE2-C9A4-F82C-1AB4-4AC26F91DEBC}"/>
              </a:ext>
            </a:extLst>
          </p:cNvPr>
          <p:cNvSpPr txBox="1"/>
          <p:nvPr/>
        </p:nvSpPr>
        <p:spPr>
          <a:xfrm>
            <a:off x="10198592" y="4938649"/>
            <a:ext cx="1795347" cy="1569660"/>
          </a:xfrm>
          <a:prstGeom prst="rect">
            <a:avLst/>
          </a:prstGeom>
          <a:noFill/>
        </p:spPr>
        <p:txBody>
          <a:bodyPr wrap="square" rtlCol="0">
            <a:spAutoFit/>
          </a:bodyPr>
          <a:lstStyle/>
          <a:p>
            <a:pPr algn="ctr"/>
            <a:r>
              <a:rPr lang="en-US" sz="2400"/>
              <a:t>Ada King, Countess of Lovelace 1815-1852</a:t>
            </a:r>
          </a:p>
        </p:txBody>
      </p:sp>
      <p:sp>
        <p:nvSpPr>
          <p:cNvPr id="7" name="TextBox 6">
            <a:extLst>
              <a:ext uri="{FF2B5EF4-FFF2-40B4-BE49-F238E27FC236}">
                <a16:creationId xmlns:a16="http://schemas.microsoft.com/office/drawing/2014/main" id="{B0DE28B4-94AB-8CEA-A4AE-BB8C7C0AB1F6}"/>
              </a:ext>
            </a:extLst>
          </p:cNvPr>
          <p:cNvSpPr txBox="1"/>
          <p:nvPr/>
        </p:nvSpPr>
        <p:spPr>
          <a:xfrm>
            <a:off x="6795818" y="2048268"/>
            <a:ext cx="1795347" cy="830997"/>
          </a:xfrm>
          <a:prstGeom prst="rect">
            <a:avLst/>
          </a:prstGeom>
          <a:noFill/>
        </p:spPr>
        <p:txBody>
          <a:bodyPr wrap="square" rtlCol="0">
            <a:spAutoFit/>
          </a:bodyPr>
          <a:lstStyle/>
          <a:p>
            <a:pPr algn="ctr"/>
            <a:r>
              <a:rPr lang="en-US" sz="2400"/>
              <a:t>Analytical Engine</a:t>
            </a:r>
          </a:p>
        </p:txBody>
      </p:sp>
      <p:pic>
        <p:nvPicPr>
          <p:cNvPr id="8" name="Picture 7">
            <a:extLst>
              <a:ext uri="{FF2B5EF4-FFF2-40B4-BE49-F238E27FC236}">
                <a16:creationId xmlns:a16="http://schemas.microsoft.com/office/drawing/2014/main" id="{C73B8D67-A27A-2B45-41BA-05784C7A0C8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Tree>
    <p:extLst>
      <p:ext uri="{BB962C8B-B14F-4D97-AF65-F5344CB8AC3E}">
        <p14:creationId xmlns:p14="http://schemas.microsoft.com/office/powerpoint/2010/main" val="2510504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9231DB-67F3-230D-24D4-5077EA8BC6F9}"/>
            </a:ext>
          </a:extLst>
        </p:cNvPr>
        <p:cNvGrpSpPr/>
        <p:nvPr/>
      </p:nvGrpSpPr>
      <p:grpSpPr>
        <a:xfrm>
          <a:off x="0" y="0"/>
          <a:ext cx="0" cy="0"/>
          <a:chOff x="0" y="0"/>
          <a:chExt cx="0" cy="0"/>
        </a:xfrm>
      </p:grpSpPr>
      <p:pic>
        <p:nvPicPr>
          <p:cNvPr id="7172" name="Picture 4" descr="George Boole - Wikipedia">
            <a:extLst>
              <a:ext uri="{FF2B5EF4-FFF2-40B4-BE49-F238E27FC236}">
                <a16:creationId xmlns:a16="http://schemas.microsoft.com/office/drawing/2014/main" id="{8A782194-A3B6-D1D4-DACE-DD60BDAF6E5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97464" y="1422827"/>
            <a:ext cx="3761998" cy="5047152"/>
          </a:xfrm>
          <a:prstGeom prst="rect">
            <a:avLst/>
          </a:prstGeom>
          <a:noFill/>
          <a:extLst>
            <a:ext uri="{909E8E84-426E-40DD-AFC4-6F175D3DCCD1}">
              <a14:hiddenFill xmlns:a14="http://schemas.microsoft.com/office/drawing/2010/main">
                <a:solidFill>
                  <a:srgbClr val="FFFFFF"/>
                </a:solidFill>
              </a14:hiddenFill>
            </a:ext>
          </a:extLst>
        </p:spPr>
      </p:pic>
      <p:sp>
        <p:nvSpPr>
          <p:cNvPr id="149" name="Rectangle 2">
            <a:extLst>
              <a:ext uri="{FF2B5EF4-FFF2-40B4-BE49-F238E27FC236}">
                <a16:creationId xmlns:a16="http://schemas.microsoft.com/office/drawing/2014/main" id="{5B1909FC-4B9D-EE9C-C215-BD7944ACB340}"/>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1DA9FB5D-6721-012E-4F12-1E672C647123}"/>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Boole’s idea</a:t>
            </a:r>
          </a:p>
        </p:txBody>
      </p:sp>
      <p:grpSp>
        <p:nvGrpSpPr>
          <p:cNvPr id="18" name="Group 17">
            <a:extLst>
              <a:ext uri="{FF2B5EF4-FFF2-40B4-BE49-F238E27FC236}">
                <a16:creationId xmlns:a16="http://schemas.microsoft.com/office/drawing/2014/main" id="{B3782D1B-95DC-573A-50BB-D64F54747B73}"/>
              </a:ext>
            </a:extLst>
          </p:cNvPr>
          <p:cNvGrpSpPr/>
          <p:nvPr/>
        </p:nvGrpSpPr>
        <p:grpSpPr>
          <a:xfrm>
            <a:off x="5326982" y="1052371"/>
            <a:ext cx="3504451" cy="3504451"/>
            <a:chOff x="5936431" y="1092985"/>
            <a:chExt cx="3504451" cy="3504451"/>
          </a:xfrm>
        </p:grpSpPr>
        <p:pic>
          <p:nvPicPr>
            <p:cNvPr id="6154" name="Picture 10" descr="Generated image">
              <a:extLst>
                <a:ext uri="{FF2B5EF4-FFF2-40B4-BE49-F238E27FC236}">
                  <a16:creationId xmlns:a16="http://schemas.microsoft.com/office/drawing/2014/main" id="{F1E686CD-A074-5EB4-6BE9-BDBD0E4173B5}"/>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5400000">
              <a:off x="5936431" y="1092985"/>
              <a:ext cx="3504451" cy="3504451"/>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C43CF9D5-F672-163D-10C6-29AEE55221CA}"/>
                </a:ext>
              </a:extLst>
            </p:cNvPr>
            <p:cNvSpPr txBox="1"/>
            <p:nvPr/>
          </p:nvSpPr>
          <p:spPr>
            <a:xfrm>
              <a:off x="6626048" y="1851462"/>
              <a:ext cx="795411" cy="461665"/>
            </a:xfrm>
            <a:prstGeom prst="rect">
              <a:avLst/>
            </a:prstGeom>
            <a:noFill/>
          </p:spPr>
          <p:txBody>
            <a:bodyPr wrap="none" rtlCol="0">
              <a:spAutoFit/>
            </a:bodyPr>
            <a:lstStyle/>
            <a:p>
              <a:r>
                <a:rPr lang="en-US" sz="2400" dirty="0"/>
                <a:t>AND</a:t>
              </a:r>
            </a:p>
          </p:txBody>
        </p:sp>
        <p:sp>
          <p:nvSpPr>
            <p:cNvPr id="13" name="TextBox 12">
              <a:extLst>
                <a:ext uri="{FF2B5EF4-FFF2-40B4-BE49-F238E27FC236}">
                  <a16:creationId xmlns:a16="http://schemas.microsoft.com/office/drawing/2014/main" id="{28FBBBAC-0A2D-460A-9CB8-C929EFFF0D48}"/>
                </a:ext>
              </a:extLst>
            </p:cNvPr>
            <p:cNvSpPr txBox="1"/>
            <p:nvPr/>
          </p:nvSpPr>
          <p:spPr>
            <a:xfrm>
              <a:off x="8156499" y="2190016"/>
              <a:ext cx="596638" cy="461665"/>
            </a:xfrm>
            <a:prstGeom prst="rect">
              <a:avLst/>
            </a:prstGeom>
            <a:noFill/>
          </p:spPr>
          <p:txBody>
            <a:bodyPr wrap="none" rtlCol="0">
              <a:spAutoFit/>
            </a:bodyPr>
            <a:lstStyle/>
            <a:p>
              <a:r>
                <a:rPr lang="en-US" sz="2400" dirty="0"/>
                <a:t>OR</a:t>
              </a:r>
            </a:p>
          </p:txBody>
        </p:sp>
        <p:sp>
          <p:nvSpPr>
            <p:cNvPr id="14" name="TextBox 13">
              <a:extLst>
                <a:ext uri="{FF2B5EF4-FFF2-40B4-BE49-F238E27FC236}">
                  <a16:creationId xmlns:a16="http://schemas.microsoft.com/office/drawing/2014/main" id="{3FADDCA7-9D61-0442-B226-09160248B856}"/>
                </a:ext>
              </a:extLst>
            </p:cNvPr>
            <p:cNvSpPr txBox="1"/>
            <p:nvPr/>
          </p:nvSpPr>
          <p:spPr>
            <a:xfrm>
              <a:off x="6531045" y="3429000"/>
              <a:ext cx="767774" cy="461665"/>
            </a:xfrm>
            <a:prstGeom prst="rect">
              <a:avLst/>
            </a:prstGeom>
            <a:noFill/>
          </p:spPr>
          <p:txBody>
            <a:bodyPr wrap="none" rtlCol="0">
              <a:spAutoFit/>
            </a:bodyPr>
            <a:lstStyle/>
            <a:p>
              <a:r>
                <a:rPr lang="en-US" sz="2400" dirty="0">
                  <a:solidFill>
                    <a:schemeClr val="bg1"/>
                  </a:solidFill>
                </a:rPr>
                <a:t>NOT</a:t>
              </a:r>
            </a:p>
          </p:txBody>
        </p:sp>
      </p:grpSp>
      <p:sp>
        <p:nvSpPr>
          <p:cNvPr id="15" name="TextBox 14">
            <a:extLst>
              <a:ext uri="{FF2B5EF4-FFF2-40B4-BE49-F238E27FC236}">
                <a16:creationId xmlns:a16="http://schemas.microsoft.com/office/drawing/2014/main" id="{0DF0D107-E447-3C6C-51B4-17B21BAF2913}"/>
              </a:ext>
            </a:extLst>
          </p:cNvPr>
          <p:cNvSpPr txBox="1"/>
          <p:nvPr/>
        </p:nvSpPr>
        <p:spPr>
          <a:xfrm>
            <a:off x="173588" y="1318405"/>
            <a:ext cx="2519144" cy="830997"/>
          </a:xfrm>
          <a:prstGeom prst="rect">
            <a:avLst/>
          </a:prstGeom>
          <a:noFill/>
        </p:spPr>
        <p:txBody>
          <a:bodyPr wrap="square" rtlCol="0">
            <a:spAutoFit/>
          </a:bodyPr>
          <a:lstStyle/>
          <a:p>
            <a:r>
              <a:rPr lang="en-US" sz="2400" dirty="0"/>
              <a:t>George Boole (1815-1864)</a:t>
            </a:r>
          </a:p>
        </p:txBody>
      </p:sp>
      <p:sp>
        <p:nvSpPr>
          <p:cNvPr id="16" name="TextBox 15">
            <a:extLst>
              <a:ext uri="{FF2B5EF4-FFF2-40B4-BE49-F238E27FC236}">
                <a16:creationId xmlns:a16="http://schemas.microsoft.com/office/drawing/2014/main" id="{F1F4B180-E9F3-3B57-484F-97C9FA2CF1D3}"/>
              </a:ext>
            </a:extLst>
          </p:cNvPr>
          <p:cNvSpPr txBox="1"/>
          <p:nvPr/>
        </p:nvSpPr>
        <p:spPr>
          <a:xfrm>
            <a:off x="6689371" y="4608528"/>
            <a:ext cx="5006290" cy="1200329"/>
          </a:xfrm>
          <a:prstGeom prst="rect">
            <a:avLst/>
          </a:prstGeom>
          <a:noFill/>
        </p:spPr>
        <p:txBody>
          <a:bodyPr wrap="square" rtlCol="0">
            <a:spAutoFit/>
          </a:bodyPr>
          <a:lstStyle/>
          <a:p>
            <a:r>
              <a:rPr lang="en-US" sz="3600" dirty="0"/>
              <a:t>Boole </a:t>
            </a:r>
            <a:r>
              <a:rPr lang="en-US" sz="3600" dirty="0" err="1"/>
              <a:t>formalised</a:t>
            </a:r>
            <a:r>
              <a:rPr lang="en-US" sz="3600" dirty="0"/>
              <a:t> the </a:t>
            </a:r>
            <a:r>
              <a:rPr lang="en-US" sz="3600" b="1" dirty="0"/>
              <a:t>laws of reasoning</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D03A1E25-16C4-3998-90E1-6131089D36B0}"/>
                  </a:ext>
                </a:extLst>
              </p:cNvPr>
              <p:cNvSpPr txBox="1"/>
              <p:nvPr/>
            </p:nvSpPr>
            <p:spPr>
              <a:xfrm>
                <a:off x="8586459" y="2838407"/>
                <a:ext cx="3881195" cy="1107996"/>
              </a:xfrm>
              <a:prstGeom prst="rect">
                <a:avLst/>
              </a:prstGeom>
              <a:noFill/>
            </p:spPr>
            <p:txBody>
              <a:bodyPr wrap="square" rtlCol="0">
                <a:spAutoFit/>
              </a:bodyPr>
              <a:lstStyle/>
              <a:p>
                <a:r>
                  <a:rPr lang="en-US" sz="2200" dirty="0"/>
                  <a:t>Alice OR Bob stole the jewel</a:t>
                </a:r>
              </a:p>
              <a:p>
                <a:r>
                  <a:rPr lang="en-US" sz="2200" dirty="0"/>
                  <a:t>Bob did NOT steal the jewel</a:t>
                </a:r>
              </a:p>
              <a:p>
                <a14:m>
                  <m:oMath xmlns:m="http://schemas.openxmlformats.org/officeDocument/2006/math">
                    <m:r>
                      <a:rPr lang="en-US" sz="2200" i="1" smtClean="0">
                        <a:latin typeface="Cambria Math" panose="02040503050406030204" pitchFamily="18" charset="0"/>
                        <a:ea typeface="Cambria Math" panose="02040503050406030204" pitchFamily="18" charset="0"/>
                      </a:rPr>
                      <m:t>→</m:t>
                    </m:r>
                    <m:r>
                      <a:rPr lang="en-GB" sz="2200" b="0" i="1" smtClean="0">
                        <a:latin typeface="Cambria Math" panose="02040503050406030204" pitchFamily="18" charset="0"/>
                        <a:ea typeface="Cambria Math" panose="02040503050406030204" pitchFamily="18" charset="0"/>
                      </a:rPr>
                      <m:t> </m:t>
                    </m:r>
                  </m:oMath>
                </a14:m>
                <a:r>
                  <a:rPr lang="en-US" sz="2200" dirty="0"/>
                  <a:t>Alice stole the jewel </a:t>
                </a:r>
              </a:p>
            </p:txBody>
          </p:sp>
        </mc:Choice>
        <mc:Fallback xmlns="">
          <p:sp>
            <p:nvSpPr>
              <p:cNvPr id="17" name="TextBox 16">
                <a:extLst>
                  <a:ext uri="{FF2B5EF4-FFF2-40B4-BE49-F238E27FC236}">
                    <a16:creationId xmlns:a16="http://schemas.microsoft.com/office/drawing/2014/main" id="{D03A1E25-16C4-3998-90E1-6131089D36B0}"/>
                  </a:ext>
                </a:extLst>
              </p:cNvPr>
              <p:cNvSpPr txBox="1">
                <a:spLocks noRot="1" noChangeAspect="1" noMove="1" noResize="1" noEditPoints="1" noAdjustHandles="1" noChangeArrowheads="1" noChangeShapeType="1" noTextEdit="1"/>
              </p:cNvSpPr>
              <p:nvPr/>
            </p:nvSpPr>
            <p:spPr>
              <a:xfrm>
                <a:off x="8586459" y="2838407"/>
                <a:ext cx="3881195" cy="1107996"/>
              </a:xfrm>
              <a:prstGeom prst="rect">
                <a:avLst/>
              </a:prstGeom>
              <a:blipFill>
                <a:blip r:embed="rId6"/>
                <a:stretch>
                  <a:fillRect l="-1961" t="-3409" b="-10227"/>
                </a:stretch>
              </a:blipFill>
            </p:spPr>
            <p:txBody>
              <a:bodyPr/>
              <a:lstStyle/>
              <a:p>
                <a:r>
                  <a:rPr lang="en-US">
                    <a:noFill/>
                  </a:rPr>
                  <a:t> </a:t>
                </a:r>
              </a:p>
            </p:txBody>
          </p:sp>
        </mc:Fallback>
      </mc:AlternateContent>
      <p:sp>
        <p:nvSpPr>
          <p:cNvPr id="19" name="TextBox 18">
            <a:extLst>
              <a:ext uri="{FF2B5EF4-FFF2-40B4-BE49-F238E27FC236}">
                <a16:creationId xmlns:a16="http://schemas.microsoft.com/office/drawing/2014/main" id="{EAB9AE44-529A-15DC-825A-D5D9BD54C453}"/>
              </a:ext>
            </a:extLst>
          </p:cNvPr>
          <p:cNvSpPr txBox="1"/>
          <p:nvPr/>
        </p:nvSpPr>
        <p:spPr>
          <a:xfrm>
            <a:off x="8709099" y="1656960"/>
            <a:ext cx="3309313" cy="954107"/>
          </a:xfrm>
          <a:prstGeom prst="rect">
            <a:avLst/>
          </a:prstGeom>
          <a:noFill/>
        </p:spPr>
        <p:txBody>
          <a:bodyPr wrap="square" rtlCol="0">
            <a:spAutoFit/>
          </a:bodyPr>
          <a:lstStyle/>
          <a:p>
            <a:pPr algn="ctr"/>
            <a:r>
              <a:rPr lang="en-US" sz="2800" dirty="0"/>
              <a:t>Reasoning is a  </a:t>
            </a:r>
            <a:r>
              <a:rPr lang="en-US" sz="2800" b="1" dirty="0"/>
              <a:t>generative</a:t>
            </a:r>
            <a:r>
              <a:rPr lang="en-US" sz="2800" dirty="0"/>
              <a:t> process</a:t>
            </a:r>
          </a:p>
        </p:txBody>
      </p:sp>
      <p:pic>
        <p:nvPicPr>
          <p:cNvPr id="2" name="Picture 1">
            <a:extLst>
              <a:ext uri="{FF2B5EF4-FFF2-40B4-BE49-F238E27FC236}">
                <a16:creationId xmlns:a16="http://schemas.microsoft.com/office/drawing/2014/main" id="{31D4DFB8-016A-0E1A-A404-364A01BDF6C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Tree>
    <p:extLst>
      <p:ext uri="{BB962C8B-B14F-4D97-AF65-F5344CB8AC3E}">
        <p14:creationId xmlns:p14="http://schemas.microsoft.com/office/powerpoint/2010/main" val="349038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Rectangle 2">
            <a:extLst>
              <a:ext uri="{FF2B5EF4-FFF2-40B4-BE49-F238E27FC236}">
                <a16:creationId xmlns:a16="http://schemas.microsoft.com/office/drawing/2014/main" id="{7C200243-A7FF-FE25-5331-FACAAB67DBA1}"/>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150" name="Picture 149">
            <a:extLst>
              <a:ext uri="{FF2B5EF4-FFF2-40B4-BE49-F238E27FC236}">
                <a16:creationId xmlns:a16="http://schemas.microsoft.com/office/drawing/2014/main" id="{A63A098B-0F47-BFB6-C507-27D7CF4FA18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151" name="Rectangle 3">
            <a:extLst>
              <a:ext uri="{FF2B5EF4-FFF2-40B4-BE49-F238E27FC236}">
                <a16:creationId xmlns:a16="http://schemas.microsoft.com/office/drawing/2014/main" id="{6BCD4673-E477-6689-E4DF-4CB0CAA114E9}"/>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The birth of computing</a:t>
            </a:r>
          </a:p>
        </p:txBody>
      </p:sp>
      <p:grpSp>
        <p:nvGrpSpPr>
          <p:cNvPr id="3" name="Group 2">
            <a:extLst>
              <a:ext uri="{FF2B5EF4-FFF2-40B4-BE49-F238E27FC236}">
                <a16:creationId xmlns:a16="http://schemas.microsoft.com/office/drawing/2014/main" id="{44472865-76AD-9389-194C-DC7B63E7320A}"/>
              </a:ext>
            </a:extLst>
          </p:cNvPr>
          <p:cNvGrpSpPr/>
          <p:nvPr/>
        </p:nvGrpSpPr>
        <p:grpSpPr>
          <a:xfrm>
            <a:off x="5906052" y="1475320"/>
            <a:ext cx="6197600" cy="4568048"/>
            <a:chOff x="5800955" y="1429119"/>
            <a:chExt cx="6197600" cy="4568048"/>
          </a:xfrm>
        </p:grpSpPr>
        <p:pic>
          <p:nvPicPr>
            <p:cNvPr id="8194" name="Picture 2" descr="Turing Machine Schematic">
              <a:extLst>
                <a:ext uri="{FF2B5EF4-FFF2-40B4-BE49-F238E27FC236}">
                  <a16:creationId xmlns:a16="http://schemas.microsoft.com/office/drawing/2014/main" id="{70AD81F9-03D8-27F7-BAE9-8344765973A9}"/>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133179" y="2522440"/>
              <a:ext cx="5641746" cy="227032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DFF4DA6-F913-4F3C-740C-655BB634BFAD}"/>
                </a:ext>
              </a:extLst>
            </p:cNvPr>
            <p:cNvSpPr txBox="1"/>
            <p:nvPr/>
          </p:nvSpPr>
          <p:spPr>
            <a:xfrm>
              <a:off x="6352946" y="5043060"/>
              <a:ext cx="5089755" cy="954107"/>
            </a:xfrm>
            <a:prstGeom prst="rect">
              <a:avLst/>
            </a:prstGeom>
            <a:noFill/>
          </p:spPr>
          <p:txBody>
            <a:bodyPr wrap="square" rtlCol="0">
              <a:spAutoFit/>
            </a:bodyPr>
            <a:lstStyle/>
            <a:p>
              <a:pPr algn="ctr"/>
              <a:r>
                <a:rPr lang="en-GB" sz="2800" dirty="0">
                  <a:cs typeface="Times New Roman" panose="02020603050405020304" pitchFamily="18" charset="0"/>
                </a:rPr>
                <a:t>Laid the foundations for modern computer science</a:t>
              </a:r>
              <a:endParaRPr lang="en-US" sz="2800" dirty="0">
                <a:cs typeface="Times New Roman" panose="02020603050405020304" pitchFamily="18" charset="0"/>
              </a:endParaRPr>
            </a:p>
          </p:txBody>
        </p:sp>
        <p:sp>
          <p:nvSpPr>
            <p:cNvPr id="10" name="TextBox 9">
              <a:extLst>
                <a:ext uri="{FF2B5EF4-FFF2-40B4-BE49-F238E27FC236}">
                  <a16:creationId xmlns:a16="http://schemas.microsoft.com/office/drawing/2014/main" id="{4457405A-5A50-5E28-9367-68C508FB37AD}"/>
                </a:ext>
              </a:extLst>
            </p:cNvPr>
            <p:cNvSpPr txBox="1"/>
            <p:nvPr/>
          </p:nvSpPr>
          <p:spPr>
            <a:xfrm>
              <a:off x="5800955" y="1429119"/>
              <a:ext cx="6197600" cy="954107"/>
            </a:xfrm>
            <a:prstGeom prst="rect">
              <a:avLst/>
            </a:prstGeom>
            <a:noFill/>
          </p:spPr>
          <p:txBody>
            <a:bodyPr wrap="square">
              <a:spAutoFit/>
            </a:bodyPr>
            <a:lstStyle/>
            <a:p>
              <a:pPr algn="ctr"/>
              <a:r>
                <a:rPr lang="en-GB" sz="2800" dirty="0">
                  <a:cs typeface="Times New Roman" panose="02020603050405020304" pitchFamily="18" charset="0"/>
                </a:rPr>
                <a:t>The Turing Machine is a theory of computation (not a physical device)</a:t>
              </a:r>
            </a:p>
          </p:txBody>
        </p:sp>
      </p:grpSp>
      <p:pic>
        <p:nvPicPr>
          <p:cNvPr id="4" name="Picture 6" descr="1936: Alan Turing &amp; The Turing Machine - Pivotal Moments — Pivotal">
            <a:extLst>
              <a:ext uri="{FF2B5EF4-FFF2-40B4-BE49-F238E27FC236}">
                <a16:creationId xmlns:a16="http://schemas.microsoft.com/office/drawing/2014/main" id="{0587C0F6-4B35-2C78-2000-812B3B126019}"/>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749299" y="1992601"/>
            <a:ext cx="4737101" cy="353348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3DF4AAC3-B1C8-FAF2-7191-BD082F4FBDC7}"/>
              </a:ext>
            </a:extLst>
          </p:cNvPr>
          <p:cNvSpPr txBox="1"/>
          <p:nvPr/>
        </p:nvSpPr>
        <p:spPr>
          <a:xfrm>
            <a:off x="3742399" y="4664793"/>
            <a:ext cx="2441580" cy="830997"/>
          </a:xfrm>
          <a:prstGeom prst="rect">
            <a:avLst/>
          </a:prstGeom>
          <a:noFill/>
        </p:spPr>
        <p:txBody>
          <a:bodyPr wrap="square">
            <a:spAutoFit/>
          </a:bodyPr>
          <a:lstStyle/>
          <a:p>
            <a:r>
              <a:rPr lang="en-US" sz="2400" dirty="0">
                <a:solidFill>
                  <a:schemeClr val="bg1"/>
                </a:solidFill>
              </a:rPr>
              <a:t>Alan Turing (1912-1954) </a:t>
            </a:r>
            <a:endParaRPr lang="en-US" sz="2400">
              <a:solidFill>
                <a:schemeClr val="bg1"/>
              </a:solidFill>
            </a:endParaRPr>
          </a:p>
        </p:txBody>
      </p:sp>
      <p:sp>
        <p:nvSpPr>
          <p:cNvPr id="9" name="TextBox 8">
            <a:extLst>
              <a:ext uri="{FF2B5EF4-FFF2-40B4-BE49-F238E27FC236}">
                <a16:creationId xmlns:a16="http://schemas.microsoft.com/office/drawing/2014/main" id="{99C3605E-F9B5-C4EC-D878-21993B964596}"/>
              </a:ext>
            </a:extLst>
          </p:cNvPr>
          <p:cNvSpPr txBox="1"/>
          <p:nvPr/>
        </p:nvSpPr>
        <p:spPr>
          <a:xfrm>
            <a:off x="749299" y="5034125"/>
            <a:ext cx="2441580" cy="461665"/>
          </a:xfrm>
          <a:prstGeom prst="rect">
            <a:avLst/>
          </a:prstGeom>
          <a:noFill/>
        </p:spPr>
        <p:txBody>
          <a:bodyPr wrap="square">
            <a:spAutoFit/>
          </a:bodyPr>
          <a:lstStyle/>
          <a:p>
            <a:r>
              <a:rPr lang="en-US" sz="2400" dirty="0">
                <a:solidFill>
                  <a:schemeClr val="bg1"/>
                </a:solidFill>
              </a:rPr>
              <a:t>Colossus</a:t>
            </a:r>
            <a:endParaRPr lang="en-US" sz="2400">
              <a:solidFill>
                <a:schemeClr val="bg1"/>
              </a:solidFill>
            </a:endParaRPr>
          </a:p>
        </p:txBody>
      </p:sp>
    </p:spTree>
    <p:extLst>
      <p:ext uri="{BB962C8B-B14F-4D97-AF65-F5344CB8AC3E}">
        <p14:creationId xmlns:p14="http://schemas.microsoft.com/office/powerpoint/2010/main" val="2816910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3285B-60A7-F9A0-58BB-1D7D65EFF262}"/>
            </a:ext>
          </a:extLst>
        </p:cNvPr>
        <p:cNvGrpSpPr/>
        <p:nvPr/>
      </p:nvGrpSpPr>
      <p:grpSpPr>
        <a:xfrm>
          <a:off x="0" y="0"/>
          <a:ext cx="0" cy="0"/>
          <a:chOff x="0" y="0"/>
          <a:chExt cx="0" cy="0"/>
        </a:xfrm>
      </p:grpSpPr>
      <p:pic>
        <p:nvPicPr>
          <p:cNvPr id="6146" name="Picture 2" descr="Dartmouth Conference - Wikipedia">
            <a:extLst>
              <a:ext uri="{FF2B5EF4-FFF2-40B4-BE49-F238E27FC236}">
                <a16:creationId xmlns:a16="http://schemas.microsoft.com/office/drawing/2014/main" id="{F0CA06E7-C729-5382-1404-A8B97018763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38149" y="1508640"/>
            <a:ext cx="5783497" cy="3840720"/>
          </a:xfrm>
          <a:prstGeom prst="rect">
            <a:avLst/>
          </a:prstGeom>
          <a:noFill/>
          <a:extLst>
            <a:ext uri="{909E8E84-426E-40DD-AFC4-6F175D3DCCD1}">
              <a14:hiddenFill xmlns:a14="http://schemas.microsoft.com/office/drawing/2010/main">
                <a:solidFill>
                  <a:srgbClr val="FFFFFF"/>
                </a:solidFill>
              </a14:hiddenFill>
            </a:ext>
          </a:extLst>
        </p:spPr>
      </p:pic>
      <p:sp>
        <p:nvSpPr>
          <p:cNvPr id="149" name="Rectangle 2">
            <a:extLst>
              <a:ext uri="{FF2B5EF4-FFF2-40B4-BE49-F238E27FC236}">
                <a16:creationId xmlns:a16="http://schemas.microsoft.com/office/drawing/2014/main" id="{C60B6A48-EB89-0E11-5447-7BD2A3BCFDBD}"/>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21B89C17-385F-7436-6928-CA28A8A13699}"/>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The Dartmouth Conference</a:t>
            </a:r>
          </a:p>
        </p:txBody>
      </p:sp>
      <p:sp>
        <p:nvSpPr>
          <p:cNvPr id="3" name="TextBox 2">
            <a:extLst>
              <a:ext uri="{FF2B5EF4-FFF2-40B4-BE49-F238E27FC236}">
                <a16:creationId xmlns:a16="http://schemas.microsoft.com/office/drawing/2014/main" id="{F01A7597-DB40-2D19-4359-DAB867DC5C4C}"/>
              </a:ext>
            </a:extLst>
          </p:cNvPr>
          <p:cNvSpPr txBox="1"/>
          <p:nvPr/>
        </p:nvSpPr>
        <p:spPr>
          <a:xfrm>
            <a:off x="2174488" y="1508640"/>
            <a:ext cx="2486722" cy="461665"/>
          </a:xfrm>
          <a:prstGeom prst="rect">
            <a:avLst/>
          </a:prstGeom>
          <a:noFill/>
        </p:spPr>
        <p:txBody>
          <a:bodyPr wrap="square">
            <a:spAutoFit/>
          </a:bodyPr>
          <a:lstStyle/>
          <a:p>
            <a:pPr algn="ctr"/>
            <a:r>
              <a:rPr lang="en-US" sz="2400" dirty="0">
                <a:solidFill>
                  <a:schemeClr val="bg1"/>
                </a:solidFill>
              </a:rPr>
              <a:t>August 31</a:t>
            </a:r>
            <a:r>
              <a:rPr lang="en-US" sz="2400" baseline="30000" dirty="0">
                <a:solidFill>
                  <a:schemeClr val="bg1"/>
                </a:solidFill>
              </a:rPr>
              <a:t>st </a:t>
            </a:r>
            <a:r>
              <a:rPr lang="en-US" sz="2400" dirty="0">
                <a:solidFill>
                  <a:schemeClr val="bg1"/>
                </a:solidFill>
              </a:rPr>
              <a:t>1955</a:t>
            </a:r>
          </a:p>
        </p:txBody>
      </p:sp>
      <p:sp>
        <p:nvSpPr>
          <p:cNvPr id="5" name="TextBox 4">
            <a:extLst>
              <a:ext uri="{FF2B5EF4-FFF2-40B4-BE49-F238E27FC236}">
                <a16:creationId xmlns:a16="http://schemas.microsoft.com/office/drawing/2014/main" id="{E6B16033-A425-E4ED-9ECC-7C89762DD447}"/>
              </a:ext>
            </a:extLst>
          </p:cNvPr>
          <p:cNvSpPr txBox="1"/>
          <p:nvPr/>
        </p:nvSpPr>
        <p:spPr>
          <a:xfrm>
            <a:off x="6701883" y="1481873"/>
            <a:ext cx="5307980" cy="3785652"/>
          </a:xfrm>
          <a:prstGeom prst="rect">
            <a:avLst/>
          </a:prstGeom>
          <a:noFill/>
        </p:spPr>
        <p:txBody>
          <a:bodyPr wrap="square">
            <a:spAutoFit/>
          </a:bodyPr>
          <a:lstStyle/>
          <a:p>
            <a:r>
              <a:rPr lang="en-GB" sz="2400" i="1" dirty="0">
                <a:latin typeface="Times New Roman" panose="02020603050405020304" pitchFamily="18" charset="0"/>
                <a:cs typeface="Times New Roman" panose="02020603050405020304" pitchFamily="18" charset="0"/>
              </a:rPr>
              <a:t>“We propose that a 2-month, 10-man study of artificial intelligence be carried out in the summer of 1956 at Dartmouth College.</a:t>
            </a:r>
          </a:p>
          <a:p>
            <a:endParaRPr lang="en-GB" sz="2400" i="1" dirty="0">
              <a:latin typeface="Times New Roman" panose="02020603050405020304" pitchFamily="18" charset="0"/>
              <a:cs typeface="Times New Roman" panose="02020603050405020304" pitchFamily="18" charset="0"/>
            </a:endParaRPr>
          </a:p>
          <a:p>
            <a:r>
              <a:rPr lang="en-GB" sz="2400" i="1" dirty="0">
                <a:latin typeface="Times New Roman" panose="02020603050405020304" pitchFamily="18" charset="0"/>
                <a:cs typeface="Times New Roman" panose="02020603050405020304" pitchFamily="18" charset="0"/>
              </a:rPr>
              <a:t>The study is to proceed based on the conjecture that every aspect of learning or any other feature of intelligence can in principle be so precisely described that a machine can be made to simulate it”</a:t>
            </a:r>
            <a:endParaRPr lang="en-US" sz="2400" i="1" dirty="0">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6C3D6944-BD0E-FE4C-35AA-5AF4AE5B266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Tree>
    <p:extLst>
      <p:ext uri="{BB962C8B-B14F-4D97-AF65-F5344CB8AC3E}">
        <p14:creationId xmlns:p14="http://schemas.microsoft.com/office/powerpoint/2010/main" val="35670793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E1137-467F-D057-24E0-5C5C96BB5227}"/>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61C84E34-B48E-6134-F47D-D7C3A5D2B0EA}"/>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69D5F834-3AD6-851F-0E93-2866CD403D51}"/>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Generative models</a:t>
            </a:r>
          </a:p>
        </p:txBody>
      </p:sp>
      <p:grpSp>
        <p:nvGrpSpPr>
          <p:cNvPr id="31" name="Group 30">
            <a:extLst>
              <a:ext uri="{FF2B5EF4-FFF2-40B4-BE49-F238E27FC236}">
                <a16:creationId xmlns:a16="http://schemas.microsoft.com/office/drawing/2014/main" id="{2F9E79FA-B0EA-41CE-06F9-E924FF9E3D67}"/>
              </a:ext>
            </a:extLst>
          </p:cNvPr>
          <p:cNvGrpSpPr/>
          <p:nvPr/>
        </p:nvGrpSpPr>
        <p:grpSpPr>
          <a:xfrm>
            <a:off x="6526832" y="1114825"/>
            <a:ext cx="5041172" cy="2755198"/>
            <a:chOff x="6526832" y="1114825"/>
            <a:chExt cx="5041172" cy="2755198"/>
          </a:xfrm>
        </p:grpSpPr>
        <p:pic>
          <p:nvPicPr>
            <p:cNvPr id="17410" name="Picture 2" descr="Brain Drawing Images | Free Photos, PNG Stickers, Wallpapers ...">
              <a:extLst>
                <a:ext uri="{FF2B5EF4-FFF2-40B4-BE49-F238E27FC236}">
                  <a16:creationId xmlns:a16="http://schemas.microsoft.com/office/drawing/2014/main" id="{9C4D6787-FB44-D851-2CEF-719E7A713549}"/>
                </a:ext>
              </a:extLst>
            </p:cNvPr>
            <p:cNvPicPr>
              <a:picLocks noChangeAspect="1" noChangeArrowheads="1"/>
            </p:cNvPicPr>
            <p:nvPr/>
          </p:nvPicPr>
          <p:blipFill rotWithShape="1">
            <a:blip r:embed="rId5" cstate="screen">
              <a:extLst>
                <a:ext uri="{BEBA8EAE-BF5A-486C-A8C5-ECC9F3942E4B}">
                  <a14:imgProps xmlns:a14="http://schemas.microsoft.com/office/drawing/2010/main">
                    <a14:imgLayer r:embed="rId6">
                      <a14:imgEffect>
                        <a14:backgroundRemoval t="7788" b="95929" l="2808" r="97660">
                          <a14:foregroundMark x1="7800" y1="33451" x2="8892" y2="43540"/>
                          <a14:foregroundMark x1="8892" y1="43540" x2="9516" y2="44956"/>
                          <a14:foregroundMark x1="8268" y1="49735" x2="8268" y2="49735"/>
                          <a14:foregroundMark x1="6864" y1="54867" x2="5616" y2="45487"/>
                          <a14:foregroundMark x1="45710" y1="10088" x2="56006" y2="11327"/>
                          <a14:foregroundMark x1="56006" y1="11327" x2="49766" y2="7788"/>
                          <a14:foregroundMark x1="91576" y1="40177" x2="97660" y2="49027"/>
                          <a14:foregroundMark x1="97660" y1="49027" x2="92044" y2="61593"/>
                          <a14:foregroundMark x1="64587" y1="94159" x2="63651" y2="95929"/>
                          <a14:foregroundMark x1="2808" y1="40177" x2="2808" y2="47080"/>
                        </a14:backgroundRemoval>
                      </a14:imgEffect>
                    </a14:imgLayer>
                  </a14:imgProps>
                </a:ext>
                <a:ext uri="{28A0092B-C50C-407E-A947-70E740481C1C}">
                  <a14:useLocalDpi xmlns:a14="http://schemas.microsoft.com/office/drawing/2010/main"/>
                </a:ext>
              </a:extLst>
            </a:blip>
            <a:srcRect/>
            <a:stretch/>
          </p:blipFill>
          <p:spPr bwMode="auto">
            <a:xfrm rot="21089260">
              <a:off x="8443424" y="1114825"/>
              <a:ext cx="3124580" cy="2755198"/>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Group 24">
              <a:extLst>
                <a:ext uri="{FF2B5EF4-FFF2-40B4-BE49-F238E27FC236}">
                  <a16:creationId xmlns:a16="http://schemas.microsoft.com/office/drawing/2014/main" id="{33E07B66-7EA5-BED7-2B36-FC7FB7F2FE7C}"/>
                </a:ext>
              </a:extLst>
            </p:cNvPr>
            <p:cNvGrpSpPr/>
            <p:nvPr/>
          </p:nvGrpSpPr>
          <p:grpSpPr>
            <a:xfrm>
              <a:off x="6526832" y="1593555"/>
              <a:ext cx="1356333" cy="1350592"/>
              <a:chOff x="6239451" y="2272824"/>
              <a:chExt cx="1356333" cy="1350592"/>
            </a:xfrm>
          </p:grpSpPr>
          <p:sp>
            <p:nvSpPr>
              <p:cNvPr id="18" name="Right Arrow 17">
                <a:extLst>
                  <a:ext uri="{FF2B5EF4-FFF2-40B4-BE49-F238E27FC236}">
                    <a16:creationId xmlns:a16="http://schemas.microsoft.com/office/drawing/2014/main" id="{531B4CBF-CF2B-8116-98AE-239E777B9D09}"/>
                  </a:ext>
                </a:extLst>
              </p:cNvPr>
              <p:cNvSpPr/>
              <p:nvPr/>
            </p:nvSpPr>
            <p:spPr>
              <a:xfrm>
                <a:off x="6441814" y="2878143"/>
                <a:ext cx="979714" cy="745273"/>
              </a:xfrm>
              <a:prstGeom prst="rightArrow">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3F1FF5E2-CF63-60F0-A05F-75C6252CE6CD}"/>
                  </a:ext>
                </a:extLst>
              </p:cNvPr>
              <p:cNvSpPr txBox="1"/>
              <p:nvPr/>
            </p:nvSpPr>
            <p:spPr>
              <a:xfrm>
                <a:off x="6239451" y="2272824"/>
                <a:ext cx="1356333" cy="523220"/>
              </a:xfrm>
              <a:prstGeom prst="rect">
                <a:avLst/>
              </a:prstGeom>
              <a:noFill/>
            </p:spPr>
            <p:txBody>
              <a:bodyPr wrap="none" rtlCol="0">
                <a:spAutoFit/>
              </a:bodyPr>
              <a:lstStyle/>
              <a:p>
                <a:r>
                  <a:rPr lang="en-US" sz="2800" dirty="0"/>
                  <a:t>acquire</a:t>
                </a:r>
              </a:p>
            </p:txBody>
          </p:sp>
        </p:grpSp>
      </p:grpSp>
      <p:pic>
        <p:nvPicPr>
          <p:cNvPr id="26" name="Screen Recording 2025-04-24 at 07.10.34">
            <a:hlinkClick r:id="" action="ppaction://media"/>
            <a:extLst>
              <a:ext uri="{FF2B5EF4-FFF2-40B4-BE49-F238E27FC236}">
                <a16:creationId xmlns:a16="http://schemas.microsoft.com/office/drawing/2014/main" id="{CBFBF67D-9C75-F9FF-5AD9-4A2DA1962C80}"/>
              </a:ext>
            </a:extLst>
          </p:cNvPr>
          <p:cNvPicPr>
            <a:picLocks noChangeAspect="1"/>
          </p:cNvPicPr>
          <p:nvPr>
            <a:videoFile r:link="rId2"/>
            <p:extLst>
              <p:ext uri="{DAA4B4D4-6D71-4841-9C94-3DE7FCFB9230}">
                <p14:media xmlns:p14="http://schemas.microsoft.com/office/powerpoint/2010/main" r:embed="rId1"/>
              </p:ext>
            </p:extLst>
          </p:nvPr>
        </p:nvPicPr>
        <p:blipFill>
          <a:blip r:embed="rId7"/>
          <a:srcRect l="23365" r="16923"/>
          <a:stretch/>
        </p:blipFill>
        <p:spPr>
          <a:xfrm>
            <a:off x="759013" y="1252256"/>
            <a:ext cx="5045932" cy="5271559"/>
          </a:xfrm>
          <a:prstGeom prst="rect">
            <a:avLst/>
          </a:prstGeom>
        </p:spPr>
      </p:pic>
      <p:grpSp>
        <p:nvGrpSpPr>
          <p:cNvPr id="28" name="Group 27">
            <a:extLst>
              <a:ext uri="{FF2B5EF4-FFF2-40B4-BE49-F238E27FC236}">
                <a16:creationId xmlns:a16="http://schemas.microsoft.com/office/drawing/2014/main" id="{A56F8AB8-9908-FD12-1565-8EC2F5AED280}"/>
              </a:ext>
            </a:extLst>
          </p:cNvPr>
          <p:cNvGrpSpPr/>
          <p:nvPr/>
        </p:nvGrpSpPr>
        <p:grpSpPr>
          <a:xfrm>
            <a:off x="6452945" y="4593338"/>
            <a:ext cx="1532214" cy="1378594"/>
            <a:chOff x="6301821" y="3733517"/>
            <a:chExt cx="1532214" cy="1378594"/>
          </a:xfrm>
        </p:grpSpPr>
        <p:sp>
          <p:nvSpPr>
            <p:cNvPr id="29" name="Right Arrow 28">
              <a:extLst>
                <a:ext uri="{FF2B5EF4-FFF2-40B4-BE49-F238E27FC236}">
                  <a16:creationId xmlns:a16="http://schemas.microsoft.com/office/drawing/2014/main" id="{6D422B2D-694A-3214-B784-CBCDC920E0CC}"/>
                </a:ext>
              </a:extLst>
            </p:cNvPr>
            <p:cNvSpPr/>
            <p:nvPr/>
          </p:nvSpPr>
          <p:spPr>
            <a:xfrm rot="10800000">
              <a:off x="6441814" y="3733517"/>
              <a:ext cx="979714" cy="745273"/>
            </a:xfrm>
            <a:prstGeom prst="rightArrow">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Box 29">
              <a:extLst>
                <a:ext uri="{FF2B5EF4-FFF2-40B4-BE49-F238E27FC236}">
                  <a16:creationId xmlns:a16="http://schemas.microsoft.com/office/drawing/2014/main" id="{23C894CC-F399-A046-4C76-E9D42D849BFC}"/>
                </a:ext>
              </a:extLst>
            </p:cNvPr>
            <p:cNvSpPr txBox="1"/>
            <p:nvPr/>
          </p:nvSpPr>
          <p:spPr>
            <a:xfrm>
              <a:off x="6301821" y="4588891"/>
              <a:ext cx="1532214" cy="523220"/>
            </a:xfrm>
            <a:prstGeom prst="rect">
              <a:avLst/>
            </a:prstGeom>
            <a:noFill/>
          </p:spPr>
          <p:txBody>
            <a:bodyPr wrap="none" rtlCol="0">
              <a:spAutoFit/>
            </a:bodyPr>
            <a:lstStyle/>
            <a:p>
              <a:r>
                <a:rPr lang="en-US" sz="2800" dirty="0"/>
                <a:t>generate</a:t>
              </a:r>
            </a:p>
          </p:txBody>
        </p:sp>
      </p:grpSp>
      <p:grpSp>
        <p:nvGrpSpPr>
          <p:cNvPr id="15" name="Group 14">
            <a:extLst>
              <a:ext uri="{FF2B5EF4-FFF2-40B4-BE49-F238E27FC236}">
                <a16:creationId xmlns:a16="http://schemas.microsoft.com/office/drawing/2014/main" id="{516BA224-9769-DDAD-CDAC-3A45EAF23CF8}"/>
              </a:ext>
            </a:extLst>
          </p:cNvPr>
          <p:cNvGrpSpPr/>
          <p:nvPr/>
        </p:nvGrpSpPr>
        <p:grpSpPr>
          <a:xfrm>
            <a:off x="8224926" y="2438061"/>
            <a:ext cx="3691562" cy="4310553"/>
            <a:chOff x="8256718" y="2366682"/>
            <a:chExt cx="3691562" cy="4310553"/>
          </a:xfrm>
        </p:grpSpPr>
        <p:pic>
          <p:nvPicPr>
            <p:cNvPr id="27" name="Picture 26">
              <a:extLst>
                <a:ext uri="{FF2B5EF4-FFF2-40B4-BE49-F238E27FC236}">
                  <a16:creationId xmlns:a16="http://schemas.microsoft.com/office/drawing/2014/main" id="{EDD51D8F-0F4E-D59E-D72F-00C002BA0273}"/>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8256718" y="3888035"/>
              <a:ext cx="3691562" cy="2789200"/>
            </a:xfrm>
            <a:prstGeom prst="rect">
              <a:avLst/>
            </a:prstGeom>
            <a:ln>
              <a:noFill/>
            </a:ln>
            <a:effectLst>
              <a:softEdge rad="112500"/>
            </a:effectLst>
          </p:spPr>
        </p:pic>
        <p:cxnSp>
          <p:nvCxnSpPr>
            <p:cNvPr id="4" name="Straight Connector 3">
              <a:extLst>
                <a:ext uri="{FF2B5EF4-FFF2-40B4-BE49-F238E27FC236}">
                  <a16:creationId xmlns:a16="http://schemas.microsoft.com/office/drawing/2014/main" id="{D754CA64-65BC-EE8A-0BC1-26E4B11E3D37}"/>
                </a:ext>
              </a:extLst>
            </p:cNvPr>
            <p:cNvCxnSpPr>
              <a:cxnSpLocks/>
            </p:cNvCxnSpPr>
            <p:nvPr/>
          </p:nvCxnSpPr>
          <p:spPr>
            <a:xfrm flipH="1">
              <a:off x="8404412" y="2568388"/>
              <a:ext cx="1808628" cy="131964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 name="Straight Connector 4">
              <a:extLst>
                <a:ext uri="{FF2B5EF4-FFF2-40B4-BE49-F238E27FC236}">
                  <a16:creationId xmlns:a16="http://schemas.microsoft.com/office/drawing/2014/main" id="{DDB4A4AE-F486-A2AB-916B-ABB969E1B9B6}"/>
                </a:ext>
              </a:extLst>
            </p:cNvPr>
            <p:cNvCxnSpPr>
              <a:cxnSpLocks/>
            </p:cNvCxnSpPr>
            <p:nvPr/>
          </p:nvCxnSpPr>
          <p:spPr>
            <a:xfrm>
              <a:off x="10213040" y="2568388"/>
              <a:ext cx="1541670" cy="131964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4" name="Oval 13">
              <a:extLst>
                <a:ext uri="{FF2B5EF4-FFF2-40B4-BE49-F238E27FC236}">
                  <a16:creationId xmlns:a16="http://schemas.microsoft.com/office/drawing/2014/main" id="{B4D9C12A-9238-401B-4A98-0714E25C8191}"/>
                </a:ext>
              </a:extLst>
            </p:cNvPr>
            <p:cNvSpPr/>
            <p:nvPr/>
          </p:nvSpPr>
          <p:spPr>
            <a:xfrm>
              <a:off x="9971349" y="2366682"/>
              <a:ext cx="396333" cy="416859"/>
            </a:xfrm>
            <a:prstGeom prst="ellipse">
              <a:avLst/>
            </a:prstGeom>
            <a:solidFill>
              <a:schemeClr val="bg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 name="Group 1">
            <a:extLst>
              <a:ext uri="{FF2B5EF4-FFF2-40B4-BE49-F238E27FC236}">
                <a16:creationId xmlns:a16="http://schemas.microsoft.com/office/drawing/2014/main" id="{58AF123E-DDF5-61A9-3918-C568403DD1AA}"/>
              </a:ext>
            </a:extLst>
          </p:cNvPr>
          <p:cNvGrpSpPr/>
          <p:nvPr/>
        </p:nvGrpSpPr>
        <p:grpSpPr>
          <a:xfrm>
            <a:off x="9356912" y="4613462"/>
            <a:ext cx="1011890" cy="1086971"/>
            <a:chOff x="9204512" y="4461062"/>
            <a:chExt cx="1011890" cy="1086971"/>
          </a:xfrm>
        </p:grpSpPr>
        <p:sp>
          <p:nvSpPr>
            <p:cNvPr id="3" name="Oval 2">
              <a:extLst>
                <a:ext uri="{FF2B5EF4-FFF2-40B4-BE49-F238E27FC236}">
                  <a16:creationId xmlns:a16="http://schemas.microsoft.com/office/drawing/2014/main" id="{CBB0A649-A7BE-6C77-1ECE-96AFBD7AA3BC}"/>
                </a:ext>
              </a:extLst>
            </p:cNvPr>
            <p:cNvSpPr/>
            <p:nvPr/>
          </p:nvSpPr>
          <p:spPr>
            <a:xfrm>
              <a:off x="9204512" y="4461062"/>
              <a:ext cx="73959" cy="7059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88C942E7-49D4-BFDB-4BE8-E5CA0D00AAE8}"/>
                </a:ext>
              </a:extLst>
            </p:cNvPr>
            <p:cNvSpPr/>
            <p:nvPr/>
          </p:nvSpPr>
          <p:spPr>
            <a:xfrm>
              <a:off x="9918307" y="5477436"/>
              <a:ext cx="73959" cy="7059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7CBE6EF1-F782-128F-E120-FAB037C3A311}"/>
                </a:ext>
              </a:extLst>
            </p:cNvPr>
            <p:cNvCxnSpPr>
              <a:cxnSpLocks/>
            </p:cNvCxnSpPr>
            <p:nvPr/>
          </p:nvCxnSpPr>
          <p:spPr>
            <a:xfrm flipV="1">
              <a:off x="9971349" y="5052732"/>
              <a:ext cx="241691" cy="435043"/>
            </a:xfrm>
            <a:prstGeom prst="line">
              <a:avLst/>
            </a:prstGeom>
          </p:spPr>
          <p:style>
            <a:lnRef idx="2">
              <a:schemeClr val="dk1"/>
            </a:lnRef>
            <a:fillRef idx="0">
              <a:schemeClr val="dk1"/>
            </a:fillRef>
            <a:effectRef idx="1">
              <a:schemeClr val="dk1"/>
            </a:effectRef>
            <a:fontRef idx="minor">
              <a:schemeClr val="tx1"/>
            </a:fontRef>
          </p:style>
        </p:cxnSp>
        <p:cxnSp>
          <p:nvCxnSpPr>
            <p:cNvPr id="8" name="Straight Connector 7">
              <a:extLst>
                <a:ext uri="{FF2B5EF4-FFF2-40B4-BE49-F238E27FC236}">
                  <a16:creationId xmlns:a16="http://schemas.microsoft.com/office/drawing/2014/main" id="{2AA37819-BAB6-D8E2-DD33-F9CF1941C6F0}"/>
                </a:ext>
              </a:extLst>
            </p:cNvPr>
            <p:cNvCxnSpPr>
              <a:cxnSpLocks/>
              <a:endCxn id="3" idx="5"/>
            </p:cNvCxnSpPr>
            <p:nvPr/>
          </p:nvCxnSpPr>
          <p:spPr>
            <a:xfrm flipH="1" flipV="1">
              <a:off x="9267640" y="4521320"/>
              <a:ext cx="948762" cy="531412"/>
            </a:xfrm>
            <a:prstGeom prst="line">
              <a:avLst/>
            </a:prstGeom>
          </p:spPr>
          <p:style>
            <a:lnRef idx="2">
              <a:schemeClr val="dk1"/>
            </a:lnRef>
            <a:fillRef idx="0">
              <a:schemeClr val="dk1"/>
            </a:fillRef>
            <a:effectRef idx="1">
              <a:schemeClr val="dk1"/>
            </a:effectRef>
            <a:fontRef idx="minor">
              <a:schemeClr val="tx1"/>
            </a:fontRef>
          </p:style>
        </p:cxnSp>
      </p:grpSp>
      <p:pic>
        <p:nvPicPr>
          <p:cNvPr id="9" name="Picture 8">
            <a:extLst>
              <a:ext uri="{FF2B5EF4-FFF2-40B4-BE49-F238E27FC236}">
                <a16:creationId xmlns:a16="http://schemas.microsoft.com/office/drawing/2014/main" id="{3E587132-C14A-4268-CC5F-DA6D10BD9674}"/>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Tree>
    <p:extLst>
      <p:ext uri="{BB962C8B-B14F-4D97-AF65-F5344CB8AC3E}">
        <p14:creationId xmlns:p14="http://schemas.microsoft.com/office/powerpoint/2010/main" val="585679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766" fill="hold"/>
                                        <p:tgtEl>
                                          <p:spTgt spid="26"/>
                                        </p:tgtEl>
                                      </p:cBhvr>
                                    </p:cmd>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dissolve">
                                      <p:cBhvr>
                                        <p:cTn id="11" dur="500"/>
                                        <p:tgtEl>
                                          <p:spTgt spid="31"/>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dissolve">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dissolve">
                                      <p:cBhvr>
                                        <p:cTn id="21" dur="500"/>
                                        <p:tgtEl>
                                          <p:spTgt spid="28"/>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dissolve">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7" repeatCount="indefinite" fill="hold" display="0">
                  <p:stCondLst>
                    <p:cond delay="indefinite"/>
                  </p:stCondLst>
                </p:cTn>
                <p:tgtEl>
                  <p:spTgt spid="26"/>
                </p:tgtEl>
              </p:cMediaNode>
            </p:video>
            <p:seq concurrent="1" nextAc="seek">
              <p:cTn id="28" restart="whenNotActive" fill="hold" evtFilter="cancelBubble" nodeType="interactiveSeq">
                <p:stCondLst>
                  <p:cond evt="onClick" delay="0">
                    <p:tgtEl>
                      <p:spTgt spid="26"/>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26"/>
                                        </p:tgtEl>
                                      </p:cBhvr>
                                    </p:cmd>
                                  </p:childTnLst>
                                </p:cTn>
                              </p:par>
                            </p:childTnLst>
                          </p:cTn>
                        </p:par>
                      </p:childTnLst>
                    </p:cTn>
                  </p:par>
                </p:childTnLst>
              </p:cTn>
              <p:nextCondLst>
                <p:cond evt="onClick" delay="0">
                  <p:tgtEl>
                    <p:spTgt spid="26"/>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F56CD7-9DD6-10BA-1753-B38E0658589A}"/>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3CAE7F08-5BF9-93F4-CB34-7073A8E8232F}"/>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D002CBFA-0F61-812F-3D44-BF7321D00887}"/>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Symbolic systems</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B1AA71AC-DDEC-C07F-0211-D15877C9B889}"/>
                  </a:ext>
                </a:extLst>
              </p:cNvPr>
              <p:cNvSpPr txBox="1"/>
              <p:nvPr/>
            </p:nvSpPr>
            <p:spPr>
              <a:xfrm>
                <a:off x="7885777" y="1321173"/>
                <a:ext cx="3720088" cy="3477875"/>
              </a:xfrm>
              <a:prstGeom prst="rect">
                <a:avLst/>
              </a:prstGeom>
              <a:noFill/>
            </p:spPr>
            <p:txBody>
              <a:bodyPr wrap="square">
                <a:spAutoFit/>
              </a:bodyPr>
              <a:lstStyle/>
              <a:p>
                <a:r>
                  <a:rPr lang="en-GB" sz="2800" dirty="0">
                    <a:latin typeface="Times New Roman" panose="02020603050405020304" pitchFamily="18" charset="0"/>
                    <a:cs typeface="Times New Roman" panose="02020603050405020304" pitchFamily="18" charset="0"/>
                  </a:rPr>
                  <a:t>{All goats are grumpy;</a:t>
                </a:r>
              </a:p>
              <a:p>
                <a:r>
                  <a:rPr lang="en-GB" sz="2800" dirty="0">
                    <a:latin typeface="Times New Roman" panose="02020603050405020304" pitchFamily="18" charset="0"/>
                    <a:cs typeface="Times New Roman" panose="02020603050405020304" pitchFamily="18" charset="0"/>
                  </a:rPr>
                  <a:t>Gregory is a goat}</a:t>
                </a:r>
              </a:p>
              <a:p>
                <a:endParaRPr lang="en-GB" sz="2800" dirty="0">
                  <a:latin typeface="Times New Roman" panose="02020603050405020304" pitchFamily="18" charset="0"/>
                  <a:cs typeface="Times New Roman" panose="02020603050405020304" pitchFamily="18" charset="0"/>
                </a:endParaRPr>
              </a:p>
              <a:p>
                <a:endParaRPr lang="en-GB" sz="2800" dirty="0">
                  <a:latin typeface="Times New Roman" panose="02020603050405020304" pitchFamily="18" charset="0"/>
                  <a:cs typeface="Times New Roman" panose="02020603050405020304" pitchFamily="18" charset="0"/>
                </a:endParaRPr>
              </a:p>
              <a:p>
                <a:endParaRPr lang="en-GB" sz="2800" dirty="0">
                  <a:latin typeface="Times New Roman" panose="02020603050405020304" pitchFamily="18" charset="0"/>
                  <a:cs typeface="Times New Roman" panose="02020603050405020304" pitchFamily="18" charset="0"/>
                </a:endParaRPr>
              </a:p>
              <a:p>
                <a:endParaRPr lang="en-GB" sz="2800" dirty="0">
                  <a:latin typeface="Times New Roman" panose="02020603050405020304" pitchFamily="18" charset="0"/>
                  <a:cs typeface="Times New Roman" panose="02020603050405020304" pitchFamily="18" charset="0"/>
                </a:endParaRPr>
              </a:p>
              <a:p>
                <a14:m>
                  <m:oMath xmlns:m="http://schemas.openxmlformats.org/officeDocument/2006/math">
                    <m:r>
                      <a:rPr lang="en-GB" sz="2800" i="1" smtClean="0">
                        <a:latin typeface="Cambria Math" panose="02040503050406030204" pitchFamily="18" charset="0"/>
                        <a:ea typeface="Cambria Math" panose="02040503050406030204" pitchFamily="18" charset="0"/>
                        <a:cs typeface="Times New Roman" panose="02020603050405020304" pitchFamily="18" charset="0"/>
                      </a:rPr>
                      <m:t>→</m:t>
                    </m:r>
                    <m:r>
                      <a:rPr lang="en-GB" sz="2800" b="0" i="1" smtClean="0">
                        <a:latin typeface="Cambria Math" panose="02040503050406030204" pitchFamily="18" charset="0"/>
                        <a:ea typeface="Cambria Math" panose="02040503050406030204" pitchFamily="18" charset="0"/>
                        <a:cs typeface="Times New Roman" panose="02020603050405020304" pitchFamily="18" charset="0"/>
                      </a:rPr>
                      <m:t> </m:t>
                    </m:r>
                  </m:oMath>
                </a14:m>
                <a:r>
                  <a:rPr lang="en-GB" sz="2800" dirty="0">
                    <a:latin typeface="Times New Roman" panose="02020603050405020304" pitchFamily="18" charset="0"/>
                    <a:cs typeface="Times New Roman" panose="02020603050405020304" pitchFamily="18" charset="0"/>
                  </a:rPr>
                  <a:t>Gregory is grumpy</a:t>
                </a:r>
              </a:p>
              <a:p>
                <a:endParaRPr lang="en-GB" sz="2400" dirty="0">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B1AA71AC-DDEC-C07F-0211-D15877C9B889}"/>
                  </a:ext>
                </a:extLst>
              </p:cNvPr>
              <p:cNvSpPr txBox="1">
                <a:spLocks noRot="1" noChangeAspect="1" noMove="1" noResize="1" noEditPoints="1" noAdjustHandles="1" noChangeArrowheads="1" noChangeShapeType="1" noTextEdit="1"/>
              </p:cNvSpPr>
              <p:nvPr/>
            </p:nvSpPr>
            <p:spPr>
              <a:xfrm>
                <a:off x="7885777" y="1321173"/>
                <a:ext cx="3720088" cy="3477875"/>
              </a:xfrm>
              <a:prstGeom prst="rect">
                <a:avLst/>
              </a:prstGeom>
              <a:blipFill>
                <a:blip r:embed="rId4"/>
                <a:stretch>
                  <a:fillRect l="-3413" t="-2190"/>
                </a:stretch>
              </a:blipFill>
            </p:spPr>
            <p:txBody>
              <a:bodyPr/>
              <a:lstStyle/>
              <a:p>
                <a:r>
                  <a:rPr lang="en-US">
                    <a:noFill/>
                  </a:rPr>
                  <a:t> </a:t>
                </a:r>
              </a:p>
            </p:txBody>
          </p:sp>
        </mc:Fallback>
      </mc:AlternateContent>
      <p:pic>
        <p:nvPicPr>
          <p:cNvPr id="3" name="Picture 4" descr="Computer Icon Images – Browse 81,479,771 Stock Photos ...">
            <a:extLst>
              <a:ext uri="{FF2B5EF4-FFF2-40B4-BE49-F238E27FC236}">
                <a16:creationId xmlns:a16="http://schemas.microsoft.com/office/drawing/2014/main" id="{A0469578-DD6D-A8A4-091F-6BF59F71EAC5}"/>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663057" y="2392215"/>
            <a:ext cx="1703650" cy="1277737"/>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a:extLst>
              <a:ext uri="{FF2B5EF4-FFF2-40B4-BE49-F238E27FC236}">
                <a16:creationId xmlns:a16="http://schemas.microsoft.com/office/drawing/2014/main" id="{285AD5F9-B179-9866-4A8A-2B758C4A602F}"/>
              </a:ext>
            </a:extLst>
          </p:cNvPr>
          <p:cNvGrpSpPr/>
          <p:nvPr/>
        </p:nvGrpSpPr>
        <p:grpSpPr>
          <a:xfrm>
            <a:off x="7914805" y="1404113"/>
            <a:ext cx="3325288" cy="3005944"/>
            <a:chOff x="652200" y="1572468"/>
            <a:chExt cx="3325288" cy="3005944"/>
          </a:xfrm>
        </p:grpSpPr>
        <p:sp>
          <p:nvSpPr>
            <p:cNvPr id="8" name="Rectangle 7">
              <a:extLst>
                <a:ext uri="{FF2B5EF4-FFF2-40B4-BE49-F238E27FC236}">
                  <a16:creationId xmlns:a16="http://schemas.microsoft.com/office/drawing/2014/main" id="{E0730A3C-C044-2441-6660-181B55A42614}"/>
                </a:ext>
              </a:extLst>
            </p:cNvPr>
            <p:cNvSpPr/>
            <p:nvPr/>
          </p:nvSpPr>
          <p:spPr>
            <a:xfrm>
              <a:off x="1395150" y="1572468"/>
              <a:ext cx="851825" cy="4191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3BD3A2C-8239-9207-85E9-3E4DF3ED07AD}"/>
                </a:ext>
              </a:extLst>
            </p:cNvPr>
            <p:cNvSpPr/>
            <p:nvPr/>
          </p:nvSpPr>
          <p:spPr>
            <a:xfrm>
              <a:off x="2754050" y="1620936"/>
              <a:ext cx="1132150" cy="4191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4F9FAD1-2027-4F0F-B234-7AB1136B3869}"/>
                </a:ext>
              </a:extLst>
            </p:cNvPr>
            <p:cNvSpPr/>
            <p:nvPr/>
          </p:nvSpPr>
          <p:spPr>
            <a:xfrm>
              <a:off x="652200" y="2042368"/>
              <a:ext cx="1304612" cy="4191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5912AFC-7D0C-5CEB-5982-BD0A26C96B95}"/>
                </a:ext>
              </a:extLst>
            </p:cNvPr>
            <p:cNvSpPr/>
            <p:nvPr/>
          </p:nvSpPr>
          <p:spPr>
            <a:xfrm>
              <a:off x="2568888" y="2061840"/>
              <a:ext cx="631512" cy="3742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4FDDAA8-4C27-F0CC-0B3E-D5925FE7A654}"/>
                </a:ext>
              </a:extLst>
            </p:cNvPr>
            <p:cNvSpPr/>
            <p:nvPr/>
          </p:nvSpPr>
          <p:spPr>
            <a:xfrm>
              <a:off x="1041756" y="4159312"/>
              <a:ext cx="1304612" cy="4191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1E7605A-4462-CC38-9B45-2AEC9C5B9A4C}"/>
                </a:ext>
              </a:extLst>
            </p:cNvPr>
            <p:cNvSpPr/>
            <p:nvPr/>
          </p:nvSpPr>
          <p:spPr>
            <a:xfrm>
              <a:off x="2672876" y="4159312"/>
              <a:ext cx="1304612" cy="4191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a:extLst>
              <a:ext uri="{FF2B5EF4-FFF2-40B4-BE49-F238E27FC236}">
                <a16:creationId xmlns:a16="http://schemas.microsoft.com/office/drawing/2014/main" id="{D38567C9-6C30-976D-F9F9-01CF9BA931A9}"/>
              </a:ext>
            </a:extLst>
          </p:cNvPr>
          <p:cNvGrpSpPr/>
          <p:nvPr/>
        </p:nvGrpSpPr>
        <p:grpSpPr>
          <a:xfrm>
            <a:off x="8583299" y="1292145"/>
            <a:ext cx="2254414" cy="3090376"/>
            <a:chOff x="1285649" y="1490986"/>
            <a:chExt cx="2254414" cy="3090376"/>
          </a:xfrm>
        </p:grpSpPr>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59BE681A-3E1E-4066-972F-3561A2795908}"/>
                    </a:ext>
                  </a:extLst>
                </p:cNvPr>
                <p:cNvSpPr txBox="1"/>
                <p:nvPr/>
              </p:nvSpPr>
              <p:spPr>
                <a:xfrm>
                  <a:off x="1512312" y="1490986"/>
                  <a:ext cx="508000" cy="513282"/>
                </a:xfrm>
                <a:prstGeom prst="rect">
                  <a:avLst/>
                </a:prstGeom>
                <a:noFill/>
              </p:spPr>
              <p:txBody>
                <a:bodyPr wrap="square">
                  <a:spAutoFit/>
                </a:bodyPr>
                <a:lstStyle/>
                <a:p>
                  <a:r>
                    <a:rPr lang="en-GB" sz="1800" dirty="0">
                      <a:solidFill>
                        <a:srgbClr val="FF0000"/>
                      </a:solidFill>
                      <a:latin typeface="Times New Roman" panose="02020603050405020304" pitchFamily="18" charset="0"/>
                      <a:cs typeface="Times New Roman" panose="02020603050405020304" pitchFamily="18" charset="0"/>
                    </a:rPr>
                    <a:t> </a:t>
                  </a:r>
                  <a14:m>
                    <m:oMath xmlns:m="http://schemas.openxmlformats.org/officeDocument/2006/math">
                      <m:r>
                        <a:rPr lang="en-GB" sz="2800" i="1" dirty="0" smtClean="0">
                          <a:solidFill>
                            <a:srgbClr val="FF0000"/>
                          </a:solidFill>
                          <a:latin typeface="Cambria Math" panose="02040503050406030204" pitchFamily="18" charset="0"/>
                          <a:cs typeface="Times New Roman" panose="02020603050405020304" pitchFamily="18" charset="0"/>
                        </a:rPr>
                        <m:t>𝑥</m:t>
                      </m:r>
                    </m:oMath>
                  </a14:m>
                  <a:r>
                    <a:rPr lang="en-GB" sz="1800" dirty="0">
                      <a:solidFill>
                        <a:srgbClr val="FF0000"/>
                      </a:solidFill>
                      <a:latin typeface="Times New Roman" panose="02020603050405020304" pitchFamily="18" charset="0"/>
                      <a:cs typeface="Times New Roman" panose="02020603050405020304" pitchFamily="18" charset="0"/>
                    </a:rPr>
                    <a:t> </a:t>
                  </a:r>
                  <a:endParaRPr lang="en-US" dirty="0">
                    <a:solidFill>
                      <a:srgbClr val="FF0000"/>
                    </a:solidFill>
                  </a:endParaRPr>
                </a:p>
              </p:txBody>
            </p:sp>
          </mc:Choice>
          <mc:Fallback xmlns="">
            <p:sp>
              <p:nvSpPr>
                <p:cNvPr id="16" name="TextBox 15">
                  <a:extLst>
                    <a:ext uri="{FF2B5EF4-FFF2-40B4-BE49-F238E27FC236}">
                      <a16:creationId xmlns:a16="http://schemas.microsoft.com/office/drawing/2014/main" id="{0BFD533F-1504-A2DB-7BF8-9EB30CFEBCFE}"/>
                    </a:ext>
                  </a:extLst>
                </p:cNvPr>
                <p:cNvSpPr txBox="1">
                  <a:spLocks noRot="1" noChangeAspect="1" noMove="1" noResize="1" noEditPoints="1" noAdjustHandles="1" noChangeArrowheads="1" noChangeShapeType="1" noTextEdit="1"/>
                </p:cNvSpPr>
                <p:nvPr/>
              </p:nvSpPr>
              <p:spPr>
                <a:xfrm>
                  <a:off x="1512312" y="1490986"/>
                  <a:ext cx="508000" cy="51328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DCB0CC7C-49B3-DCF3-3A67-A5A00F056ABD}"/>
                    </a:ext>
                  </a:extLst>
                </p:cNvPr>
                <p:cNvSpPr txBox="1"/>
                <p:nvPr/>
              </p:nvSpPr>
              <p:spPr>
                <a:xfrm>
                  <a:off x="3032063" y="1490986"/>
                  <a:ext cx="508000" cy="513282"/>
                </a:xfrm>
                <a:prstGeom prst="rect">
                  <a:avLst/>
                </a:prstGeom>
                <a:noFill/>
              </p:spPr>
              <p:txBody>
                <a:bodyPr wrap="square">
                  <a:spAutoFit/>
                </a:bodyPr>
                <a:lstStyle/>
                <a:p>
                  <a:r>
                    <a:rPr lang="en-GB" sz="1800" dirty="0">
                      <a:solidFill>
                        <a:srgbClr val="FF0000"/>
                      </a:solidFill>
                      <a:latin typeface="Times New Roman" panose="02020603050405020304" pitchFamily="18" charset="0"/>
                      <a:cs typeface="Times New Roman" panose="02020603050405020304" pitchFamily="18" charset="0"/>
                    </a:rPr>
                    <a:t> </a:t>
                  </a:r>
                  <a14:m>
                    <m:oMath xmlns:m="http://schemas.openxmlformats.org/officeDocument/2006/math">
                      <m:r>
                        <a:rPr lang="en-GB" sz="2800" b="0" i="1" dirty="0" smtClean="0">
                          <a:solidFill>
                            <a:srgbClr val="FF0000"/>
                          </a:solidFill>
                          <a:latin typeface="Cambria Math" panose="02040503050406030204" pitchFamily="18" charset="0"/>
                          <a:cs typeface="Times New Roman" panose="02020603050405020304" pitchFamily="18" charset="0"/>
                        </a:rPr>
                        <m:t>𝑦</m:t>
                      </m:r>
                    </m:oMath>
                  </a14:m>
                  <a:r>
                    <a:rPr lang="en-GB" sz="1800" dirty="0">
                      <a:solidFill>
                        <a:srgbClr val="FF0000"/>
                      </a:solidFill>
                      <a:latin typeface="Times New Roman" panose="02020603050405020304" pitchFamily="18" charset="0"/>
                      <a:cs typeface="Times New Roman" panose="02020603050405020304" pitchFamily="18" charset="0"/>
                    </a:rPr>
                    <a:t> </a:t>
                  </a:r>
                  <a:endParaRPr lang="en-US" dirty="0">
                    <a:solidFill>
                      <a:srgbClr val="FF0000"/>
                    </a:solidFill>
                  </a:endParaRPr>
                </a:p>
              </p:txBody>
            </p:sp>
          </mc:Choice>
          <mc:Fallback xmlns="">
            <p:sp>
              <p:nvSpPr>
                <p:cNvPr id="17" name="TextBox 16">
                  <a:extLst>
                    <a:ext uri="{FF2B5EF4-FFF2-40B4-BE49-F238E27FC236}">
                      <a16:creationId xmlns:a16="http://schemas.microsoft.com/office/drawing/2014/main" id="{5E443712-A541-F5BF-345A-6AA250CA75D3}"/>
                    </a:ext>
                  </a:extLst>
                </p:cNvPr>
                <p:cNvSpPr txBox="1">
                  <a:spLocks noRot="1" noChangeAspect="1" noMove="1" noResize="1" noEditPoints="1" noAdjustHandles="1" noChangeArrowheads="1" noChangeShapeType="1" noTextEdit="1"/>
                </p:cNvSpPr>
                <p:nvPr/>
              </p:nvSpPr>
              <p:spPr>
                <a:xfrm>
                  <a:off x="3032063" y="1490986"/>
                  <a:ext cx="508000" cy="513282"/>
                </a:xfrm>
                <a:prstGeom prst="rect">
                  <a:avLst/>
                </a:prstGeom>
                <a:blipFill>
                  <a:blip r:embed="rId7"/>
                  <a:stretch>
                    <a:fillRect b="-1463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B9F08900-E3F1-1119-1C69-3FEF416F1D74}"/>
                    </a:ext>
                  </a:extLst>
                </p:cNvPr>
                <p:cNvSpPr txBox="1"/>
                <p:nvPr/>
              </p:nvSpPr>
              <p:spPr>
                <a:xfrm>
                  <a:off x="1285649" y="1935486"/>
                  <a:ext cx="508000" cy="513282"/>
                </a:xfrm>
                <a:prstGeom prst="rect">
                  <a:avLst/>
                </a:prstGeom>
                <a:noFill/>
              </p:spPr>
              <p:txBody>
                <a:bodyPr wrap="square">
                  <a:spAutoFit/>
                </a:bodyPr>
                <a:lstStyle/>
                <a:p>
                  <a:r>
                    <a:rPr lang="en-GB" sz="1800" dirty="0">
                      <a:solidFill>
                        <a:srgbClr val="FF0000"/>
                      </a:solidFill>
                      <a:latin typeface="Times New Roman" panose="02020603050405020304" pitchFamily="18" charset="0"/>
                      <a:cs typeface="Times New Roman" panose="02020603050405020304" pitchFamily="18" charset="0"/>
                    </a:rPr>
                    <a:t> </a:t>
                  </a:r>
                  <a14:m>
                    <m:oMath xmlns:m="http://schemas.openxmlformats.org/officeDocument/2006/math">
                      <m:r>
                        <a:rPr lang="en-GB" sz="2800" b="0" i="1" dirty="0" smtClean="0">
                          <a:solidFill>
                            <a:srgbClr val="FF0000"/>
                          </a:solidFill>
                          <a:latin typeface="Cambria Math" panose="02040503050406030204" pitchFamily="18" charset="0"/>
                          <a:cs typeface="Times New Roman" panose="02020603050405020304" pitchFamily="18" charset="0"/>
                        </a:rPr>
                        <m:t>𝑎</m:t>
                      </m:r>
                    </m:oMath>
                  </a14:m>
                  <a:r>
                    <a:rPr lang="en-GB" sz="1800" dirty="0">
                      <a:solidFill>
                        <a:srgbClr val="FF0000"/>
                      </a:solidFill>
                      <a:latin typeface="Times New Roman" panose="02020603050405020304" pitchFamily="18" charset="0"/>
                      <a:cs typeface="Times New Roman" panose="02020603050405020304" pitchFamily="18" charset="0"/>
                    </a:rPr>
                    <a:t> </a:t>
                  </a:r>
                  <a:endParaRPr lang="en-US" dirty="0">
                    <a:solidFill>
                      <a:srgbClr val="FF0000"/>
                    </a:solidFill>
                  </a:endParaRPr>
                </a:p>
              </p:txBody>
            </p:sp>
          </mc:Choice>
          <mc:Fallback xmlns="">
            <p:sp>
              <p:nvSpPr>
                <p:cNvPr id="18" name="TextBox 17">
                  <a:extLst>
                    <a:ext uri="{FF2B5EF4-FFF2-40B4-BE49-F238E27FC236}">
                      <a16:creationId xmlns:a16="http://schemas.microsoft.com/office/drawing/2014/main" id="{A3B090C6-1E20-9950-C646-1819480C8121}"/>
                    </a:ext>
                  </a:extLst>
                </p:cNvPr>
                <p:cNvSpPr txBox="1">
                  <a:spLocks noRot="1" noChangeAspect="1" noMove="1" noResize="1" noEditPoints="1" noAdjustHandles="1" noChangeArrowheads="1" noChangeShapeType="1" noTextEdit="1"/>
                </p:cNvSpPr>
                <p:nvPr/>
              </p:nvSpPr>
              <p:spPr>
                <a:xfrm>
                  <a:off x="1285649" y="1935486"/>
                  <a:ext cx="508000" cy="513282"/>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90601C9C-5DB1-9F55-1CE2-3C1763B57C22}"/>
                    </a:ext>
                  </a:extLst>
                </p:cNvPr>
                <p:cNvSpPr txBox="1"/>
                <p:nvPr/>
              </p:nvSpPr>
              <p:spPr>
                <a:xfrm>
                  <a:off x="2705325" y="1935486"/>
                  <a:ext cx="508000" cy="513282"/>
                </a:xfrm>
                <a:prstGeom prst="rect">
                  <a:avLst/>
                </a:prstGeom>
                <a:noFill/>
              </p:spPr>
              <p:txBody>
                <a:bodyPr wrap="square">
                  <a:spAutoFit/>
                </a:bodyPr>
                <a:lstStyle/>
                <a:p>
                  <a:r>
                    <a:rPr lang="en-GB" sz="1800" dirty="0">
                      <a:solidFill>
                        <a:srgbClr val="FF0000"/>
                      </a:solidFill>
                      <a:latin typeface="Times New Roman" panose="02020603050405020304" pitchFamily="18" charset="0"/>
                      <a:cs typeface="Times New Roman" panose="02020603050405020304" pitchFamily="18" charset="0"/>
                    </a:rPr>
                    <a:t> </a:t>
                  </a:r>
                  <a14:m>
                    <m:oMath xmlns:m="http://schemas.openxmlformats.org/officeDocument/2006/math">
                      <m:r>
                        <a:rPr lang="en-GB" sz="2800" i="1" dirty="0" smtClean="0">
                          <a:solidFill>
                            <a:srgbClr val="FF0000"/>
                          </a:solidFill>
                          <a:latin typeface="Cambria Math" panose="02040503050406030204" pitchFamily="18" charset="0"/>
                          <a:cs typeface="Times New Roman" panose="02020603050405020304" pitchFamily="18" charset="0"/>
                        </a:rPr>
                        <m:t>𝑥</m:t>
                      </m:r>
                    </m:oMath>
                  </a14:m>
                  <a:r>
                    <a:rPr lang="en-GB" sz="1800" dirty="0">
                      <a:solidFill>
                        <a:srgbClr val="FF0000"/>
                      </a:solidFill>
                      <a:latin typeface="Times New Roman" panose="02020603050405020304" pitchFamily="18" charset="0"/>
                      <a:cs typeface="Times New Roman" panose="02020603050405020304" pitchFamily="18" charset="0"/>
                    </a:rPr>
                    <a:t> </a:t>
                  </a:r>
                  <a:endParaRPr lang="en-US" dirty="0">
                    <a:solidFill>
                      <a:srgbClr val="FF0000"/>
                    </a:solidFill>
                  </a:endParaRPr>
                </a:p>
              </p:txBody>
            </p:sp>
          </mc:Choice>
          <mc:Fallback xmlns="">
            <p:sp>
              <p:nvSpPr>
                <p:cNvPr id="19" name="TextBox 18">
                  <a:extLst>
                    <a:ext uri="{FF2B5EF4-FFF2-40B4-BE49-F238E27FC236}">
                      <a16:creationId xmlns:a16="http://schemas.microsoft.com/office/drawing/2014/main" id="{2FB224FD-3A3F-A731-6BE4-3677F4439C4E}"/>
                    </a:ext>
                  </a:extLst>
                </p:cNvPr>
                <p:cNvSpPr txBox="1">
                  <a:spLocks noRot="1" noChangeAspect="1" noMove="1" noResize="1" noEditPoints="1" noAdjustHandles="1" noChangeArrowheads="1" noChangeShapeType="1" noTextEdit="1"/>
                </p:cNvSpPr>
                <p:nvPr/>
              </p:nvSpPr>
              <p:spPr>
                <a:xfrm>
                  <a:off x="2705325" y="1935486"/>
                  <a:ext cx="508000" cy="51328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E99D3AB7-D9B2-77BD-6408-817BAF213A43}"/>
                    </a:ext>
                  </a:extLst>
                </p:cNvPr>
                <p:cNvSpPr txBox="1"/>
                <p:nvPr/>
              </p:nvSpPr>
              <p:spPr>
                <a:xfrm>
                  <a:off x="1715512" y="4068080"/>
                  <a:ext cx="508000" cy="513282"/>
                </a:xfrm>
                <a:prstGeom prst="rect">
                  <a:avLst/>
                </a:prstGeom>
                <a:noFill/>
              </p:spPr>
              <p:txBody>
                <a:bodyPr wrap="square">
                  <a:spAutoFit/>
                </a:bodyPr>
                <a:lstStyle/>
                <a:p>
                  <a:r>
                    <a:rPr lang="en-GB" sz="1800" dirty="0">
                      <a:solidFill>
                        <a:srgbClr val="FF0000"/>
                      </a:solidFill>
                      <a:latin typeface="Times New Roman" panose="02020603050405020304" pitchFamily="18" charset="0"/>
                      <a:cs typeface="Times New Roman" panose="02020603050405020304" pitchFamily="18" charset="0"/>
                    </a:rPr>
                    <a:t> </a:t>
                  </a:r>
                  <a14:m>
                    <m:oMath xmlns:m="http://schemas.openxmlformats.org/officeDocument/2006/math">
                      <m:r>
                        <a:rPr lang="en-GB" sz="2800" b="0" i="1" dirty="0" smtClean="0">
                          <a:solidFill>
                            <a:srgbClr val="FF0000"/>
                          </a:solidFill>
                          <a:latin typeface="Cambria Math" panose="02040503050406030204" pitchFamily="18" charset="0"/>
                          <a:cs typeface="Times New Roman" panose="02020603050405020304" pitchFamily="18" charset="0"/>
                        </a:rPr>
                        <m:t>𝑎</m:t>
                      </m:r>
                    </m:oMath>
                  </a14:m>
                  <a:r>
                    <a:rPr lang="en-GB" sz="1800" dirty="0">
                      <a:solidFill>
                        <a:srgbClr val="FF0000"/>
                      </a:solidFill>
                      <a:latin typeface="Times New Roman" panose="02020603050405020304" pitchFamily="18" charset="0"/>
                      <a:cs typeface="Times New Roman" panose="02020603050405020304" pitchFamily="18" charset="0"/>
                    </a:rPr>
                    <a:t> </a:t>
                  </a:r>
                  <a:endParaRPr lang="en-US" dirty="0">
                    <a:solidFill>
                      <a:srgbClr val="FF0000"/>
                    </a:solidFill>
                  </a:endParaRPr>
                </a:p>
              </p:txBody>
            </p:sp>
          </mc:Choice>
          <mc:Fallback xmlns="">
            <p:sp>
              <p:nvSpPr>
                <p:cNvPr id="20" name="TextBox 19">
                  <a:extLst>
                    <a:ext uri="{FF2B5EF4-FFF2-40B4-BE49-F238E27FC236}">
                      <a16:creationId xmlns:a16="http://schemas.microsoft.com/office/drawing/2014/main" id="{FB468E22-BF71-41C6-DEAE-147CA8E66707}"/>
                    </a:ext>
                  </a:extLst>
                </p:cNvPr>
                <p:cNvSpPr txBox="1">
                  <a:spLocks noRot="1" noChangeAspect="1" noMove="1" noResize="1" noEditPoints="1" noAdjustHandles="1" noChangeArrowheads="1" noChangeShapeType="1" noTextEdit="1"/>
                </p:cNvSpPr>
                <p:nvPr/>
              </p:nvSpPr>
              <p:spPr>
                <a:xfrm>
                  <a:off x="1715512" y="4068080"/>
                  <a:ext cx="508000" cy="513282"/>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2C0C2396-AB6D-FC3C-6A81-B2CE5B991247}"/>
                    </a:ext>
                  </a:extLst>
                </p:cNvPr>
                <p:cNvSpPr txBox="1"/>
                <p:nvPr/>
              </p:nvSpPr>
              <p:spPr>
                <a:xfrm>
                  <a:off x="2778063" y="4058391"/>
                  <a:ext cx="508000" cy="513282"/>
                </a:xfrm>
                <a:prstGeom prst="rect">
                  <a:avLst/>
                </a:prstGeom>
                <a:noFill/>
              </p:spPr>
              <p:txBody>
                <a:bodyPr wrap="square">
                  <a:spAutoFit/>
                </a:bodyPr>
                <a:lstStyle/>
                <a:p>
                  <a:r>
                    <a:rPr lang="en-GB" sz="1800" dirty="0">
                      <a:solidFill>
                        <a:srgbClr val="FF0000"/>
                      </a:solidFill>
                      <a:latin typeface="Times New Roman" panose="02020603050405020304" pitchFamily="18" charset="0"/>
                      <a:cs typeface="Times New Roman" panose="02020603050405020304" pitchFamily="18" charset="0"/>
                    </a:rPr>
                    <a:t> </a:t>
                  </a:r>
                  <a14:m>
                    <m:oMath xmlns:m="http://schemas.openxmlformats.org/officeDocument/2006/math">
                      <m:r>
                        <a:rPr lang="en-GB" sz="2800" b="0" i="1" dirty="0" smtClean="0">
                          <a:solidFill>
                            <a:srgbClr val="FF0000"/>
                          </a:solidFill>
                          <a:latin typeface="Cambria Math" panose="02040503050406030204" pitchFamily="18" charset="0"/>
                          <a:cs typeface="Times New Roman" panose="02020603050405020304" pitchFamily="18" charset="0"/>
                        </a:rPr>
                        <m:t>𝑦</m:t>
                      </m:r>
                    </m:oMath>
                  </a14:m>
                  <a:r>
                    <a:rPr lang="en-GB" sz="1800" dirty="0">
                      <a:solidFill>
                        <a:srgbClr val="FF0000"/>
                      </a:solidFill>
                      <a:latin typeface="Times New Roman" panose="02020603050405020304" pitchFamily="18" charset="0"/>
                      <a:cs typeface="Times New Roman" panose="02020603050405020304" pitchFamily="18" charset="0"/>
                    </a:rPr>
                    <a:t> </a:t>
                  </a:r>
                  <a:endParaRPr lang="en-US" dirty="0">
                    <a:solidFill>
                      <a:srgbClr val="FF0000"/>
                    </a:solidFill>
                  </a:endParaRPr>
                </a:p>
              </p:txBody>
            </p:sp>
          </mc:Choice>
          <mc:Fallback xmlns="">
            <p:sp>
              <p:nvSpPr>
                <p:cNvPr id="21" name="TextBox 20">
                  <a:extLst>
                    <a:ext uri="{FF2B5EF4-FFF2-40B4-BE49-F238E27FC236}">
                      <a16:creationId xmlns:a16="http://schemas.microsoft.com/office/drawing/2014/main" id="{0CB63CE8-C13F-F35E-339E-D1B62875BDA0}"/>
                    </a:ext>
                  </a:extLst>
                </p:cNvPr>
                <p:cNvSpPr txBox="1">
                  <a:spLocks noRot="1" noChangeAspect="1" noMove="1" noResize="1" noEditPoints="1" noAdjustHandles="1" noChangeArrowheads="1" noChangeShapeType="1" noTextEdit="1"/>
                </p:cNvSpPr>
                <p:nvPr/>
              </p:nvSpPr>
              <p:spPr>
                <a:xfrm>
                  <a:off x="2778063" y="4058391"/>
                  <a:ext cx="508000" cy="513282"/>
                </a:xfrm>
                <a:prstGeom prst="rect">
                  <a:avLst/>
                </a:prstGeom>
                <a:blipFill>
                  <a:blip r:embed="rId9"/>
                  <a:stretch>
                    <a:fillRect b="-14634"/>
                  </a:stretch>
                </a:blipFill>
              </p:spPr>
              <p:txBody>
                <a:bodyPr/>
                <a:lstStyle/>
                <a:p>
                  <a:r>
                    <a:rPr lang="en-US">
                      <a:noFill/>
                    </a:rPr>
                    <a:t> </a:t>
                  </a:r>
                </a:p>
              </p:txBody>
            </p:sp>
          </mc:Fallback>
        </mc:AlternateContent>
      </p:grpSp>
      <p:sp>
        <p:nvSpPr>
          <p:cNvPr id="24" name="TextBox 23">
            <a:extLst>
              <a:ext uri="{FF2B5EF4-FFF2-40B4-BE49-F238E27FC236}">
                <a16:creationId xmlns:a16="http://schemas.microsoft.com/office/drawing/2014/main" id="{3661904A-4619-2689-6F72-689862DEFA6F}"/>
              </a:ext>
            </a:extLst>
          </p:cNvPr>
          <p:cNvSpPr txBox="1"/>
          <p:nvPr/>
        </p:nvSpPr>
        <p:spPr>
          <a:xfrm>
            <a:off x="7117485" y="4859986"/>
            <a:ext cx="5089755" cy="1384995"/>
          </a:xfrm>
          <a:prstGeom prst="rect">
            <a:avLst/>
          </a:prstGeom>
          <a:noFill/>
        </p:spPr>
        <p:txBody>
          <a:bodyPr wrap="square" rtlCol="0">
            <a:spAutoFit/>
          </a:bodyPr>
          <a:lstStyle/>
          <a:p>
            <a:pPr algn="ctr"/>
            <a:r>
              <a:rPr lang="en-GB" sz="2800" dirty="0">
                <a:cs typeface="Times New Roman" panose="02020603050405020304" pitchFamily="18" charset="0"/>
              </a:rPr>
              <a:t>Symbolic systems allow new knowledge to be generated by following </a:t>
            </a:r>
            <a:r>
              <a:rPr lang="en-GB" sz="2800" b="1" dirty="0">
                <a:cs typeface="Times New Roman" panose="02020603050405020304" pitchFamily="18" charset="0"/>
              </a:rPr>
              <a:t>logical rules</a:t>
            </a:r>
            <a:endParaRPr lang="en-US" sz="2800" b="1" dirty="0">
              <a:cs typeface="Times New Roman" panose="02020603050405020304" pitchFamily="18" charset="0"/>
            </a:endParaRPr>
          </a:p>
        </p:txBody>
      </p:sp>
      <p:grpSp>
        <p:nvGrpSpPr>
          <p:cNvPr id="26" name="Group 25">
            <a:extLst>
              <a:ext uri="{FF2B5EF4-FFF2-40B4-BE49-F238E27FC236}">
                <a16:creationId xmlns:a16="http://schemas.microsoft.com/office/drawing/2014/main" id="{9705183C-BA27-04DE-A690-79C470EBA4B8}"/>
              </a:ext>
            </a:extLst>
          </p:cNvPr>
          <p:cNvGrpSpPr/>
          <p:nvPr/>
        </p:nvGrpSpPr>
        <p:grpSpPr>
          <a:xfrm>
            <a:off x="244791" y="1572222"/>
            <a:ext cx="6836027" cy="4401205"/>
            <a:chOff x="2554317" y="1548229"/>
            <a:chExt cx="6836027" cy="4401205"/>
          </a:xfrm>
        </p:grpSpPr>
        <p:pic>
          <p:nvPicPr>
            <p:cNvPr id="13314" name="Picture 2" descr="Image">
              <a:extLst>
                <a:ext uri="{FF2B5EF4-FFF2-40B4-BE49-F238E27FC236}">
                  <a16:creationId xmlns:a16="http://schemas.microsoft.com/office/drawing/2014/main" id="{933FBF19-6F46-4A48-F33A-7E8F9C284653}"/>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5575006" y="1701228"/>
              <a:ext cx="3815338" cy="4196095"/>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A7AE9202-4CC1-5C6D-63E6-47CEDF75964F}"/>
                </a:ext>
              </a:extLst>
            </p:cNvPr>
            <p:cNvSpPr txBox="1"/>
            <p:nvPr/>
          </p:nvSpPr>
          <p:spPr>
            <a:xfrm>
              <a:off x="2554317" y="1548229"/>
              <a:ext cx="2907357" cy="4401205"/>
            </a:xfrm>
            <a:prstGeom prst="rect">
              <a:avLst/>
            </a:prstGeom>
            <a:noFill/>
          </p:spPr>
          <p:txBody>
            <a:bodyPr wrap="square" rtlCol="0">
              <a:spAutoFit/>
            </a:bodyPr>
            <a:lstStyle/>
            <a:p>
              <a:pPr algn="ctr"/>
              <a:r>
                <a:rPr lang="en-GB" sz="2800" b="1" dirty="0">
                  <a:cs typeface="Times New Roman" panose="02020603050405020304" pitchFamily="18" charset="0"/>
                </a:rPr>
                <a:t>Logic theorist</a:t>
              </a:r>
              <a:r>
                <a:rPr lang="en-GB" sz="2800" dirty="0">
                  <a:cs typeface="Times New Roman" panose="02020603050405020304" pitchFamily="18" charset="0"/>
                </a:rPr>
                <a:t>: the first superhuman AI system</a:t>
              </a:r>
            </a:p>
            <a:p>
              <a:pPr algn="ctr"/>
              <a:endParaRPr lang="en-GB" sz="2800" dirty="0">
                <a:cs typeface="Times New Roman" panose="02020603050405020304" pitchFamily="18" charset="0"/>
              </a:endParaRPr>
            </a:p>
            <a:p>
              <a:pPr algn="ctr"/>
              <a:r>
                <a:rPr lang="en-US" sz="2800" dirty="0">
                  <a:cs typeface="Times New Roman" panose="02020603050405020304" pitchFamily="18" charset="0"/>
                </a:rPr>
                <a:t>Found 38/52 proofs in Russell’s </a:t>
              </a:r>
              <a:r>
                <a:rPr lang="en-US" sz="2800" i="1" dirty="0">
                  <a:cs typeface="Times New Roman" panose="02020603050405020304" pitchFamily="18" charset="0"/>
                </a:rPr>
                <a:t>Principia Mathematica</a:t>
              </a:r>
              <a:endParaRPr lang="en-GB" sz="2800" i="1" dirty="0">
                <a:cs typeface="Times New Roman" panose="02020603050405020304" pitchFamily="18" charset="0"/>
              </a:endParaRPr>
            </a:p>
          </p:txBody>
        </p:sp>
      </p:grpSp>
      <p:pic>
        <p:nvPicPr>
          <p:cNvPr id="4" name="Picture 3">
            <a:extLst>
              <a:ext uri="{FF2B5EF4-FFF2-40B4-BE49-F238E27FC236}">
                <a16:creationId xmlns:a16="http://schemas.microsoft.com/office/drawing/2014/main" id="{A6960C20-513B-FB23-D9D5-7FC67EA5D46A}"/>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Tree>
    <p:extLst>
      <p:ext uri="{BB962C8B-B14F-4D97-AF65-F5344CB8AC3E}">
        <p14:creationId xmlns:p14="http://schemas.microsoft.com/office/powerpoint/2010/main" val="3982774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dissolv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par>
                                <p:cTn id="13" presetID="9"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dissolv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dissolve">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dissolve">
                                      <p:cBhvr>
                                        <p:cTn id="25" dur="500"/>
                                        <p:tgtEl>
                                          <p:spTgt spid="23"/>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dissolve">
                                      <p:cBhvr>
                                        <p:cTn id="3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4277A-2EE8-7E00-5926-07826C37EE2E}"/>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6728AFB2-3758-2914-BBBF-166592CC78F4}"/>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533CF92A-E0BD-D770-3AFB-06B9032150D3}"/>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Kasparov’s demise</a:t>
            </a:r>
          </a:p>
        </p:txBody>
      </p:sp>
      <p:pic>
        <p:nvPicPr>
          <p:cNvPr id="8194" name="Picture 2" descr="20 Years after Deep Blue: How AI Has Advanced Since Conquering Chess |  Scientific American">
            <a:extLst>
              <a:ext uri="{FF2B5EF4-FFF2-40B4-BE49-F238E27FC236}">
                <a16:creationId xmlns:a16="http://schemas.microsoft.com/office/drawing/2014/main" id="{374F6F4A-24A1-237A-F890-2D08520412AE}"/>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55380" y="1585506"/>
            <a:ext cx="7317019" cy="490450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2018FE4-F435-C15D-30C8-5815AEC3602E}"/>
              </a:ext>
            </a:extLst>
          </p:cNvPr>
          <p:cNvSpPr txBox="1"/>
          <p:nvPr/>
        </p:nvSpPr>
        <p:spPr>
          <a:xfrm>
            <a:off x="-415262" y="4037757"/>
            <a:ext cx="4917688" cy="1200329"/>
          </a:xfrm>
          <a:prstGeom prst="rect">
            <a:avLst/>
          </a:prstGeom>
          <a:noFill/>
        </p:spPr>
        <p:txBody>
          <a:bodyPr wrap="square">
            <a:spAutoFit/>
          </a:bodyPr>
          <a:lstStyle/>
          <a:p>
            <a:pPr algn="ctr"/>
            <a:r>
              <a:rPr lang="en-US" sz="2400" dirty="0">
                <a:solidFill>
                  <a:schemeClr val="bg1"/>
                </a:solidFill>
              </a:rPr>
              <a:t>Gary Kasparov</a:t>
            </a:r>
          </a:p>
          <a:p>
            <a:pPr algn="ctr"/>
            <a:r>
              <a:rPr lang="en-US" sz="2400" dirty="0">
                <a:solidFill>
                  <a:schemeClr val="bg1"/>
                </a:solidFill>
              </a:rPr>
              <a:t>World Chess Champion </a:t>
            </a:r>
          </a:p>
          <a:p>
            <a:pPr algn="ctr"/>
            <a:r>
              <a:rPr lang="en-US" sz="2400" dirty="0">
                <a:solidFill>
                  <a:schemeClr val="bg1"/>
                </a:solidFill>
              </a:rPr>
              <a:t>1985-2000</a:t>
            </a:r>
          </a:p>
        </p:txBody>
      </p:sp>
      <p:sp>
        <p:nvSpPr>
          <p:cNvPr id="3" name="TextBox 2">
            <a:extLst>
              <a:ext uri="{FF2B5EF4-FFF2-40B4-BE49-F238E27FC236}">
                <a16:creationId xmlns:a16="http://schemas.microsoft.com/office/drawing/2014/main" id="{B6981DA2-7EAF-F13C-5242-E6462BBB9E94}"/>
              </a:ext>
            </a:extLst>
          </p:cNvPr>
          <p:cNvSpPr txBox="1"/>
          <p:nvPr/>
        </p:nvSpPr>
        <p:spPr>
          <a:xfrm>
            <a:off x="3907694" y="2636918"/>
            <a:ext cx="4917688" cy="461665"/>
          </a:xfrm>
          <a:prstGeom prst="rect">
            <a:avLst/>
          </a:prstGeom>
          <a:noFill/>
        </p:spPr>
        <p:txBody>
          <a:bodyPr wrap="square">
            <a:spAutoFit/>
          </a:bodyPr>
          <a:lstStyle/>
          <a:p>
            <a:pPr algn="ctr"/>
            <a:r>
              <a:rPr lang="en-US" sz="2400" dirty="0">
                <a:solidFill>
                  <a:schemeClr val="bg1"/>
                </a:solidFill>
              </a:rPr>
              <a:t>Deep Blue</a:t>
            </a:r>
          </a:p>
        </p:txBody>
      </p:sp>
      <p:sp>
        <p:nvSpPr>
          <p:cNvPr id="4" name="TextBox 3">
            <a:extLst>
              <a:ext uri="{FF2B5EF4-FFF2-40B4-BE49-F238E27FC236}">
                <a16:creationId xmlns:a16="http://schemas.microsoft.com/office/drawing/2014/main" id="{3CDB073C-E01E-D355-FA94-7024D194EFAC}"/>
              </a:ext>
            </a:extLst>
          </p:cNvPr>
          <p:cNvSpPr txBox="1"/>
          <p:nvPr/>
        </p:nvSpPr>
        <p:spPr>
          <a:xfrm>
            <a:off x="8459387" y="1634159"/>
            <a:ext cx="2907357" cy="3970318"/>
          </a:xfrm>
          <a:prstGeom prst="rect">
            <a:avLst/>
          </a:prstGeom>
          <a:noFill/>
        </p:spPr>
        <p:txBody>
          <a:bodyPr wrap="square" rtlCol="0">
            <a:spAutoFit/>
          </a:bodyPr>
          <a:lstStyle/>
          <a:p>
            <a:pPr algn="ctr"/>
            <a:r>
              <a:rPr lang="en-GB" sz="2800" dirty="0">
                <a:cs typeface="Times New Roman" panose="02020603050405020304" pitchFamily="18" charset="0"/>
              </a:rPr>
              <a:t>Kasparov loses 4-2 to Deep Blue at Chess</a:t>
            </a:r>
          </a:p>
          <a:p>
            <a:pPr algn="ctr"/>
            <a:endParaRPr lang="en-GB" sz="2800" i="1" dirty="0">
              <a:cs typeface="Times New Roman" panose="02020603050405020304" pitchFamily="18" charset="0"/>
            </a:endParaRPr>
          </a:p>
          <a:p>
            <a:pPr algn="ctr"/>
            <a:r>
              <a:rPr lang="en-GB" sz="2800" dirty="0">
                <a:cs typeface="Times New Roman" panose="02020603050405020304" pitchFamily="18" charset="0"/>
              </a:rPr>
              <a:t> Complements earlier successes in Backgammon, Draughts, etc</a:t>
            </a:r>
          </a:p>
          <a:p>
            <a:pPr algn="ctr"/>
            <a:endParaRPr lang="en-GB" sz="2800" i="1" dirty="0">
              <a:cs typeface="Times New Roman" panose="02020603050405020304" pitchFamily="18" charset="0"/>
            </a:endParaRPr>
          </a:p>
        </p:txBody>
      </p:sp>
      <p:pic>
        <p:nvPicPr>
          <p:cNvPr id="5" name="Picture 4">
            <a:extLst>
              <a:ext uri="{FF2B5EF4-FFF2-40B4-BE49-F238E27FC236}">
                <a16:creationId xmlns:a16="http://schemas.microsoft.com/office/drawing/2014/main" id="{9CF1D8A4-04DD-FD3A-B3D8-2D46D1F0E5B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Tree>
    <p:extLst>
      <p:ext uri="{BB962C8B-B14F-4D97-AF65-F5344CB8AC3E}">
        <p14:creationId xmlns:p14="http://schemas.microsoft.com/office/powerpoint/2010/main" val="1524478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C9067-27F1-8AF3-3759-F62C9493BBCB}"/>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284D6849-1338-ABEE-D4AC-C5064C2A4FD7}"/>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B35FCC5A-A43A-3954-D159-BBEDBED25C02}"/>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The ultimate knowledge production system</a:t>
            </a:r>
          </a:p>
        </p:txBody>
      </p:sp>
      <p:sp>
        <p:nvSpPr>
          <p:cNvPr id="2" name="TextBox 1">
            <a:extLst>
              <a:ext uri="{FF2B5EF4-FFF2-40B4-BE49-F238E27FC236}">
                <a16:creationId xmlns:a16="http://schemas.microsoft.com/office/drawing/2014/main" id="{F3C2FF25-ACBF-10ED-6194-7E5761D24FC4}"/>
              </a:ext>
            </a:extLst>
          </p:cNvPr>
          <p:cNvSpPr txBox="1"/>
          <p:nvPr/>
        </p:nvSpPr>
        <p:spPr>
          <a:xfrm>
            <a:off x="6591927" y="1343670"/>
            <a:ext cx="5136936" cy="4832092"/>
          </a:xfrm>
          <a:prstGeom prst="rect">
            <a:avLst/>
          </a:prstGeom>
          <a:noFill/>
        </p:spPr>
        <p:txBody>
          <a:bodyPr wrap="square" rtlCol="0">
            <a:spAutoFit/>
          </a:bodyPr>
          <a:lstStyle/>
          <a:p>
            <a:r>
              <a:rPr lang="en-GB" sz="2800" dirty="0">
                <a:cs typeface="Times New Roman" panose="02020603050405020304" pitchFamily="18" charset="0"/>
              </a:rPr>
              <a:t>Language is the human superpower</a:t>
            </a:r>
          </a:p>
          <a:p>
            <a:endParaRPr lang="en-GB" sz="2800" dirty="0">
              <a:cs typeface="Times New Roman" panose="02020603050405020304" pitchFamily="18" charset="0"/>
            </a:endParaRPr>
          </a:p>
          <a:p>
            <a:r>
              <a:rPr lang="en-GB" sz="2800" dirty="0">
                <a:cs typeface="Times New Roman" panose="02020603050405020304" pitchFamily="18" charset="0"/>
              </a:rPr>
              <a:t>Basis for cumulative culture and technological development</a:t>
            </a:r>
          </a:p>
          <a:p>
            <a:endParaRPr lang="en-GB" sz="2800" i="1" dirty="0">
              <a:cs typeface="Times New Roman" panose="02020603050405020304" pitchFamily="18" charset="0"/>
            </a:endParaRPr>
          </a:p>
          <a:p>
            <a:r>
              <a:rPr lang="en-GB" sz="2800" dirty="0">
                <a:cs typeface="Times New Roman" panose="02020603050405020304" pitchFamily="18" charset="0"/>
              </a:rPr>
              <a:t>Other species communicate, but none has “language”</a:t>
            </a:r>
            <a:r>
              <a:rPr lang="en-GB" sz="2800" i="1" dirty="0">
                <a:cs typeface="Times New Roman" panose="02020603050405020304" pitchFamily="18" charset="0"/>
              </a:rPr>
              <a:t> </a:t>
            </a:r>
            <a:r>
              <a:rPr lang="en-GB" sz="2800" dirty="0">
                <a:cs typeface="Times New Roman" panose="02020603050405020304" pitchFamily="18" charset="0"/>
              </a:rPr>
              <a:t>(the ability to use combine syntax and semantics as a generative process)</a:t>
            </a:r>
          </a:p>
        </p:txBody>
      </p:sp>
      <p:pic>
        <p:nvPicPr>
          <p:cNvPr id="10244" name="Picture 4" descr="The Tower of Babel (Bruegel) - Wikipedia">
            <a:extLst>
              <a:ext uri="{FF2B5EF4-FFF2-40B4-BE49-F238E27FC236}">
                <a16:creationId xmlns:a16="http://schemas.microsoft.com/office/drawing/2014/main" id="{5D7E9F9C-1443-907C-9757-8C848C335C60}"/>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63137" y="1086195"/>
            <a:ext cx="5483636" cy="557784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D0878E9-9196-AACC-71F7-355A735D59B2}"/>
              </a:ext>
            </a:extLst>
          </p:cNvPr>
          <p:cNvSpPr txBox="1"/>
          <p:nvPr/>
        </p:nvSpPr>
        <p:spPr>
          <a:xfrm>
            <a:off x="560832" y="1082060"/>
            <a:ext cx="1365054" cy="523220"/>
          </a:xfrm>
          <a:prstGeom prst="rect">
            <a:avLst/>
          </a:prstGeom>
          <a:noFill/>
        </p:spPr>
        <p:txBody>
          <a:bodyPr wrap="none" rtlCol="0">
            <a:spAutoFit/>
          </a:bodyPr>
          <a:lstStyle/>
          <a:p>
            <a:r>
              <a:rPr lang="en-US" sz="2800" dirty="0"/>
              <a:t>Bruegel</a:t>
            </a:r>
          </a:p>
        </p:txBody>
      </p:sp>
      <p:pic>
        <p:nvPicPr>
          <p:cNvPr id="4" name="Picture 3">
            <a:extLst>
              <a:ext uri="{FF2B5EF4-FFF2-40B4-BE49-F238E27FC236}">
                <a16:creationId xmlns:a16="http://schemas.microsoft.com/office/drawing/2014/main" id="{4B289669-7A02-B250-CCE1-2FF1BC288AA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Tree>
    <p:extLst>
      <p:ext uri="{BB962C8B-B14F-4D97-AF65-F5344CB8AC3E}">
        <p14:creationId xmlns:p14="http://schemas.microsoft.com/office/powerpoint/2010/main" val="674261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42F9F-E489-2C11-2C7F-229805673C83}"/>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00806C54-7AFA-AEDE-C8BF-96A903DB9401}"/>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9069F377-48B4-8E18-D5C9-38D2B62BEFED}"/>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Generative grammar in linguistics</a:t>
            </a:r>
          </a:p>
        </p:txBody>
      </p:sp>
      <p:pic>
        <p:nvPicPr>
          <p:cNvPr id="15362" name="Picture 2" descr="Generative grammar - Wikipedia">
            <a:extLst>
              <a:ext uri="{FF2B5EF4-FFF2-40B4-BE49-F238E27FC236}">
                <a16:creationId xmlns:a16="http://schemas.microsoft.com/office/drawing/2014/main" id="{3E466CE3-7D28-1C1E-C424-437D3D8F7EE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618009" y="1897853"/>
            <a:ext cx="5550406" cy="306229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941516C-E785-78E1-2697-F6B223040298}"/>
              </a:ext>
            </a:extLst>
          </p:cNvPr>
          <p:cNvSpPr txBox="1"/>
          <p:nvPr/>
        </p:nvSpPr>
        <p:spPr>
          <a:xfrm>
            <a:off x="665197" y="5464249"/>
            <a:ext cx="4864100" cy="1077218"/>
          </a:xfrm>
          <a:prstGeom prst="rect">
            <a:avLst/>
          </a:prstGeom>
          <a:noFill/>
        </p:spPr>
        <p:txBody>
          <a:bodyPr wrap="square" rtlCol="0">
            <a:spAutoFit/>
          </a:bodyPr>
          <a:lstStyle/>
          <a:p>
            <a:r>
              <a:rPr lang="en-US" sz="2800" i="1" dirty="0">
                <a:latin typeface="Times New Roman" panose="02020603050405020304" pitchFamily="18" charset="0"/>
                <a:cs typeface="Times New Roman" panose="02020603050405020304" pitchFamily="18" charset="0"/>
              </a:rPr>
              <a:t>1. Noam loves ChatGPT</a:t>
            </a:r>
          </a:p>
          <a:p>
            <a:r>
              <a:rPr lang="en-US" sz="2800" i="1" dirty="0">
                <a:latin typeface="Times New Roman" panose="02020603050405020304" pitchFamily="18" charset="0"/>
                <a:cs typeface="Times New Roman" panose="02020603050405020304" pitchFamily="18" charset="0"/>
              </a:rPr>
              <a:t>2. ChatGPT loves Noam</a:t>
            </a:r>
          </a:p>
          <a:p>
            <a:endParaRPr lang="en-US" sz="800" i="1" dirty="0"/>
          </a:p>
        </p:txBody>
      </p:sp>
      <p:sp>
        <p:nvSpPr>
          <p:cNvPr id="9" name="TextBox 8">
            <a:extLst>
              <a:ext uri="{FF2B5EF4-FFF2-40B4-BE49-F238E27FC236}">
                <a16:creationId xmlns:a16="http://schemas.microsoft.com/office/drawing/2014/main" id="{DB0C2547-2C32-CD22-B7E8-A09EFCA00C1C}"/>
              </a:ext>
            </a:extLst>
          </p:cNvPr>
          <p:cNvSpPr txBox="1"/>
          <p:nvPr/>
        </p:nvSpPr>
        <p:spPr>
          <a:xfrm>
            <a:off x="5105369" y="5352739"/>
            <a:ext cx="6575686" cy="954107"/>
          </a:xfrm>
          <a:prstGeom prst="rect">
            <a:avLst/>
          </a:prstGeom>
          <a:noFill/>
        </p:spPr>
        <p:txBody>
          <a:bodyPr wrap="square">
            <a:spAutoFit/>
          </a:bodyPr>
          <a:lstStyle/>
          <a:p>
            <a:pPr algn="ctr"/>
            <a:r>
              <a:rPr lang="en-US" sz="2800" dirty="0"/>
              <a:t>Even if this sentence is meaningless, you can detect that it is valid. </a:t>
            </a:r>
            <a:r>
              <a:rPr lang="en-US" sz="2800" b="1" dirty="0"/>
              <a:t>Syntax rules!</a:t>
            </a:r>
          </a:p>
        </p:txBody>
      </p:sp>
      <p:sp>
        <p:nvSpPr>
          <p:cNvPr id="11" name="TextBox 10">
            <a:extLst>
              <a:ext uri="{FF2B5EF4-FFF2-40B4-BE49-F238E27FC236}">
                <a16:creationId xmlns:a16="http://schemas.microsoft.com/office/drawing/2014/main" id="{4CC24A06-557E-D3B0-E60F-F52F142B4EA8}"/>
              </a:ext>
            </a:extLst>
          </p:cNvPr>
          <p:cNvSpPr txBox="1"/>
          <p:nvPr/>
        </p:nvSpPr>
        <p:spPr>
          <a:xfrm>
            <a:off x="5267016" y="1186051"/>
            <a:ext cx="5550406" cy="523220"/>
          </a:xfrm>
          <a:prstGeom prst="rect">
            <a:avLst/>
          </a:prstGeom>
          <a:noFill/>
        </p:spPr>
        <p:txBody>
          <a:bodyPr wrap="square">
            <a:spAutoFit/>
          </a:bodyPr>
          <a:lstStyle/>
          <a:p>
            <a:pPr algn="ctr"/>
            <a:r>
              <a:rPr lang="en-US" sz="2800" b="1" dirty="0"/>
              <a:t>Operations</a:t>
            </a:r>
            <a:r>
              <a:rPr lang="en-US" sz="2800" dirty="0"/>
              <a:t> for language = syntax</a:t>
            </a:r>
          </a:p>
        </p:txBody>
      </p:sp>
      <p:sp>
        <p:nvSpPr>
          <p:cNvPr id="4" name="TextBox 3">
            <a:extLst>
              <a:ext uri="{FF2B5EF4-FFF2-40B4-BE49-F238E27FC236}">
                <a16:creationId xmlns:a16="http://schemas.microsoft.com/office/drawing/2014/main" id="{74E434F4-17CC-DDB9-EADC-8FD59ECC7C93}"/>
              </a:ext>
            </a:extLst>
          </p:cNvPr>
          <p:cNvSpPr txBox="1"/>
          <p:nvPr/>
        </p:nvSpPr>
        <p:spPr>
          <a:xfrm>
            <a:off x="1276134" y="4717850"/>
            <a:ext cx="3141758" cy="461665"/>
          </a:xfrm>
          <a:prstGeom prst="rect">
            <a:avLst/>
          </a:prstGeom>
          <a:noFill/>
        </p:spPr>
        <p:txBody>
          <a:bodyPr wrap="none" rtlCol="0">
            <a:spAutoFit/>
          </a:bodyPr>
          <a:lstStyle/>
          <a:p>
            <a:r>
              <a:rPr lang="en-US" sz="2400" dirty="0">
                <a:solidFill>
                  <a:schemeClr val="bg1"/>
                </a:solidFill>
              </a:rPr>
              <a:t>Noam Chomsky 1928-</a:t>
            </a:r>
          </a:p>
        </p:txBody>
      </p:sp>
      <p:pic>
        <p:nvPicPr>
          <p:cNvPr id="10242" name="Picture 2" descr="Noam Chomsky - Interview Magazine">
            <a:extLst>
              <a:ext uri="{FF2B5EF4-FFF2-40B4-BE49-F238E27FC236}">
                <a16:creationId xmlns:a16="http://schemas.microsoft.com/office/drawing/2014/main" id="{45C35254-DEDE-5004-6BFC-19C9E860FB59}"/>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a:fillRect/>
          </a:stretch>
        </p:blipFill>
        <p:spPr bwMode="auto">
          <a:xfrm>
            <a:off x="1023585" y="1415041"/>
            <a:ext cx="3141758" cy="396259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B61FA3C-E196-B081-83AD-74045CD36059}"/>
              </a:ext>
            </a:extLst>
          </p:cNvPr>
          <p:cNvSpPr txBox="1"/>
          <p:nvPr/>
        </p:nvSpPr>
        <p:spPr>
          <a:xfrm>
            <a:off x="986097" y="1480363"/>
            <a:ext cx="3179246" cy="461665"/>
          </a:xfrm>
          <a:prstGeom prst="rect">
            <a:avLst/>
          </a:prstGeom>
          <a:noFill/>
        </p:spPr>
        <p:txBody>
          <a:bodyPr wrap="square">
            <a:spAutoFit/>
          </a:bodyPr>
          <a:lstStyle/>
          <a:p>
            <a:pPr algn="ctr"/>
            <a:r>
              <a:rPr lang="en-US" sz="2400" dirty="0"/>
              <a:t>Noam Chomsky 1928-</a:t>
            </a:r>
          </a:p>
        </p:txBody>
      </p:sp>
      <p:pic>
        <p:nvPicPr>
          <p:cNvPr id="5" name="Picture 4">
            <a:extLst>
              <a:ext uri="{FF2B5EF4-FFF2-40B4-BE49-F238E27FC236}">
                <a16:creationId xmlns:a16="http://schemas.microsoft.com/office/drawing/2014/main" id="{DBC57DB0-DD8D-7D23-7D0A-94D0101C6AC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Tree>
    <p:extLst>
      <p:ext uri="{BB962C8B-B14F-4D97-AF65-F5344CB8AC3E}">
        <p14:creationId xmlns:p14="http://schemas.microsoft.com/office/powerpoint/2010/main" val="35625199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ouglas Lenat, Who Tried to Make A.I. More Human, Dies at 72 - The New York  Times">
            <a:extLst>
              <a:ext uri="{FF2B5EF4-FFF2-40B4-BE49-F238E27FC236}">
                <a16:creationId xmlns:a16="http://schemas.microsoft.com/office/drawing/2014/main" id="{9817E5BE-4FC7-B90C-423C-F8B5C08D2FF2}"/>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a:fillRect/>
          </a:stretch>
        </p:blipFill>
        <p:spPr bwMode="auto">
          <a:xfrm>
            <a:off x="210065" y="1239434"/>
            <a:ext cx="4609070" cy="3159571"/>
          </a:xfrm>
          <a:prstGeom prst="rect">
            <a:avLst/>
          </a:prstGeom>
          <a:noFill/>
          <a:extLst>
            <a:ext uri="{909E8E84-426E-40DD-AFC4-6F175D3DCCD1}">
              <a14:hiddenFill xmlns:a14="http://schemas.microsoft.com/office/drawing/2010/main">
                <a:solidFill>
                  <a:srgbClr val="FFFFFF"/>
                </a:solidFill>
              </a14:hiddenFill>
            </a:ext>
          </a:extLst>
        </p:spPr>
      </p:pic>
      <p:sp>
        <p:nvSpPr>
          <p:cNvPr id="149" name="Rectangle 2">
            <a:extLst>
              <a:ext uri="{FF2B5EF4-FFF2-40B4-BE49-F238E27FC236}">
                <a16:creationId xmlns:a16="http://schemas.microsoft.com/office/drawing/2014/main" id="{7C200243-A7FF-FE25-5331-FACAAB67DBA1}"/>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6BCD4673-E477-6689-E4DF-4CB0CAA114E9}"/>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Expert systems</a:t>
            </a:r>
          </a:p>
        </p:txBody>
      </p:sp>
      <p:sp>
        <p:nvSpPr>
          <p:cNvPr id="4" name="TextBox 3">
            <a:extLst>
              <a:ext uri="{FF2B5EF4-FFF2-40B4-BE49-F238E27FC236}">
                <a16:creationId xmlns:a16="http://schemas.microsoft.com/office/drawing/2014/main" id="{F9E07E01-6CA7-634B-4921-19B800D5C599}"/>
              </a:ext>
            </a:extLst>
          </p:cNvPr>
          <p:cNvSpPr txBox="1"/>
          <p:nvPr/>
        </p:nvSpPr>
        <p:spPr>
          <a:xfrm>
            <a:off x="5327904" y="1459089"/>
            <a:ext cx="6864096" cy="2677656"/>
          </a:xfrm>
          <a:prstGeom prst="rect">
            <a:avLst/>
          </a:prstGeom>
          <a:noFill/>
        </p:spPr>
        <p:txBody>
          <a:bodyPr wrap="square">
            <a:spAutoFit/>
          </a:bodyPr>
          <a:lstStyle/>
          <a:p>
            <a:r>
              <a:rPr lang="en-US" sz="2400" b="1" dirty="0"/>
              <a:t>Cyc</a:t>
            </a:r>
            <a:r>
              <a:rPr lang="en-US" sz="2400" dirty="0"/>
              <a:t> – an AI project to encode the entirety of commonsense knowledge in predicate logic </a:t>
            </a:r>
          </a:p>
          <a:p>
            <a:r>
              <a:rPr lang="en-US" sz="2400" dirty="0"/>
              <a:t>(a “universal ontology”)</a:t>
            </a:r>
          </a:p>
          <a:p>
            <a:endParaRPr lang="en-US" sz="2400" dirty="0"/>
          </a:p>
          <a:p>
            <a:r>
              <a:rPr lang="en-US" sz="2400" dirty="0"/>
              <a:t>Back-of-the-envelope calculation: humans know about ~3 million pieces of knowledge – would need about ~2,000 person years to code up</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944F1E5-CB8B-C045-647F-F1BBAB74BBC2}"/>
                  </a:ext>
                </a:extLst>
              </p:cNvPr>
              <p:cNvSpPr txBox="1"/>
              <p:nvPr/>
            </p:nvSpPr>
            <p:spPr>
              <a:xfrm>
                <a:off x="328233" y="4930377"/>
                <a:ext cx="12520611" cy="1815882"/>
              </a:xfrm>
              <a:prstGeom prst="rect">
                <a:avLst/>
              </a:prstGeom>
              <a:noFill/>
            </p:spPr>
            <p:txBody>
              <a:bodyPr wrap="square" rtlCol="0">
                <a:spAutoFit/>
              </a:bodyPr>
              <a:lstStyle/>
              <a:p>
                <a:r>
                  <a:rPr lang="en-US" sz="2800" dirty="0"/>
                  <a:t>1. Cats have tails		 </a:t>
                </a:r>
                <a14:m>
                  <m:oMath xmlns:m="http://schemas.openxmlformats.org/officeDocument/2006/math">
                    <m:r>
                      <a:rPr lang="en-US" sz="2800" i="1" smtClean="0">
                        <a:latin typeface="Cambria Math" panose="02040503050406030204" pitchFamily="18" charset="0"/>
                        <a:ea typeface="Cambria Math" panose="02040503050406030204" pitchFamily="18" charset="0"/>
                      </a:rPr>
                      <m:t>∀</m:t>
                    </m:r>
                    <m:d>
                      <m:dPr>
                        <m:ctrlPr>
                          <a:rPr lang="en-GB" sz="2800" b="0" i="1" smtClean="0">
                            <a:latin typeface="Cambria Math" panose="02040503050406030204" pitchFamily="18" charset="0"/>
                            <a:ea typeface="Cambria Math" panose="02040503050406030204" pitchFamily="18" charset="0"/>
                          </a:rPr>
                        </m:ctrlPr>
                      </m:dPr>
                      <m:e>
                        <m:r>
                          <a:rPr lang="en-GB" sz="2800" b="0" i="1" smtClean="0">
                            <a:latin typeface="Cambria Math" panose="02040503050406030204" pitchFamily="18" charset="0"/>
                            <a:ea typeface="Cambria Math" panose="02040503050406030204" pitchFamily="18" charset="0"/>
                          </a:rPr>
                          <m:t>𝑥</m:t>
                        </m:r>
                      </m:e>
                    </m:d>
                    <m:r>
                      <a:rPr lang="en-GB" sz="2800" b="0" i="1" smtClean="0">
                        <a:latin typeface="Cambria Math" panose="02040503050406030204" pitchFamily="18" charset="0"/>
                        <a:ea typeface="Cambria Math" panose="02040503050406030204" pitchFamily="18" charset="0"/>
                      </a:rPr>
                      <m:t>𝑐𝑎𝑡</m:t>
                    </m:r>
                    <m:r>
                      <a:rPr lang="en-GB" sz="2800" b="0" i="1" smtClean="0">
                        <a:latin typeface="Cambria Math" panose="02040503050406030204" pitchFamily="18" charset="0"/>
                        <a:ea typeface="Cambria Math" panose="02040503050406030204" pitchFamily="18" charset="0"/>
                      </a:rPr>
                      <m:t>(</m:t>
                    </m:r>
                    <m:r>
                      <a:rPr lang="en-GB" sz="2800" b="0" i="1" smtClean="0">
                        <a:latin typeface="Cambria Math" panose="02040503050406030204" pitchFamily="18" charset="0"/>
                        <a:ea typeface="Cambria Math" panose="02040503050406030204" pitchFamily="18" charset="0"/>
                      </a:rPr>
                      <m:t>𝑥</m:t>
                    </m:r>
                    <m:r>
                      <a:rPr lang="en-GB" sz="2800" b="0" i="1" smtClean="0">
                        <a:latin typeface="Cambria Math" panose="02040503050406030204" pitchFamily="18" charset="0"/>
                        <a:ea typeface="Cambria Math" panose="02040503050406030204" pitchFamily="18" charset="0"/>
                      </a:rPr>
                      <m:t>)→</m:t>
                    </m:r>
                    <m:r>
                      <a:rPr lang="en-GB" sz="2800" b="0" i="1" smtClean="0">
                        <a:latin typeface="Cambria Math" panose="02040503050406030204" pitchFamily="18" charset="0"/>
                        <a:ea typeface="Cambria Math" panose="02040503050406030204" pitchFamily="18" charset="0"/>
                      </a:rPr>
                      <m:t>h𝑎𝑠𝑡𝑎𝑖𝑙</m:t>
                    </m:r>
                    <m:r>
                      <a:rPr lang="en-GB" sz="2800" b="0" i="1" smtClean="0">
                        <a:latin typeface="Cambria Math" panose="02040503050406030204" pitchFamily="18" charset="0"/>
                        <a:ea typeface="Cambria Math" panose="02040503050406030204" pitchFamily="18" charset="0"/>
                      </a:rPr>
                      <m:t>(</m:t>
                    </m:r>
                    <m:r>
                      <a:rPr lang="en-GB" sz="2800" b="0" i="1" smtClean="0">
                        <a:latin typeface="Cambria Math" panose="02040503050406030204" pitchFamily="18" charset="0"/>
                        <a:ea typeface="Cambria Math" panose="02040503050406030204" pitchFamily="18" charset="0"/>
                      </a:rPr>
                      <m:t>𝑥</m:t>
                    </m:r>
                    <m:r>
                      <a:rPr lang="en-GB" sz="2800" b="0" i="1" smtClean="0">
                        <a:latin typeface="Cambria Math" panose="02040503050406030204" pitchFamily="18" charset="0"/>
                        <a:ea typeface="Cambria Math" panose="02040503050406030204" pitchFamily="18" charset="0"/>
                      </a:rPr>
                      <m:t>)</m:t>
                    </m:r>
                  </m:oMath>
                </a14:m>
                <a:r>
                  <a:rPr lang="en-US" sz="2800" dirty="0"/>
                  <a:t>	</a:t>
                </a:r>
              </a:p>
              <a:p>
                <a:r>
                  <a:rPr lang="en-US" sz="2800" dirty="0"/>
                  <a:t>2. Birds can fly		</a:t>
                </a:r>
                <a:r>
                  <a:rPr lang="en-US" sz="2800" dirty="0">
                    <a:ea typeface="Cambria Math" panose="02040503050406030204" pitchFamily="18" charset="0"/>
                  </a:rPr>
                  <a:t> </a:t>
                </a:r>
                <a14:m>
                  <m:oMath xmlns:m="http://schemas.openxmlformats.org/officeDocument/2006/math">
                    <m:r>
                      <a:rPr lang="en-US" sz="2800" i="1" smtClean="0">
                        <a:latin typeface="Cambria Math" panose="02040503050406030204" pitchFamily="18" charset="0"/>
                        <a:ea typeface="Cambria Math" panose="02040503050406030204" pitchFamily="18" charset="0"/>
                      </a:rPr>
                      <m:t>∀</m:t>
                    </m:r>
                    <m:d>
                      <m:dPr>
                        <m:ctrlPr>
                          <a:rPr lang="en-GB" sz="2800" b="0" i="1" smtClean="0">
                            <a:latin typeface="Cambria Math" panose="02040503050406030204" pitchFamily="18" charset="0"/>
                            <a:ea typeface="Cambria Math" panose="02040503050406030204" pitchFamily="18" charset="0"/>
                          </a:rPr>
                        </m:ctrlPr>
                      </m:dPr>
                      <m:e>
                        <m:r>
                          <a:rPr lang="en-GB" sz="2800" b="0" i="1" smtClean="0">
                            <a:latin typeface="Cambria Math" panose="02040503050406030204" pitchFamily="18" charset="0"/>
                            <a:ea typeface="Cambria Math" panose="02040503050406030204" pitchFamily="18" charset="0"/>
                          </a:rPr>
                          <m:t>𝑥</m:t>
                        </m:r>
                      </m:e>
                    </m:d>
                    <m:r>
                      <a:rPr lang="en-GB" sz="2800" b="0" i="1" smtClean="0">
                        <a:latin typeface="Cambria Math" panose="02040503050406030204" pitchFamily="18" charset="0"/>
                        <a:ea typeface="Cambria Math" panose="02040503050406030204" pitchFamily="18" charset="0"/>
                      </a:rPr>
                      <m:t>𝑏𝑖𝑟𝑑</m:t>
                    </m:r>
                    <m:d>
                      <m:dPr>
                        <m:ctrlPr>
                          <a:rPr lang="en-GB" sz="2800" b="0" i="1" smtClean="0">
                            <a:latin typeface="Cambria Math" panose="02040503050406030204" pitchFamily="18" charset="0"/>
                            <a:ea typeface="Cambria Math" panose="02040503050406030204" pitchFamily="18" charset="0"/>
                          </a:rPr>
                        </m:ctrlPr>
                      </m:dPr>
                      <m:e>
                        <m:r>
                          <a:rPr lang="en-GB" sz="2800" b="0" i="1" smtClean="0">
                            <a:latin typeface="Cambria Math" panose="02040503050406030204" pitchFamily="18" charset="0"/>
                            <a:ea typeface="Cambria Math" panose="02040503050406030204" pitchFamily="18" charset="0"/>
                          </a:rPr>
                          <m:t>𝑥</m:t>
                        </m:r>
                      </m:e>
                    </m:d>
                    <m:r>
                      <a:rPr lang="en-GB" sz="2800" b="0" i="1" smtClean="0">
                        <a:latin typeface="Cambria Math" panose="02040503050406030204" pitchFamily="18" charset="0"/>
                        <a:ea typeface="Cambria Math" panose="02040503050406030204" pitchFamily="18" charset="0"/>
                      </a:rPr>
                      <m:t>→</m:t>
                    </m:r>
                    <m:r>
                      <a:rPr lang="en-GB" sz="2800" b="0" i="1" smtClean="0">
                        <a:latin typeface="Cambria Math" panose="02040503050406030204" pitchFamily="18" charset="0"/>
                        <a:ea typeface="Cambria Math" panose="02040503050406030204" pitchFamily="18" charset="0"/>
                      </a:rPr>
                      <m:t>𝑤𝑖𝑛𝑔𝑠</m:t>
                    </m:r>
                    <m:d>
                      <m:dPr>
                        <m:ctrlPr>
                          <a:rPr lang="en-GB" sz="2800" b="0" i="1" smtClean="0">
                            <a:latin typeface="Cambria Math" panose="02040503050406030204" pitchFamily="18" charset="0"/>
                            <a:ea typeface="Cambria Math" panose="02040503050406030204" pitchFamily="18" charset="0"/>
                          </a:rPr>
                        </m:ctrlPr>
                      </m:dPr>
                      <m:e>
                        <m:r>
                          <a:rPr lang="en-GB" sz="2800" b="0" i="1" smtClean="0">
                            <a:latin typeface="Cambria Math" panose="02040503050406030204" pitchFamily="18" charset="0"/>
                            <a:ea typeface="Cambria Math" panose="02040503050406030204" pitchFamily="18" charset="0"/>
                          </a:rPr>
                          <m:t>𝑥</m:t>
                        </m:r>
                      </m:e>
                    </m:d>
                    <m:r>
                      <a:rPr lang="en-GB" sz="2800" b="0" i="0" smtClean="0">
                        <a:latin typeface="Cambria Math" panose="02040503050406030204" pitchFamily="18" charset="0"/>
                        <a:ea typeface="Cambria Math" panose="02040503050406030204" pitchFamily="18" charset="0"/>
                      </a:rPr>
                      <m:t>; </m:t>
                    </m:r>
                    <m:r>
                      <a:rPr lang="en-US" sz="2800" i="1" smtClean="0">
                        <a:latin typeface="Cambria Math" panose="02040503050406030204" pitchFamily="18" charset="0"/>
                        <a:ea typeface="Cambria Math" panose="02040503050406030204" pitchFamily="18" charset="0"/>
                      </a:rPr>
                      <m:t>∀</m:t>
                    </m:r>
                    <m:d>
                      <m:dPr>
                        <m:ctrlPr>
                          <a:rPr lang="en-GB" sz="2800" b="0" i="1" smtClean="0">
                            <a:latin typeface="Cambria Math" panose="02040503050406030204" pitchFamily="18" charset="0"/>
                            <a:ea typeface="Cambria Math" panose="02040503050406030204" pitchFamily="18" charset="0"/>
                          </a:rPr>
                        </m:ctrlPr>
                      </m:dPr>
                      <m:e>
                        <m:r>
                          <a:rPr lang="en-GB" sz="2800" b="0" i="1" smtClean="0">
                            <a:latin typeface="Cambria Math" panose="02040503050406030204" pitchFamily="18" charset="0"/>
                            <a:ea typeface="Cambria Math" panose="02040503050406030204" pitchFamily="18" charset="0"/>
                          </a:rPr>
                          <m:t>𝑥</m:t>
                        </m:r>
                      </m:e>
                    </m:d>
                    <m:r>
                      <a:rPr lang="en-GB" sz="2800" b="0" i="1" smtClean="0">
                        <a:latin typeface="Cambria Math" panose="02040503050406030204" pitchFamily="18" charset="0"/>
                        <a:ea typeface="Cambria Math" panose="02040503050406030204" pitchFamily="18" charset="0"/>
                      </a:rPr>
                      <m:t>𝑤𝑖𝑛𝑔𝑠</m:t>
                    </m:r>
                    <m:r>
                      <a:rPr lang="en-GB" sz="2800" b="0" i="1" smtClean="0">
                        <a:latin typeface="Cambria Math" panose="02040503050406030204" pitchFamily="18" charset="0"/>
                        <a:ea typeface="Cambria Math" panose="02040503050406030204" pitchFamily="18" charset="0"/>
                      </a:rPr>
                      <m:t>(</m:t>
                    </m:r>
                    <m:r>
                      <a:rPr lang="en-GB" sz="2800" b="0" i="1" smtClean="0">
                        <a:latin typeface="Cambria Math" panose="02040503050406030204" pitchFamily="18" charset="0"/>
                        <a:ea typeface="Cambria Math" panose="02040503050406030204" pitchFamily="18" charset="0"/>
                      </a:rPr>
                      <m:t>𝑥</m:t>
                    </m:r>
                    <m:r>
                      <a:rPr lang="en-GB" sz="2800" b="0" i="1" smtClean="0">
                        <a:latin typeface="Cambria Math" panose="02040503050406030204" pitchFamily="18" charset="0"/>
                        <a:ea typeface="Cambria Math" panose="02040503050406030204" pitchFamily="18" charset="0"/>
                      </a:rPr>
                      <m:t>)→</m:t>
                    </m:r>
                    <m:r>
                      <a:rPr lang="en-GB" sz="2800" b="0" i="1" smtClean="0">
                        <a:latin typeface="Cambria Math" panose="02040503050406030204" pitchFamily="18" charset="0"/>
                        <a:ea typeface="Cambria Math" panose="02040503050406030204" pitchFamily="18" charset="0"/>
                      </a:rPr>
                      <m:t>𝑓𝑙𝑦</m:t>
                    </m:r>
                    <m:r>
                      <a:rPr lang="en-GB" sz="2800" b="0" i="1" smtClean="0">
                        <a:latin typeface="Cambria Math" panose="02040503050406030204" pitchFamily="18" charset="0"/>
                        <a:ea typeface="Cambria Math" panose="02040503050406030204" pitchFamily="18" charset="0"/>
                      </a:rPr>
                      <m:t>(</m:t>
                    </m:r>
                    <m:r>
                      <a:rPr lang="en-GB" sz="2800" b="0" i="1" smtClean="0">
                        <a:latin typeface="Cambria Math" panose="02040503050406030204" pitchFamily="18" charset="0"/>
                        <a:ea typeface="Cambria Math" panose="02040503050406030204" pitchFamily="18" charset="0"/>
                      </a:rPr>
                      <m:t>𝑥</m:t>
                    </m:r>
                    <m:r>
                      <a:rPr lang="en-GB" sz="2800" b="0" i="1" smtClean="0">
                        <a:latin typeface="Cambria Math" panose="02040503050406030204" pitchFamily="18" charset="0"/>
                        <a:ea typeface="Cambria Math" panose="02040503050406030204" pitchFamily="18" charset="0"/>
                      </a:rPr>
                      <m:t>)</m:t>
                    </m:r>
                  </m:oMath>
                </a14:m>
                <a:endParaRPr lang="en-US" sz="2800" dirty="0">
                  <a:ea typeface="Cambria Math" panose="02040503050406030204" pitchFamily="18" charset="0"/>
                </a:endParaRPr>
              </a:p>
              <a:p>
                <a:r>
                  <a:rPr lang="en-US" sz="2800" dirty="0"/>
                  <a:t>3. Frogs live near water	 ….</a:t>
                </a:r>
              </a:p>
              <a:p>
                <a:r>
                  <a:rPr lang="en-US" sz="2800" dirty="0"/>
                  <a:t>4. Elephants can’t fly	 ….</a:t>
                </a:r>
              </a:p>
            </p:txBody>
          </p:sp>
        </mc:Choice>
        <mc:Fallback xmlns="">
          <p:sp>
            <p:nvSpPr>
              <p:cNvPr id="5" name="TextBox 4">
                <a:extLst>
                  <a:ext uri="{FF2B5EF4-FFF2-40B4-BE49-F238E27FC236}">
                    <a16:creationId xmlns:a16="http://schemas.microsoft.com/office/drawing/2014/main" id="{7944F1E5-CB8B-C045-647F-F1BBAB74BBC2}"/>
                  </a:ext>
                </a:extLst>
              </p:cNvPr>
              <p:cNvSpPr txBox="1">
                <a:spLocks noRot="1" noChangeAspect="1" noMove="1" noResize="1" noEditPoints="1" noAdjustHandles="1" noChangeArrowheads="1" noChangeShapeType="1" noTextEdit="1"/>
              </p:cNvSpPr>
              <p:nvPr/>
            </p:nvSpPr>
            <p:spPr>
              <a:xfrm>
                <a:off x="328233" y="4930377"/>
                <a:ext cx="12520611" cy="1815882"/>
              </a:xfrm>
              <a:prstGeom prst="rect">
                <a:avLst/>
              </a:prstGeom>
              <a:blipFill>
                <a:blip r:embed="rId5"/>
                <a:stretch>
                  <a:fillRect l="-1013" t="-3472" b="-8333"/>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8B63BD57-DBBE-2316-5175-CE75A8220F32}"/>
              </a:ext>
            </a:extLst>
          </p:cNvPr>
          <p:cNvSpPr txBox="1"/>
          <p:nvPr/>
        </p:nvSpPr>
        <p:spPr>
          <a:xfrm>
            <a:off x="210065" y="1239434"/>
            <a:ext cx="1853722" cy="1384995"/>
          </a:xfrm>
          <a:prstGeom prst="rect">
            <a:avLst/>
          </a:prstGeom>
          <a:noFill/>
        </p:spPr>
        <p:txBody>
          <a:bodyPr wrap="square" rtlCol="0">
            <a:spAutoFit/>
          </a:bodyPr>
          <a:lstStyle/>
          <a:p>
            <a:r>
              <a:rPr lang="en-US" sz="2800" dirty="0"/>
              <a:t>Doug Lenat, 1950-2023 </a:t>
            </a:r>
          </a:p>
        </p:txBody>
      </p:sp>
      <p:pic>
        <p:nvPicPr>
          <p:cNvPr id="2" name="Picture 1">
            <a:extLst>
              <a:ext uri="{FF2B5EF4-FFF2-40B4-BE49-F238E27FC236}">
                <a16:creationId xmlns:a16="http://schemas.microsoft.com/office/drawing/2014/main" id="{CD778D07-D4AF-C16F-307B-D49D906A031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Tree>
    <p:extLst>
      <p:ext uri="{BB962C8B-B14F-4D97-AF65-F5344CB8AC3E}">
        <p14:creationId xmlns:p14="http://schemas.microsoft.com/office/powerpoint/2010/main" val="1522046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Rectangle 2">
            <a:extLst>
              <a:ext uri="{FF2B5EF4-FFF2-40B4-BE49-F238E27FC236}">
                <a16:creationId xmlns:a16="http://schemas.microsoft.com/office/drawing/2014/main" id="{7C200243-A7FF-FE25-5331-FACAAB67DBA1}"/>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150" name="Picture 149">
            <a:extLst>
              <a:ext uri="{FF2B5EF4-FFF2-40B4-BE49-F238E27FC236}">
                <a16:creationId xmlns:a16="http://schemas.microsoft.com/office/drawing/2014/main" id="{A63A098B-0F47-BFB6-C507-27D7CF4FA18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151" name="Rectangle 3">
            <a:extLst>
              <a:ext uri="{FF2B5EF4-FFF2-40B4-BE49-F238E27FC236}">
                <a16:creationId xmlns:a16="http://schemas.microsoft.com/office/drawing/2014/main" id="{6BCD4673-E477-6689-E4DF-4CB0CAA114E9}"/>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Nature of reality</a:t>
            </a:r>
          </a:p>
        </p:txBody>
      </p:sp>
      <p:pic>
        <p:nvPicPr>
          <p:cNvPr id="1028" name="Picture 4" descr="A visually rich and detailed representation of the whole of human knowledge. The image should include symbols of science, literature, technology, philosophy, art, and history. Incorporate books, scientific instruments like telescopes and microscopes, technological devices like computers and smartphones, ancient scrolls, famous artworks, and iconic historical landmarks. Blend these elements seamlessly in a vibrant, dynamic composition, with interconnected lines and patterns symbolizing the interconnectivity of different fields of knowledge. The background should be filled with abstract, colorful patterns representing the vast and diverse nature of human understanding.">
            <a:extLst>
              <a:ext uri="{FF2B5EF4-FFF2-40B4-BE49-F238E27FC236}">
                <a16:creationId xmlns:a16="http://schemas.microsoft.com/office/drawing/2014/main" id="{EA111306-7C90-6631-BC54-A28B9A61F74A}"/>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51126" y="1513918"/>
            <a:ext cx="7347085" cy="4198335"/>
          </a:xfrm>
          <a:prstGeom prst="round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58B0E4F-A72C-6A18-4309-1136D88B1AF7}"/>
              </a:ext>
            </a:extLst>
          </p:cNvPr>
          <p:cNvSpPr txBox="1"/>
          <p:nvPr/>
        </p:nvSpPr>
        <p:spPr>
          <a:xfrm>
            <a:off x="8271970" y="1854200"/>
            <a:ext cx="3208830" cy="3539430"/>
          </a:xfrm>
          <a:prstGeom prst="rect">
            <a:avLst/>
          </a:prstGeom>
          <a:noFill/>
        </p:spPr>
        <p:txBody>
          <a:bodyPr wrap="square" rtlCol="0">
            <a:spAutoFit/>
          </a:bodyPr>
          <a:lstStyle/>
          <a:p>
            <a:r>
              <a:rPr lang="en-US" sz="3200" dirty="0"/>
              <a:t>What is human knowledge like?</a:t>
            </a:r>
          </a:p>
          <a:p>
            <a:endParaRPr lang="en-US" sz="3200" dirty="0"/>
          </a:p>
          <a:p>
            <a:r>
              <a:rPr lang="en-US" sz="3200" dirty="0"/>
              <a:t>What is the nature of reality, i.e., what is the world like?</a:t>
            </a:r>
          </a:p>
        </p:txBody>
      </p:sp>
    </p:spTree>
    <p:extLst>
      <p:ext uri="{BB962C8B-B14F-4D97-AF65-F5344CB8AC3E}">
        <p14:creationId xmlns:p14="http://schemas.microsoft.com/office/powerpoint/2010/main" val="2995597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FDBAB-4CA4-04E6-5E40-F85396D54390}"/>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2004B751-C98D-EAA7-32F7-6559AEDC02A7}"/>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CE1931E2-9032-72F0-FDA7-58BF39744EF6}"/>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Of clocks and clouds</a:t>
            </a:r>
          </a:p>
        </p:txBody>
      </p:sp>
      <p:grpSp>
        <p:nvGrpSpPr>
          <p:cNvPr id="6" name="Group 5">
            <a:extLst>
              <a:ext uri="{FF2B5EF4-FFF2-40B4-BE49-F238E27FC236}">
                <a16:creationId xmlns:a16="http://schemas.microsoft.com/office/drawing/2014/main" id="{9EDCED5A-4553-F6F8-710B-4E1F221B2DBA}"/>
              </a:ext>
            </a:extLst>
          </p:cNvPr>
          <p:cNvGrpSpPr/>
          <p:nvPr/>
        </p:nvGrpSpPr>
        <p:grpSpPr>
          <a:xfrm>
            <a:off x="0" y="1012827"/>
            <a:ext cx="12279086" cy="6234545"/>
            <a:chOff x="1384300" y="1389743"/>
            <a:chExt cx="8856170" cy="5060668"/>
          </a:xfrm>
        </p:grpSpPr>
        <p:pic>
          <p:nvPicPr>
            <p:cNvPr id="5124" name="Picture 4" descr="A large, traditional alarm clock standing in an open space under a blue sky with white clouds. The clock should have a classic round face with large, easy-to-read numbers and two metal bells on top. The body of the clock should be metal with a vintage look, possibly in a chrome or brass finish. The open space around the clock should be plain, like a flat field or plain ground, to emphasize the size of the clock against the expansive sky.">
              <a:extLst>
                <a:ext uri="{FF2B5EF4-FFF2-40B4-BE49-F238E27FC236}">
                  <a16:creationId xmlns:a16="http://schemas.microsoft.com/office/drawing/2014/main" id="{5D601A94-A89A-82F2-0FAF-F0DAFF91C8CE}"/>
                </a:ext>
              </a:extLst>
            </p:cNvPr>
            <p:cNvPicPr>
              <a:picLocks noChangeAspect="1" noChangeArrowheads="1"/>
            </p:cNvPicPr>
            <p:nvPr/>
          </p:nvPicPr>
          <p:blipFill>
            <a:blip r:embed="rId3">
              <a:alphaModFix amt="20000"/>
              <a:extLst>
                <a:ext uri="{28A0092B-C50C-407E-A947-70E740481C1C}">
                  <a14:useLocalDpi xmlns:a14="http://schemas.microsoft.com/office/drawing/2010/main"/>
                </a:ext>
              </a:extLst>
            </a:blip>
            <a:srcRect/>
            <a:stretch>
              <a:fillRect/>
            </a:stretch>
          </p:blipFill>
          <p:spPr bwMode="auto">
            <a:xfrm>
              <a:off x="1384300" y="1389743"/>
              <a:ext cx="8856170" cy="506066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680B7DD-F647-FD14-4AE9-C5C134561E62}"/>
                </a:ext>
              </a:extLst>
            </p:cNvPr>
            <p:cNvSpPr txBox="1"/>
            <p:nvPr/>
          </p:nvSpPr>
          <p:spPr>
            <a:xfrm>
              <a:off x="7493069" y="1492732"/>
              <a:ext cx="2679631" cy="3578609"/>
            </a:xfrm>
            <a:prstGeom prst="rect">
              <a:avLst/>
            </a:prstGeom>
            <a:noFill/>
          </p:spPr>
          <p:txBody>
            <a:bodyPr wrap="square">
              <a:spAutoFit/>
            </a:bodyPr>
            <a:lstStyle/>
            <a:p>
              <a:endParaRPr lang="en-GB" sz="2400" dirty="0">
                <a:latin typeface="Helvetica, Arial, sans-serif"/>
              </a:endParaRPr>
            </a:p>
            <a:p>
              <a:endParaRPr lang="en-GB" sz="2400" dirty="0">
                <a:latin typeface="Helvetica, Arial, sans-serif"/>
              </a:endParaRPr>
            </a:p>
            <a:p>
              <a:endParaRPr lang="en-GB" sz="2400" dirty="0">
                <a:latin typeface="Helvetica, Arial, sans-serif"/>
              </a:endParaRPr>
            </a:p>
            <a:p>
              <a:endParaRPr lang="en-GB" sz="2400" dirty="0">
                <a:latin typeface="Helvetica, Arial, sans-serif"/>
              </a:endParaRPr>
            </a:p>
            <a:p>
              <a:endParaRPr lang="en-GB" sz="2400" dirty="0">
                <a:latin typeface="Helvetica, Arial, sans-serif"/>
              </a:endParaRPr>
            </a:p>
            <a:p>
              <a:endParaRPr lang="en-GB" sz="2400" dirty="0">
                <a:latin typeface="Helvetica, Arial, sans-serif"/>
              </a:endParaRPr>
            </a:p>
            <a:p>
              <a:endParaRPr lang="en-GB" sz="2400" dirty="0">
                <a:latin typeface="Helvetica, Arial, sans-serif"/>
              </a:endParaRPr>
            </a:p>
            <a:p>
              <a:endParaRPr lang="en-GB" sz="2400" dirty="0">
                <a:latin typeface="Helvetica, Arial, sans-serif"/>
              </a:endParaRPr>
            </a:p>
            <a:p>
              <a:endParaRPr lang="en-GB" sz="2400" dirty="0">
                <a:latin typeface="Helvetica, Arial, sans-serif"/>
              </a:endParaRPr>
            </a:p>
            <a:p>
              <a:endParaRPr lang="en-GB" sz="2400" dirty="0">
                <a:latin typeface="Helvetica, Arial, sans-serif"/>
              </a:endParaRPr>
            </a:p>
          </p:txBody>
        </p:sp>
      </p:grpSp>
      <p:sp>
        <p:nvSpPr>
          <p:cNvPr id="11" name="TextBox 10">
            <a:extLst>
              <a:ext uri="{FF2B5EF4-FFF2-40B4-BE49-F238E27FC236}">
                <a16:creationId xmlns:a16="http://schemas.microsoft.com/office/drawing/2014/main" id="{A7213C47-1A50-9638-2B28-740E8381BC28}"/>
              </a:ext>
            </a:extLst>
          </p:cNvPr>
          <p:cNvSpPr txBox="1"/>
          <p:nvPr/>
        </p:nvSpPr>
        <p:spPr>
          <a:xfrm>
            <a:off x="5356555" y="6855162"/>
            <a:ext cx="3340100" cy="954107"/>
          </a:xfrm>
          <a:prstGeom prst="rect">
            <a:avLst/>
          </a:prstGeom>
          <a:noFill/>
        </p:spPr>
        <p:txBody>
          <a:bodyPr wrap="square">
            <a:spAutoFit/>
          </a:bodyPr>
          <a:lstStyle/>
          <a:p>
            <a:r>
              <a:rPr lang="en-GB" sz="2800" dirty="0">
                <a:latin typeface="Helvetica, Arial, sans-serif"/>
              </a:rPr>
              <a:t>…intelligence is about </a:t>
            </a:r>
            <a:r>
              <a:rPr lang="en-GB" sz="2800" b="1" dirty="0">
                <a:latin typeface="Helvetica, Arial, sans-serif"/>
              </a:rPr>
              <a:t>learning</a:t>
            </a:r>
          </a:p>
        </p:txBody>
      </p:sp>
      <p:sp>
        <p:nvSpPr>
          <p:cNvPr id="13" name="TextBox 12">
            <a:extLst>
              <a:ext uri="{FF2B5EF4-FFF2-40B4-BE49-F238E27FC236}">
                <a16:creationId xmlns:a16="http://schemas.microsoft.com/office/drawing/2014/main" id="{EC853AA3-642D-01A9-DFF0-A19198EF7ADA}"/>
              </a:ext>
            </a:extLst>
          </p:cNvPr>
          <p:cNvSpPr txBox="1"/>
          <p:nvPr/>
        </p:nvSpPr>
        <p:spPr>
          <a:xfrm>
            <a:off x="346316" y="5562921"/>
            <a:ext cx="3136900" cy="954107"/>
          </a:xfrm>
          <a:prstGeom prst="rect">
            <a:avLst/>
          </a:prstGeom>
          <a:noFill/>
        </p:spPr>
        <p:txBody>
          <a:bodyPr wrap="square">
            <a:spAutoFit/>
          </a:bodyPr>
          <a:lstStyle/>
          <a:p>
            <a:r>
              <a:rPr lang="en-GB" sz="2800" dirty="0">
                <a:latin typeface="Helvetica, Arial, sans-serif"/>
              </a:rPr>
              <a:t>…intelligence is about </a:t>
            </a:r>
            <a:r>
              <a:rPr lang="en-GB" sz="2800" b="1" dirty="0">
                <a:latin typeface="Helvetica, Arial, sans-serif"/>
              </a:rPr>
              <a:t>reasoning</a:t>
            </a:r>
            <a:endParaRPr lang="en-US" sz="2800" b="1" dirty="0"/>
          </a:p>
        </p:txBody>
      </p:sp>
      <p:sp>
        <p:nvSpPr>
          <p:cNvPr id="2" name="TextBox 1">
            <a:extLst>
              <a:ext uri="{FF2B5EF4-FFF2-40B4-BE49-F238E27FC236}">
                <a16:creationId xmlns:a16="http://schemas.microsoft.com/office/drawing/2014/main" id="{49743DA1-B08E-391A-AE56-6A0730AF2CD8}"/>
              </a:ext>
            </a:extLst>
          </p:cNvPr>
          <p:cNvSpPr txBox="1"/>
          <p:nvPr/>
        </p:nvSpPr>
        <p:spPr>
          <a:xfrm>
            <a:off x="10710376" y="6488667"/>
            <a:ext cx="1481624" cy="369332"/>
          </a:xfrm>
          <a:prstGeom prst="rect">
            <a:avLst/>
          </a:prstGeom>
          <a:noFill/>
        </p:spPr>
        <p:txBody>
          <a:bodyPr wrap="none" rtlCol="0">
            <a:spAutoFit/>
          </a:bodyPr>
          <a:lstStyle/>
          <a:p>
            <a:r>
              <a:rPr lang="en-US"/>
              <a:t>Popper, 1966</a:t>
            </a:r>
          </a:p>
        </p:txBody>
      </p:sp>
      <p:sp>
        <p:nvSpPr>
          <p:cNvPr id="3" name="TextBox 2">
            <a:extLst>
              <a:ext uri="{FF2B5EF4-FFF2-40B4-BE49-F238E27FC236}">
                <a16:creationId xmlns:a16="http://schemas.microsoft.com/office/drawing/2014/main" id="{0D4F9E44-5FE5-1C5B-51E7-3A75B8671116}"/>
              </a:ext>
            </a:extLst>
          </p:cNvPr>
          <p:cNvSpPr txBox="1"/>
          <p:nvPr/>
        </p:nvSpPr>
        <p:spPr>
          <a:xfrm>
            <a:off x="8657418" y="2753835"/>
            <a:ext cx="3340100" cy="3539430"/>
          </a:xfrm>
          <a:prstGeom prst="rect">
            <a:avLst/>
          </a:prstGeom>
          <a:noFill/>
        </p:spPr>
        <p:txBody>
          <a:bodyPr wrap="square">
            <a:spAutoFit/>
          </a:bodyPr>
          <a:lstStyle/>
          <a:p>
            <a:pPr algn="r"/>
            <a:r>
              <a:rPr lang="en-GB" sz="2800" dirty="0">
                <a:latin typeface="Helvetica, Arial, sans-serif"/>
              </a:rPr>
              <a:t>…</a:t>
            </a:r>
            <a:r>
              <a:rPr lang="en-GB" sz="2800" b="1" dirty="0">
                <a:latin typeface="Helvetica, Arial, sans-serif"/>
              </a:rPr>
              <a:t>clouds </a:t>
            </a:r>
            <a:r>
              <a:rPr lang="en-GB" sz="2800" dirty="0">
                <a:latin typeface="Helvetica, Arial, sans-serif"/>
              </a:rPr>
              <a:t>are intended to represent physical. systems which, like gases, are highly irregular, disorderly, and more or less unpredictable</a:t>
            </a:r>
          </a:p>
        </p:txBody>
      </p:sp>
      <p:sp>
        <p:nvSpPr>
          <p:cNvPr id="7" name="TextBox 6">
            <a:extLst>
              <a:ext uri="{FF2B5EF4-FFF2-40B4-BE49-F238E27FC236}">
                <a16:creationId xmlns:a16="http://schemas.microsoft.com/office/drawing/2014/main" id="{35532D35-8FE7-7E79-AC9A-9185D6DD66E9}"/>
              </a:ext>
            </a:extLst>
          </p:cNvPr>
          <p:cNvSpPr txBox="1"/>
          <p:nvPr/>
        </p:nvSpPr>
        <p:spPr>
          <a:xfrm>
            <a:off x="346316" y="1179522"/>
            <a:ext cx="3136900" cy="3539430"/>
          </a:xfrm>
          <a:prstGeom prst="rect">
            <a:avLst/>
          </a:prstGeom>
          <a:noFill/>
        </p:spPr>
        <p:txBody>
          <a:bodyPr wrap="square">
            <a:spAutoFit/>
          </a:bodyPr>
          <a:lstStyle/>
          <a:p>
            <a:r>
              <a:rPr lang="en-GB" sz="2800" dirty="0">
                <a:latin typeface="Helvetica, Arial, sans-serif"/>
              </a:rPr>
              <a:t>…a precision </a:t>
            </a:r>
            <a:r>
              <a:rPr lang="en-GB" sz="2800" b="1" dirty="0">
                <a:latin typeface="Helvetica, Arial, sans-serif"/>
              </a:rPr>
              <a:t>clock</a:t>
            </a:r>
            <a:r>
              <a:rPr lang="en-GB" sz="2800" dirty="0">
                <a:latin typeface="Helvetica, Arial, sans-serif"/>
              </a:rPr>
              <a:t>, intended to represent physical systems which are regular, orderly, and highly predictable in their behaviour.  </a:t>
            </a:r>
            <a:endParaRPr lang="en-US" sz="2800" dirty="0"/>
          </a:p>
        </p:txBody>
      </p:sp>
      <p:sp>
        <p:nvSpPr>
          <p:cNvPr id="8" name="TextBox 7">
            <a:extLst>
              <a:ext uri="{FF2B5EF4-FFF2-40B4-BE49-F238E27FC236}">
                <a16:creationId xmlns:a16="http://schemas.microsoft.com/office/drawing/2014/main" id="{4F27BB99-E404-3263-B33F-680715A5C8C0}"/>
              </a:ext>
            </a:extLst>
          </p:cNvPr>
          <p:cNvSpPr txBox="1"/>
          <p:nvPr/>
        </p:nvSpPr>
        <p:spPr>
          <a:xfrm>
            <a:off x="8816129" y="1139427"/>
            <a:ext cx="3136900" cy="954107"/>
          </a:xfrm>
          <a:prstGeom prst="rect">
            <a:avLst/>
          </a:prstGeom>
          <a:noFill/>
        </p:spPr>
        <p:txBody>
          <a:bodyPr wrap="square">
            <a:spAutoFit/>
          </a:bodyPr>
          <a:lstStyle/>
          <a:p>
            <a:pPr algn="r"/>
            <a:r>
              <a:rPr lang="en-GB" sz="2800" dirty="0">
                <a:latin typeface="Helvetica, Arial, sans-serif"/>
              </a:rPr>
              <a:t>…intelligence is about </a:t>
            </a:r>
            <a:r>
              <a:rPr lang="en-GB" sz="2800" b="1" dirty="0">
                <a:latin typeface="Helvetica, Arial, sans-serif"/>
              </a:rPr>
              <a:t>learning</a:t>
            </a:r>
            <a:endParaRPr lang="en-US" sz="2800" b="1" dirty="0"/>
          </a:p>
        </p:txBody>
      </p:sp>
      <p:pic>
        <p:nvPicPr>
          <p:cNvPr id="14" name="Picture 13" descr="A black and white checkerboard&#10;&#10;AI-generated content may be incorrect.">
            <a:extLst>
              <a:ext uri="{FF2B5EF4-FFF2-40B4-BE49-F238E27FC236}">
                <a16:creationId xmlns:a16="http://schemas.microsoft.com/office/drawing/2014/main" id="{BD9A610A-D21E-7227-37CA-8B46112A014E}"/>
              </a:ext>
            </a:extLst>
          </p:cNvPr>
          <p:cNvPicPr>
            <a:picLocks noChangeAspect="1"/>
          </p:cNvPicPr>
          <p:nvPr/>
        </p:nvPicPr>
        <p:blipFill>
          <a:blip r:embed="rId4" cstate="screen">
            <a:extLst>
              <a:ext uri="{BEBA8EAE-BF5A-486C-A8C5-ECC9F3942E4B}">
                <a14:imgProps xmlns:a14="http://schemas.microsoft.com/office/drawing/2010/main">
                  <a14:imgLayer r:embed="rId5">
                    <a14:imgEffect>
                      <a14:backgroundRemoval t="9888" b="89872" l="6380" r="92903">
                        <a14:foregroundMark x1="6459" y1="48644" x2="6459" y2="48644"/>
                        <a14:foregroundMark x1="92903" y1="46571" x2="92903" y2="46571"/>
                        <a14:foregroundMark x1="77671" y1="47767" x2="77671" y2="47767"/>
                        <a14:foregroundMark x1="74003" y1="45853" x2="77512" y2="48166"/>
                      </a14:backgroundRemoval>
                    </a14:imgEffect>
                  </a14:imgLayer>
                </a14:imgProps>
              </a:ext>
              <a:ext uri="{28A0092B-C50C-407E-A947-70E740481C1C}">
                <a14:useLocalDpi xmlns:a14="http://schemas.microsoft.com/office/drawing/2010/main"/>
              </a:ext>
            </a:extLst>
          </a:blip>
          <a:stretch>
            <a:fillRect/>
          </a:stretch>
        </p:blipFill>
        <p:spPr>
          <a:xfrm>
            <a:off x="3302434" y="5153697"/>
            <a:ext cx="1772553" cy="1772553"/>
          </a:xfrm>
          <a:prstGeom prst="rect">
            <a:avLst/>
          </a:prstGeom>
        </p:spPr>
      </p:pic>
      <p:pic>
        <p:nvPicPr>
          <p:cNvPr id="16" name="Picture 15" descr="A pair of ice skates&#10;&#10;AI-generated content may be incorrect.">
            <a:extLst>
              <a:ext uri="{FF2B5EF4-FFF2-40B4-BE49-F238E27FC236}">
                <a16:creationId xmlns:a16="http://schemas.microsoft.com/office/drawing/2014/main" id="{BE6DA14C-BD25-AFB0-D66D-3DCF20E07A0C}"/>
              </a:ext>
            </a:extLst>
          </p:cNvPr>
          <p:cNvPicPr>
            <a:picLocks noChangeAspect="1"/>
          </p:cNvPicPr>
          <p:nvPr/>
        </p:nvPicPr>
        <p:blipFill>
          <a:blip r:embed="rId6" cstate="screen">
            <a:extLst>
              <a:ext uri="{BEBA8EAE-BF5A-486C-A8C5-ECC9F3942E4B}">
                <a14:imgProps xmlns:a14="http://schemas.microsoft.com/office/drawing/2010/main">
                  <a14:imgLayer r:embed="rId7">
                    <a14:imgEffect>
                      <a14:backgroundRemoval t="10000" b="90000" l="10000" r="90000">
                        <a14:foregroundMark x1="39234" y1="37959" x2="41786" y2="42584"/>
                        <a14:foregroundMark x1="42663" y1="56938" x2="44258" y2="56938"/>
                        <a14:foregroundMark x1="54067" y1="62839" x2="55821" y2="62201"/>
                      </a14:backgroundRemoval>
                    </a14:imgEffect>
                  </a14:imgLayer>
                </a14:imgProps>
              </a:ext>
              <a:ext uri="{28A0092B-C50C-407E-A947-70E740481C1C}">
                <a14:useLocalDpi xmlns:a14="http://schemas.microsoft.com/office/drawing/2010/main"/>
              </a:ext>
            </a:extLst>
          </a:blip>
          <a:stretch>
            <a:fillRect/>
          </a:stretch>
        </p:blipFill>
        <p:spPr>
          <a:xfrm>
            <a:off x="7317411" y="646332"/>
            <a:ext cx="2130631" cy="2130631"/>
          </a:xfrm>
          <a:prstGeom prst="rect">
            <a:avLst/>
          </a:prstGeom>
        </p:spPr>
      </p:pic>
      <p:pic>
        <p:nvPicPr>
          <p:cNvPr id="4" name="Picture 3">
            <a:extLst>
              <a:ext uri="{FF2B5EF4-FFF2-40B4-BE49-F238E27FC236}">
                <a16:creationId xmlns:a16="http://schemas.microsoft.com/office/drawing/2014/main" id="{7B576113-F9E2-4DB5-DDA9-36641011C26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Tree>
    <p:extLst>
      <p:ext uri="{BB962C8B-B14F-4D97-AF65-F5344CB8AC3E}">
        <p14:creationId xmlns:p14="http://schemas.microsoft.com/office/powerpoint/2010/main" val="2631179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dissolv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dissolv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dissolv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dissolve">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 grpId="0"/>
      <p:bldP spid="7"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496B1-4706-29C3-FA68-BE0D9DECE8C2}"/>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4820C40A-469D-F621-A4A9-74C584939123}"/>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EA3A20C7-31F1-E972-C253-761BC6231194}"/>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Of clocks and clouds</a:t>
            </a:r>
          </a:p>
        </p:txBody>
      </p:sp>
      <p:grpSp>
        <p:nvGrpSpPr>
          <p:cNvPr id="6" name="Group 5">
            <a:extLst>
              <a:ext uri="{FF2B5EF4-FFF2-40B4-BE49-F238E27FC236}">
                <a16:creationId xmlns:a16="http://schemas.microsoft.com/office/drawing/2014/main" id="{4DC8F2FA-C046-C9B6-AA1A-4EF2EBD3FD34}"/>
              </a:ext>
            </a:extLst>
          </p:cNvPr>
          <p:cNvGrpSpPr/>
          <p:nvPr/>
        </p:nvGrpSpPr>
        <p:grpSpPr>
          <a:xfrm>
            <a:off x="0" y="1012827"/>
            <a:ext cx="12279086" cy="6234545"/>
            <a:chOff x="1384300" y="1389743"/>
            <a:chExt cx="8856170" cy="5060668"/>
          </a:xfrm>
        </p:grpSpPr>
        <p:pic>
          <p:nvPicPr>
            <p:cNvPr id="5124" name="Picture 4" descr="A large, traditional alarm clock standing in an open space under a blue sky with white clouds. The clock should have a classic round face with large, easy-to-read numbers and two metal bells on top. The body of the clock should be metal with a vintage look, possibly in a chrome or brass finish. The open space around the clock should be plain, like a flat field or plain ground, to emphasize the size of the clock against the expansive sky.">
              <a:extLst>
                <a:ext uri="{FF2B5EF4-FFF2-40B4-BE49-F238E27FC236}">
                  <a16:creationId xmlns:a16="http://schemas.microsoft.com/office/drawing/2014/main" id="{AC2E3AC7-0372-4E98-B7DA-85580C9FEAC7}"/>
                </a:ext>
              </a:extLst>
            </p:cNvPr>
            <p:cNvPicPr>
              <a:picLocks noChangeAspect="1" noChangeArrowheads="1"/>
            </p:cNvPicPr>
            <p:nvPr/>
          </p:nvPicPr>
          <p:blipFill>
            <a:blip r:embed="rId3">
              <a:alphaModFix amt="20000"/>
              <a:extLst>
                <a:ext uri="{28A0092B-C50C-407E-A947-70E740481C1C}">
                  <a14:useLocalDpi xmlns:a14="http://schemas.microsoft.com/office/drawing/2010/main"/>
                </a:ext>
              </a:extLst>
            </a:blip>
            <a:srcRect/>
            <a:stretch>
              <a:fillRect/>
            </a:stretch>
          </p:blipFill>
          <p:spPr bwMode="auto">
            <a:xfrm>
              <a:off x="1384300" y="1389743"/>
              <a:ext cx="8856170" cy="506066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18634C8-DB40-5994-6244-2E5FD8CB2850}"/>
                </a:ext>
              </a:extLst>
            </p:cNvPr>
            <p:cNvSpPr txBox="1"/>
            <p:nvPr/>
          </p:nvSpPr>
          <p:spPr>
            <a:xfrm>
              <a:off x="7493069" y="1492732"/>
              <a:ext cx="2679631" cy="3578609"/>
            </a:xfrm>
            <a:prstGeom prst="rect">
              <a:avLst/>
            </a:prstGeom>
            <a:noFill/>
          </p:spPr>
          <p:txBody>
            <a:bodyPr wrap="square">
              <a:spAutoFit/>
            </a:bodyPr>
            <a:lstStyle/>
            <a:p>
              <a:endParaRPr lang="en-GB" sz="2400" dirty="0">
                <a:latin typeface="Helvetica, Arial, sans-serif"/>
              </a:endParaRPr>
            </a:p>
            <a:p>
              <a:endParaRPr lang="en-GB" sz="2400" dirty="0">
                <a:latin typeface="Helvetica, Arial, sans-serif"/>
              </a:endParaRPr>
            </a:p>
            <a:p>
              <a:endParaRPr lang="en-GB" sz="2400" dirty="0">
                <a:latin typeface="Helvetica, Arial, sans-serif"/>
              </a:endParaRPr>
            </a:p>
            <a:p>
              <a:endParaRPr lang="en-GB" sz="2400" dirty="0">
                <a:latin typeface="Helvetica, Arial, sans-serif"/>
              </a:endParaRPr>
            </a:p>
            <a:p>
              <a:endParaRPr lang="en-GB" sz="2400" dirty="0">
                <a:latin typeface="Helvetica, Arial, sans-serif"/>
              </a:endParaRPr>
            </a:p>
            <a:p>
              <a:endParaRPr lang="en-GB" sz="2400" dirty="0">
                <a:latin typeface="Helvetica, Arial, sans-serif"/>
              </a:endParaRPr>
            </a:p>
            <a:p>
              <a:endParaRPr lang="en-GB" sz="2400" dirty="0">
                <a:latin typeface="Helvetica, Arial, sans-serif"/>
              </a:endParaRPr>
            </a:p>
            <a:p>
              <a:endParaRPr lang="en-GB" sz="2400" dirty="0">
                <a:latin typeface="Helvetica, Arial, sans-serif"/>
              </a:endParaRPr>
            </a:p>
            <a:p>
              <a:endParaRPr lang="en-GB" sz="2400" dirty="0">
                <a:latin typeface="Helvetica, Arial, sans-serif"/>
              </a:endParaRPr>
            </a:p>
            <a:p>
              <a:endParaRPr lang="en-GB" sz="2400" dirty="0">
                <a:latin typeface="Helvetica, Arial, sans-serif"/>
              </a:endParaRPr>
            </a:p>
          </p:txBody>
        </p:sp>
      </p:grpSp>
      <p:sp>
        <p:nvSpPr>
          <p:cNvPr id="11" name="TextBox 10">
            <a:extLst>
              <a:ext uri="{FF2B5EF4-FFF2-40B4-BE49-F238E27FC236}">
                <a16:creationId xmlns:a16="http://schemas.microsoft.com/office/drawing/2014/main" id="{30E01EAC-EE4F-2AB6-E6BF-6B080BF476E2}"/>
              </a:ext>
            </a:extLst>
          </p:cNvPr>
          <p:cNvSpPr txBox="1"/>
          <p:nvPr/>
        </p:nvSpPr>
        <p:spPr>
          <a:xfrm>
            <a:off x="5356555" y="6855162"/>
            <a:ext cx="3340100" cy="954107"/>
          </a:xfrm>
          <a:prstGeom prst="rect">
            <a:avLst/>
          </a:prstGeom>
          <a:noFill/>
        </p:spPr>
        <p:txBody>
          <a:bodyPr wrap="square">
            <a:spAutoFit/>
          </a:bodyPr>
          <a:lstStyle/>
          <a:p>
            <a:r>
              <a:rPr lang="en-GB" sz="2800" dirty="0">
                <a:latin typeface="Helvetica, Arial, sans-serif"/>
              </a:rPr>
              <a:t>…intelligence is about </a:t>
            </a:r>
            <a:r>
              <a:rPr lang="en-GB" sz="2800" b="1" dirty="0">
                <a:latin typeface="Helvetica, Arial, sans-serif"/>
              </a:rPr>
              <a:t>learning</a:t>
            </a:r>
          </a:p>
        </p:txBody>
      </p:sp>
      <p:sp>
        <p:nvSpPr>
          <p:cNvPr id="13" name="TextBox 12">
            <a:extLst>
              <a:ext uri="{FF2B5EF4-FFF2-40B4-BE49-F238E27FC236}">
                <a16:creationId xmlns:a16="http://schemas.microsoft.com/office/drawing/2014/main" id="{21DA0E8E-6A8A-C512-1758-0CE6F6D7F473}"/>
              </a:ext>
            </a:extLst>
          </p:cNvPr>
          <p:cNvSpPr txBox="1"/>
          <p:nvPr/>
        </p:nvSpPr>
        <p:spPr>
          <a:xfrm>
            <a:off x="346316" y="5562921"/>
            <a:ext cx="3136900" cy="954107"/>
          </a:xfrm>
          <a:prstGeom prst="rect">
            <a:avLst/>
          </a:prstGeom>
          <a:noFill/>
        </p:spPr>
        <p:txBody>
          <a:bodyPr wrap="square">
            <a:spAutoFit/>
          </a:bodyPr>
          <a:lstStyle/>
          <a:p>
            <a:r>
              <a:rPr lang="en-GB" sz="2800" dirty="0">
                <a:latin typeface="Helvetica, Arial, sans-serif"/>
              </a:rPr>
              <a:t>…intelligence is about </a:t>
            </a:r>
            <a:r>
              <a:rPr lang="en-GB" sz="2800" b="1" dirty="0">
                <a:latin typeface="Helvetica, Arial, sans-serif"/>
              </a:rPr>
              <a:t>reasoning</a:t>
            </a:r>
            <a:endParaRPr lang="en-US" sz="2800" b="1" dirty="0"/>
          </a:p>
        </p:txBody>
      </p:sp>
      <p:sp>
        <p:nvSpPr>
          <p:cNvPr id="2" name="TextBox 1">
            <a:extLst>
              <a:ext uri="{FF2B5EF4-FFF2-40B4-BE49-F238E27FC236}">
                <a16:creationId xmlns:a16="http://schemas.microsoft.com/office/drawing/2014/main" id="{2B877693-5B8E-5045-CC1A-D3A3F981DEBA}"/>
              </a:ext>
            </a:extLst>
          </p:cNvPr>
          <p:cNvSpPr txBox="1"/>
          <p:nvPr/>
        </p:nvSpPr>
        <p:spPr>
          <a:xfrm>
            <a:off x="10710376" y="6488667"/>
            <a:ext cx="1481624" cy="369332"/>
          </a:xfrm>
          <a:prstGeom prst="rect">
            <a:avLst/>
          </a:prstGeom>
          <a:noFill/>
        </p:spPr>
        <p:txBody>
          <a:bodyPr wrap="none" rtlCol="0">
            <a:spAutoFit/>
          </a:bodyPr>
          <a:lstStyle/>
          <a:p>
            <a:r>
              <a:rPr lang="en-US"/>
              <a:t>Popper, 1966</a:t>
            </a:r>
          </a:p>
        </p:txBody>
      </p:sp>
      <p:sp>
        <p:nvSpPr>
          <p:cNvPr id="8" name="TextBox 7">
            <a:extLst>
              <a:ext uri="{FF2B5EF4-FFF2-40B4-BE49-F238E27FC236}">
                <a16:creationId xmlns:a16="http://schemas.microsoft.com/office/drawing/2014/main" id="{3A3ACC48-9B6E-104A-AD4D-F46BF2ED3A97}"/>
              </a:ext>
            </a:extLst>
          </p:cNvPr>
          <p:cNvSpPr txBox="1"/>
          <p:nvPr/>
        </p:nvSpPr>
        <p:spPr>
          <a:xfrm>
            <a:off x="8816129" y="1139427"/>
            <a:ext cx="3136900" cy="954107"/>
          </a:xfrm>
          <a:prstGeom prst="rect">
            <a:avLst/>
          </a:prstGeom>
          <a:noFill/>
        </p:spPr>
        <p:txBody>
          <a:bodyPr wrap="square">
            <a:spAutoFit/>
          </a:bodyPr>
          <a:lstStyle/>
          <a:p>
            <a:pPr algn="r"/>
            <a:r>
              <a:rPr lang="en-GB" sz="2800" dirty="0">
                <a:latin typeface="Helvetica, Arial, sans-serif"/>
              </a:rPr>
              <a:t>…intelligence is about </a:t>
            </a:r>
            <a:r>
              <a:rPr lang="en-GB" sz="2800" b="1" dirty="0">
                <a:latin typeface="Helvetica, Arial, sans-serif"/>
              </a:rPr>
              <a:t>learning</a:t>
            </a:r>
            <a:endParaRPr lang="en-US" sz="2800" b="1" dirty="0"/>
          </a:p>
        </p:txBody>
      </p:sp>
      <p:grpSp>
        <p:nvGrpSpPr>
          <p:cNvPr id="10" name="Group 9">
            <a:extLst>
              <a:ext uri="{FF2B5EF4-FFF2-40B4-BE49-F238E27FC236}">
                <a16:creationId xmlns:a16="http://schemas.microsoft.com/office/drawing/2014/main" id="{1ACB6F6A-57DE-1B03-F507-11624B3BA749}"/>
              </a:ext>
            </a:extLst>
          </p:cNvPr>
          <p:cNvGrpSpPr/>
          <p:nvPr/>
        </p:nvGrpSpPr>
        <p:grpSpPr>
          <a:xfrm>
            <a:off x="238971" y="1379322"/>
            <a:ext cx="3790509" cy="2887105"/>
            <a:chOff x="238971" y="1379322"/>
            <a:chExt cx="3790509" cy="2887105"/>
          </a:xfrm>
        </p:grpSpPr>
        <p:pic>
          <p:nvPicPr>
            <p:cNvPr id="4" name="Picture 3">
              <a:extLst>
                <a:ext uri="{FF2B5EF4-FFF2-40B4-BE49-F238E27FC236}">
                  <a16:creationId xmlns:a16="http://schemas.microsoft.com/office/drawing/2014/main" id="{965FBE73-9432-6EEF-3A22-9776A3F081B7}"/>
                </a:ext>
              </a:extLst>
            </p:cNvPr>
            <p:cNvPicPr>
              <a:picLocks noChangeAspect="1"/>
            </p:cNvPicPr>
            <p:nvPr/>
          </p:nvPicPr>
          <p:blipFill>
            <a:blip r:embed="rId4"/>
            <a:stretch>
              <a:fillRect/>
            </a:stretch>
          </p:blipFill>
          <p:spPr>
            <a:xfrm>
              <a:off x="238971" y="1379322"/>
              <a:ext cx="3790509" cy="2887105"/>
            </a:xfrm>
            <a:prstGeom prst="roundRect">
              <a:avLst/>
            </a:prstGeom>
          </p:spPr>
        </p:pic>
        <p:sp>
          <p:nvSpPr>
            <p:cNvPr id="9" name="TextBox 8">
              <a:extLst>
                <a:ext uri="{FF2B5EF4-FFF2-40B4-BE49-F238E27FC236}">
                  <a16:creationId xmlns:a16="http://schemas.microsoft.com/office/drawing/2014/main" id="{1640729D-0095-CD43-150B-B1EA722317BC}"/>
                </a:ext>
              </a:extLst>
            </p:cNvPr>
            <p:cNvSpPr txBox="1"/>
            <p:nvPr/>
          </p:nvSpPr>
          <p:spPr>
            <a:xfrm>
              <a:off x="424800" y="1379322"/>
              <a:ext cx="2883942" cy="461665"/>
            </a:xfrm>
            <a:prstGeom prst="rect">
              <a:avLst/>
            </a:prstGeom>
            <a:noFill/>
          </p:spPr>
          <p:txBody>
            <a:bodyPr wrap="square" rtlCol="0">
              <a:spAutoFit/>
            </a:bodyPr>
            <a:lstStyle/>
            <a:p>
              <a:r>
                <a:rPr lang="en-US" sz="2400"/>
                <a:t>symbolic systems</a:t>
              </a:r>
            </a:p>
          </p:txBody>
        </p:sp>
      </p:grpSp>
      <p:grpSp>
        <p:nvGrpSpPr>
          <p:cNvPr id="15" name="Group 14">
            <a:extLst>
              <a:ext uri="{FF2B5EF4-FFF2-40B4-BE49-F238E27FC236}">
                <a16:creationId xmlns:a16="http://schemas.microsoft.com/office/drawing/2014/main" id="{9A0D0FFB-57A7-9CA4-E153-399FFA3AEE14}"/>
              </a:ext>
            </a:extLst>
          </p:cNvPr>
          <p:cNvGrpSpPr/>
          <p:nvPr/>
        </p:nvGrpSpPr>
        <p:grpSpPr>
          <a:xfrm>
            <a:off x="8162521" y="3412926"/>
            <a:ext cx="3790508" cy="2984965"/>
            <a:chOff x="8074744" y="1289140"/>
            <a:chExt cx="3790508" cy="2984965"/>
          </a:xfrm>
        </p:grpSpPr>
        <p:pic>
          <p:nvPicPr>
            <p:cNvPr id="12" name="Picture 6" descr="Perceptron">
              <a:extLst>
                <a:ext uri="{FF2B5EF4-FFF2-40B4-BE49-F238E27FC236}">
                  <a16:creationId xmlns:a16="http://schemas.microsoft.com/office/drawing/2014/main" id="{D7EF9A1D-E64D-46FA-C049-EB7CBCA50CB9}"/>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074744" y="1309588"/>
              <a:ext cx="3790508" cy="2964517"/>
            </a:xfrm>
            <a:prstGeom prst="round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7CAE332-CB77-2002-7EF8-D2E6BC4776E5}"/>
                </a:ext>
              </a:extLst>
            </p:cNvPr>
            <p:cNvSpPr txBox="1"/>
            <p:nvPr/>
          </p:nvSpPr>
          <p:spPr>
            <a:xfrm>
              <a:off x="8221472" y="1289140"/>
              <a:ext cx="2110062" cy="830997"/>
            </a:xfrm>
            <a:prstGeom prst="rect">
              <a:avLst/>
            </a:prstGeom>
            <a:noFill/>
          </p:spPr>
          <p:txBody>
            <a:bodyPr wrap="square" rtlCol="0">
              <a:spAutoFit/>
            </a:bodyPr>
            <a:lstStyle/>
            <a:p>
              <a:r>
                <a:rPr lang="en-US" sz="2400">
                  <a:solidFill>
                    <a:schemeClr val="bg1"/>
                  </a:solidFill>
                </a:rPr>
                <a:t>neural networks</a:t>
              </a:r>
            </a:p>
          </p:txBody>
        </p:sp>
      </p:grpSp>
      <p:pic>
        <p:nvPicPr>
          <p:cNvPr id="3" name="Picture 2" descr="A black and white checkerboard&#10;&#10;AI-generated content may be incorrect.">
            <a:extLst>
              <a:ext uri="{FF2B5EF4-FFF2-40B4-BE49-F238E27FC236}">
                <a16:creationId xmlns:a16="http://schemas.microsoft.com/office/drawing/2014/main" id="{D2181F33-45CC-245C-F785-ECACCD2B068B}"/>
              </a:ext>
            </a:extLst>
          </p:cNvPr>
          <p:cNvPicPr>
            <a:picLocks noChangeAspect="1"/>
          </p:cNvPicPr>
          <p:nvPr/>
        </p:nvPicPr>
        <p:blipFill>
          <a:blip r:embed="rId6" cstate="screen">
            <a:extLst>
              <a:ext uri="{BEBA8EAE-BF5A-486C-A8C5-ECC9F3942E4B}">
                <a14:imgProps xmlns:a14="http://schemas.microsoft.com/office/drawing/2010/main">
                  <a14:imgLayer r:embed="rId7">
                    <a14:imgEffect>
                      <a14:backgroundRemoval t="9888" b="89872" l="6380" r="92903">
                        <a14:foregroundMark x1="6459" y1="48644" x2="6459" y2="48644"/>
                        <a14:foregroundMark x1="92903" y1="46571" x2="92903" y2="46571"/>
                        <a14:foregroundMark x1="77671" y1="47767" x2="77671" y2="47767"/>
                        <a14:foregroundMark x1="74003" y1="45853" x2="77512" y2="48166"/>
                      </a14:backgroundRemoval>
                    </a14:imgEffect>
                  </a14:imgLayer>
                </a14:imgProps>
              </a:ext>
              <a:ext uri="{28A0092B-C50C-407E-A947-70E740481C1C}">
                <a14:useLocalDpi xmlns:a14="http://schemas.microsoft.com/office/drawing/2010/main"/>
              </a:ext>
            </a:extLst>
          </a:blip>
          <a:stretch>
            <a:fillRect/>
          </a:stretch>
        </p:blipFill>
        <p:spPr>
          <a:xfrm>
            <a:off x="3302434" y="5153697"/>
            <a:ext cx="1772553" cy="1772553"/>
          </a:xfrm>
          <a:prstGeom prst="rect">
            <a:avLst/>
          </a:prstGeom>
        </p:spPr>
      </p:pic>
      <p:pic>
        <p:nvPicPr>
          <p:cNvPr id="7" name="Picture 6" descr="A pair of ice skates&#10;&#10;AI-generated content may be incorrect.">
            <a:extLst>
              <a:ext uri="{FF2B5EF4-FFF2-40B4-BE49-F238E27FC236}">
                <a16:creationId xmlns:a16="http://schemas.microsoft.com/office/drawing/2014/main" id="{FC637390-AC63-C349-E1F8-F06E414911DF}"/>
              </a:ext>
            </a:extLst>
          </p:cNvPr>
          <p:cNvPicPr>
            <a:picLocks noChangeAspect="1"/>
          </p:cNvPicPr>
          <p:nvPr/>
        </p:nvPicPr>
        <p:blipFill>
          <a:blip r:embed="rId8" cstate="screen">
            <a:extLst>
              <a:ext uri="{BEBA8EAE-BF5A-486C-A8C5-ECC9F3942E4B}">
                <a14:imgProps xmlns:a14="http://schemas.microsoft.com/office/drawing/2010/main">
                  <a14:imgLayer r:embed="rId9">
                    <a14:imgEffect>
                      <a14:backgroundRemoval t="10000" b="90000" l="10000" r="90000">
                        <a14:foregroundMark x1="39234" y1="37959" x2="41786" y2="42584"/>
                        <a14:foregroundMark x1="42663" y1="56938" x2="44258" y2="56938"/>
                        <a14:foregroundMark x1="54067" y1="62839" x2="55821" y2="62201"/>
                      </a14:backgroundRemoval>
                    </a14:imgEffect>
                  </a14:imgLayer>
                </a14:imgProps>
              </a:ext>
              <a:ext uri="{28A0092B-C50C-407E-A947-70E740481C1C}">
                <a14:useLocalDpi xmlns:a14="http://schemas.microsoft.com/office/drawing/2010/main"/>
              </a:ext>
            </a:extLst>
          </a:blip>
          <a:stretch>
            <a:fillRect/>
          </a:stretch>
        </p:blipFill>
        <p:spPr>
          <a:xfrm>
            <a:off x="7317411" y="646332"/>
            <a:ext cx="2130631" cy="2130631"/>
          </a:xfrm>
          <a:prstGeom prst="rect">
            <a:avLst/>
          </a:prstGeom>
        </p:spPr>
      </p:pic>
      <p:pic>
        <p:nvPicPr>
          <p:cNvPr id="16" name="Picture 15">
            <a:extLst>
              <a:ext uri="{FF2B5EF4-FFF2-40B4-BE49-F238E27FC236}">
                <a16:creationId xmlns:a16="http://schemas.microsoft.com/office/drawing/2014/main" id="{AFF2881C-4430-7C6D-033F-C4829E90CE13}"/>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Tree>
    <p:extLst>
      <p:ext uri="{BB962C8B-B14F-4D97-AF65-F5344CB8AC3E}">
        <p14:creationId xmlns:p14="http://schemas.microsoft.com/office/powerpoint/2010/main" val="1524817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Rectangle 2">
            <a:extLst>
              <a:ext uri="{FF2B5EF4-FFF2-40B4-BE49-F238E27FC236}">
                <a16:creationId xmlns:a16="http://schemas.microsoft.com/office/drawing/2014/main" id="{7C200243-A7FF-FE25-5331-FACAAB67DBA1}"/>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150" name="Picture 149">
            <a:extLst>
              <a:ext uri="{FF2B5EF4-FFF2-40B4-BE49-F238E27FC236}">
                <a16:creationId xmlns:a16="http://schemas.microsoft.com/office/drawing/2014/main" id="{A63A098B-0F47-BFB6-C507-27D7CF4FA18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151" name="Rectangle 3">
            <a:extLst>
              <a:ext uri="{FF2B5EF4-FFF2-40B4-BE49-F238E27FC236}">
                <a16:creationId xmlns:a16="http://schemas.microsoft.com/office/drawing/2014/main" id="{6BCD4673-E477-6689-E4DF-4CB0CAA114E9}"/>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Perceptron</a:t>
            </a:r>
          </a:p>
        </p:txBody>
      </p:sp>
      <p:pic>
        <p:nvPicPr>
          <p:cNvPr id="44" name="Picture 43">
            <a:extLst>
              <a:ext uri="{FF2B5EF4-FFF2-40B4-BE49-F238E27FC236}">
                <a16:creationId xmlns:a16="http://schemas.microsoft.com/office/drawing/2014/main" id="{A25A9878-39C5-49E7-EDC5-C5EF7ED1767D}"/>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283380" y="1310249"/>
            <a:ext cx="4838925" cy="1411686"/>
          </a:xfrm>
          <a:prstGeom prst="rect">
            <a:avLst/>
          </a:prstGeom>
        </p:spPr>
      </p:pic>
      <p:sp>
        <p:nvSpPr>
          <p:cNvPr id="45" name="TextBox 44">
            <a:extLst>
              <a:ext uri="{FF2B5EF4-FFF2-40B4-BE49-F238E27FC236}">
                <a16:creationId xmlns:a16="http://schemas.microsoft.com/office/drawing/2014/main" id="{773EF994-A0ED-942F-2766-C0D102707564}"/>
              </a:ext>
            </a:extLst>
          </p:cNvPr>
          <p:cNvSpPr txBox="1"/>
          <p:nvPr/>
        </p:nvSpPr>
        <p:spPr>
          <a:xfrm>
            <a:off x="382772" y="1310249"/>
            <a:ext cx="850874" cy="369332"/>
          </a:xfrm>
          <a:prstGeom prst="rect">
            <a:avLst/>
          </a:prstGeom>
          <a:noFill/>
        </p:spPr>
        <p:txBody>
          <a:bodyPr wrap="none" rtlCol="0">
            <a:spAutoFit/>
          </a:bodyPr>
          <a:lstStyle/>
          <a:p>
            <a:r>
              <a:rPr lang="en-US"/>
              <a:t>miaow</a:t>
            </a:r>
          </a:p>
        </p:txBody>
      </p:sp>
      <p:sp>
        <p:nvSpPr>
          <p:cNvPr id="46" name="TextBox 45">
            <a:extLst>
              <a:ext uri="{FF2B5EF4-FFF2-40B4-BE49-F238E27FC236}">
                <a16:creationId xmlns:a16="http://schemas.microsoft.com/office/drawing/2014/main" id="{9772706D-9A49-2A11-B02F-938FEA160FE7}"/>
              </a:ext>
            </a:extLst>
          </p:cNvPr>
          <p:cNvSpPr txBox="1"/>
          <p:nvPr/>
        </p:nvSpPr>
        <p:spPr>
          <a:xfrm>
            <a:off x="2927497" y="1310249"/>
            <a:ext cx="671338" cy="369332"/>
          </a:xfrm>
          <a:prstGeom prst="rect">
            <a:avLst/>
          </a:prstGeom>
          <a:noFill/>
        </p:spPr>
        <p:txBody>
          <a:bodyPr wrap="none" rtlCol="0">
            <a:spAutoFit/>
          </a:bodyPr>
          <a:lstStyle/>
          <a:p>
            <a:r>
              <a:rPr lang="en-US"/>
              <a:t>woof</a:t>
            </a:r>
          </a:p>
        </p:txBody>
      </p:sp>
      <p:sp>
        <p:nvSpPr>
          <p:cNvPr id="18490" name="TextBox 18489">
            <a:extLst>
              <a:ext uri="{FF2B5EF4-FFF2-40B4-BE49-F238E27FC236}">
                <a16:creationId xmlns:a16="http://schemas.microsoft.com/office/drawing/2014/main" id="{7AAD311C-2168-7975-C51D-FB6E9A17C55C}"/>
              </a:ext>
            </a:extLst>
          </p:cNvPr>
          <p:cNvSpPr txBox="1"/>
          <p:nvPr/>
        </p:nvSpPr>
        <p:spPr>
          <a:xfrm>
            <a:off x="9652925" y="6396334"/>
            <a:ext cx="2288703" cy="461665"/>
          </a:xfrm>
          <a:prstGeom prst="rect">
            <a:avLst/>
          </a:prstGeom>
          <a:noFill/>
        </p:spPr>
        <p:txBody>
          <a:bodyPr wrap="none" rtlCol="0">
            <a:spAutoFit/>
          </a:bodyPr>
          <a:lstStyle/>
          <a:p>
            <a:r>
              <a:rPr lang="en-US" sz="2400" dirty="0"/>
              <a:t>Rosenblatt, 1957</a:t>
            </a:r>
          </a:p>
        </p:txBody>
      </p:sp>
      <mc:AlternateContent xmlns:mc="http://schemas.openxmlformats.org/markup-compatibility/2006" xmlns:a14="http://schemas.microsoft.com/office/drawing/2010/main">
        <mc:Choice Requires="a14">
          <p:sp>
            <p:nvSpPr>
              <p:cNvPr id="18491" name="TextBox 18490">
                <a:extLst>
                  <a:ext uri="{FF2B5EF4-FFF2-40B4-BE49-F238E27FC236}">
                    <a16:creationId xmlns:a16="http://schemas.microsoft.com/office/drawing/2014/main" id="{20E7BBC4-5987-9CDA-37A5-B626A8A67D7D}"/>
                  </a:ext>
                </a:extLst>
              </p:cNvPr>
              <p:cNvSpPr txBox="1"/>
              <p:nvPr/>
            </p:nvSpPr>
            <p:spPr>
              <a:xfrm>
                <a:off x="6377046" y="1829588"/>
                <a:ext cx="3588354" cy="126855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GB" sz="2800" b="0" i="1" smtClean="0">
                              <a:latin typeface="Cambria Math" panose="02040503050406030204" pitchFamily="18" charset="0"/>
                            </a:rPr>
                          </m:ctrlPr>
                        </m:accPr>
                        <m:e>
                          <m:r>
                            <a:rPr lang="en-GB" sz="2800" b="0" i="1" smtClean="0">
                              <a:latin typeface="Cambria Math" panose="02040503050406030204" pitchFamily="18" charset="0"/>
                            </a:rPr>
                            <m:t>𝑦</m:t>
                          </m:r>
                        </m:e>
                      </m:acc>
                      <m:r>
                        <a:rPr lang="en-GB" sz="2800" b="0" i="1" smtClean="0">
                          <a:latin typeface="Cambria Math" panose="02040503050406030204" pitchFamily="18" charset="0"/>
                        </a:rPr>
                        <m:t>=</m:t>
                      </m:r>
                      <m:r>
                        <m:rPr>
                          <m:sty m:val="p"/>
                        </m:rPr>
                        <a:rPr lang="el-GR" sz="2800" b="0" i="1">
                          <a:solidFill>
                            <a:schemeClr val="tx1"/>
                          </a:solidFill>
                          <a:latin typeface="Cambria Math" panose="02040503050406030204" pitchFamily="18" charset="0"/>
                          <a:ea typeface="Cambria Math" panose="02040503050406030204" pitchFamily="18" charset="0"/>
                        </a:rPr>
                        <m:t>Φ</m:t>
                      </m:r>
                      <m:d>
                        <m:dPr>
                          <m:begChr m:val="["/>
                          <m:endChr m:val="]"/>
                          <m:ctrlPr>
                            <a:rPr lang="en-GB" sz="2800" b="0" i="1" smtClean="0">
                              <a:latin typeface="Cambria Math" panose="02040503050406030204" pitchFamily="18" charset="0"/>
                            </a:rPr>
                          </m:ctrlPr>
                        </m:dPr>
                        <m:e>
                          <m:r>
                            <a:rPr lang="en-GB" sz="2800" b="0" i="1" smtClean="0">
                              <a:latin typeface="Cambria Math" panose="02040503050406030204" pitchFamily="18" charset="0"/>
                            </a:rPr>
                            <m:t>𝑏</m:t>
                          </m:r>
                          <m:r>
                            <a:rPr lang="en-GB" sz="2800" b="0" i="1" smtClean="0">
                              <a:latin typeface="Cambria Math" panose="02040503050406030204" pitchFamily="18" charset="0"/>
                            </a:rPr>
                            <m:t>+</m:t>
                          </m:r>
                          <m:nary>
                            <m:naryPr>
                              <m:chr m:val="∑"/>
                              <m:ctrlPr>
                                <a:rPr lang="en-GB" sz="2800" b="0" i="1" smtClean="0">
                                  <a:latin typeface="Cambria Math" panose="02040503050406030204" pitchFamily="18" charset="0"/>
                                </a:rPr>
                              </m:ctrlPr>
                            </m:naryPr>
                            <m:sub>
                              <m:r>
                                <a:rPr lang="en-GB" sz="2800" b="0" i="1" smtClean="0">
                                  <a:latin typeface="Cambria Math" panose="02040503050406030204" pitchFamily="18" charset="0"/>
                                </a:rPr>
                                <m:t>𝑖</m:t>
                              </m:r>
                              <m:r>
                                <a:rPr lang="en-GB" sz="2800" b="0" i="1" smtClean="0">
                                  <a:latin typeface="Cambria Math" panose="02040503050406030204" pitchFamily="18" charset="0"/>
                                </a:rPr>
                                <m:t>=</m:t>
                              </m:r>
                              <m:r>
                                <m:rPr>
                                  <m:brk m:alnAt="23"/>
                                </m:rPr>
                                <a:rPr lang="en-GB" sz="2800" b="0" i="1" smtClean="0">
                                  <a:latin typeface="Cambria Math" panose="02040503050406030204" pitchFamily="18" charset="0"/>
                                </a:rPr>
                                <m:t>1</m:t>
                              </m:r>
                            </m:sub>
                            <m:sup>
                              <m:r>
                                <a:rPr lang="en-GB" sz="2800" b="0" i="1" smtClean="0">
                                  <a:latin typeface="Cambria Math" panose="02040503050406030204" pitchFamily="18" charset="0"/>
                                </a:rPr>
                                <m:t>𝑛</m:t>
                              </m:r>
                            </m:sup>
                            <m:e>
                              <m:sSub>
                                <m:sSubPr>
                                  <m:ctrlPr>
                                    <a:rPr lang="en-GB" sz="2800" b="0" i="1" smtClean="0">
                                      <a:latin typeface="Cambria Math" panose="02040503050406030204" pitchFamily="18" charset="0"/>
                                    </a:rPr>
                                  </m:ctrlPr>
                                </m:sSubPr>
                                <m:e>
                                  <m:r>
                                    <a:rPr lang="en-GB" sz="2800" b="0" i="1" smtClean="0">
                                      <a:latin typeface="Cambria Math" panose="02040503050406030204" pitchFamily="18" charset="0"/>
                                    </a:rPr>
                                    <m:t>𝑊</m:t>
                                  </m:r>
                                </m:e>
                                <m:sub>
                                  <m:r>
                                    <a:rPr lang="en-GB" sz="2800" b="0" i="1" smtClean="0">
                                      <a:latin typeface="Cambria Math" panose="02040503050406030204" pitchFamily="18" charset="0"/>
                                    </a:rPr>
                                    <m:t>𝑖</m:t>
                                  </m:r>
                                </m:sub>
                              </m:sSub>
                              <m:sSub>
                                <m:sSubPr>
                                  <m:ctrlPr>
                                    <a:rPr lang="en-GB" sz="2800" b="0" i="1" smtClean="0">
                                      <a:latin typeface="Cambria Math" panose="02040503050406030204" pitchFamily="18" charset="0"/>
                                    </a:rPr>
                                  </m:ctrlPr>
                                </m:sSubPr>
                                <m:e>
                                  <m:r>
                                    <a:rPr lang="en-GB" sz="2800" b="0" i="1" smtClean="0">
                                      <a:latin typeface="Cambria Math" panose="02040503050406030204" pitchFamily="18" charset="0"/>
                                    </a:rPr>
                                    <m:t>𝑋</m:t>
                                  </m:r>
                                </m:e>
                                <m:sub>
                                  <m:r>
                                    <a:rPr lang="en-GB" sz="2800" b="0" i="1" smtClean="0">
                                      <a:latin typeface="Cambria Math" panose="02040503050406030204" pitchFamily="18" charset="0"/>
                                    </a:rPr>
                                    <m:t>𝑖</m:t>
                                  </m:r>
                                </m:sub>
                              </m:sSub>
                            </m:e>
                          </m:nary>
                        </m:e>
                      </m:d>
                    </m:oMath>
                  </m:oMathPara>
                </a14:m>
                <a:endParaRPr lang="en-US" sz="2800" dirty="0"/>
              </a:p>
            </p:txBody>
          </p:sp>
        </mc:Choice>
        <mc:Fallback xmlns="">
          <p:sp>
            <p:nvSpPr>
              <p:cNvPr id="18491" name="TextBox 18490">
                <a:extLst>
                  <a:ext uri="{FF2B5EF4-FFF2-40B4-BE49-F238E27FC236}">
                    <a16:creationId xmlns:a16="http://schemas.microsoft.com/office/drawing/2014/main" id="{20E7BBC4-5987-9CDA-37A5-B626A8A67D7D}"/>
                  </a:ext>
                </a:extLst>
              </p:cNvPr>
              <p:cNvSpPr txBox="1">
                <a:spLocks noRot="1" noChangeAspect="1" noMove="1" noResize="1" noEditPoints="1" noAdjustHandles="1" noChangeArrowheads="1" noChangeShapeType="1" noTextEdit="1"/>
              </p:cNvSpPr>
              <p:nvPr/>
            </p:nvSpPr>
            <p:spPr>
              <a:xfrm>
                <a:off x="6377046" y="1829588"/>
                <a:ext cx="3588354" cy="1268552"/>
              </a:xfrm>
              <a:prstGeom prst="rect">
                <a:avLst/>
              </a:prstGeom>
              <a:blipFill>
                <a:blip r:embed="rId5"/>
                <a:stretch>
                  <a:fillRect t="-108000" b="-165000"/>
                </a:stretch>
              </a:blipFill>
            </p:spPr>
            <p:txBody>
              <a:bodyPr/>
              <a:lstStyle/>
              <a:p>
                <a:r>
                  <a:rPr lang="en-US">
                    <a:noFill/>
                  </a:rPr>
                  <a:t> </a:t>
                </a:r>
              </a:p>
            </p:txBody>
          </p:sp>
        </mc:Fallback>
      </mc:AlternateContent>
      <p:sp>
        <p:nvSpPr>
          <p:cNvPr id="18492" name="TextBox 18491">
            <a:extLst>
              <a:ext uri="{FF2B5EF4-FFF2-40B4-BE49-F238E27FC236}">
                <a16:creationId xmlns:a16="http://schemas.microsoft.com/office/drawing/2014/main" id="{9D06519F-1171-04E4-6657-261E6609B540}"/>
              </a:ext>
            </a:extLst>
          </p:cNvPr>
          <p:cNvSpPr txBox="1"/>
          <p:nvPr/>
        </p:nvSpPr>
        <p:spPr>
          <a:xfrm>
            <a:off x="7736649" y="1269597"/>
            <a:ext cx="1521442" cy="461665"/>
          </a:xfrm>
          <a:prstGeom prst="rect">
            <a:avLst/>
          </a:prstGeom>
          <a:noFill/>
        </p:spPr>
        <p:txBody>
          <a:bodyPr wrap="none" rtlCol="0">
            <a:spAutoFit/>
          </a:bodyPr>
          <a:lstStyle/>
          <a:p>
            <a:r>
              <a:rPr lang="en-US" sz="2400"/>
              <a:t>inference:</a:t>
            </a:r>
          </a:p>
        </p:txBody>
      </p:sp>
      <mc:AlternateContent xmlns:mc="http://schemas.openxmlformats.org/markup-compatibility/2006" xmlns:a14="http://schemas.microsoft.com/office/drawing/2010/main">
        <mc:Choice Requires="a14">
          <p:sp>
            <p:nvSpPr>
              <p:cNvPr id="18493" name="TextBox 18492">
                <a:extLst>
                  <a:ext uri="{FF2B5EF4-FFF2-40B4-BE49-F238E27FC236}">
                    <a16:creationId xmlns:a16="http://schemas.microsoft.com/office/drawing/2014/main" id="{47F81A19-4BF3-34F1-5D74-F0D9A6C74D4C}"/>
                  </a:ext>
                </a:extLst>
              </p:cNvPr>
              <p:cNvSpPr txBox="1"/>
              <p:nvPr/>
            </p:nvSpPr>
            <p:spPr>
              <a:xfrm>
                <a:off x="6705736" y="4363264"/>
                <a:ext cx="3728136"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𝑊</m:t>
                      </m:r>
                      <m:r>
                        <a:rPr lang="en-GB" sz="2800" b="0" i="1" smtClean="0">
                          <a:latin typeface="Cambria Math" panose="02040503050406030204" pitchFamily="18" charset="0"/>
                        </a:rPr>
                        <m:t>=</m:t>
                      </m:r>
                      <m:r>
                        <a:rPr lang="en-GB" sz="2800" b="0" i="1" smtClean="0">
                          <a:latin typeface="Cambria Math" panose="02040503050406030204" pitchFamily="18" charset="0"/>
                        </a:rPr>
                        <m:t>𝑊</m:t>
                      </m:r>
                      <m:r>
                        <a:rPr lang="en-GB" sz="2800" b="0" i="1" smtClean="0">
                          <a:latin typeface="Cambria Math" panose="02040503050406030204" pitchFamily="18" charset="0"/>
                        </a:rPr>
                        <m:t>+</m:t>
                      </m:r>
                      <m:r>
                        <a:rPr lang="en-GB" sz="2800" b="0" i="1" smtClean="0">
                          <a:latin typeface="Cambria Math" panose="02040503050406030204" pitchFamily="18" charset="0"/>
                        </a:rPr>
                        <m:t>𝑋</m:t>
                      </m:r>
                      <m:r>
                        <a:rPr lang="en-GB" sz="2800" b="0" i="1" smtClean="0">
                          <a:latin typeface="Cambria Math" panose="02040503050406030204" pitchFamily="18" charset="0"/>
                        </a:rPr>
                        <m:t>(</m:t>
                      </m:r>
                      <m:r>
                        <a:rPr lang="en-GB" sz="2800" b="0" i="1" smtClean="0">
                          <a:latin typeface="Cambria Math" panose="02040503050406030204" pitchFamily="18" charset="0"/>
                        </a:rPr>
                        <m:t>𝑦</m:t>
                      </m:r>
                      <m:r>
                        <a:rPr lang="en-GB" sz="2800" b="0" i="1" smtClean="0">
                          <a:latin typeface="Cambria Math" panose="02040503050406030204" pitchFamily="18" charset="0"/>
                        </a:rPr>
                        <m:t>−</m:t>
                      </m:r>
                      <m:acc>
                        <m:accPr>
                          <m:chr m:val="̂"/>
                          <m:ctrlPr>
                            <a:rPr lang="en-GB" sz="2800" b="0" i="1" smtClean="0">
                              <a:latin typeface="Cambria Math" panose="02040503050406030204" pitchFamily="18" charset="0"/>
                            </a:rPr>
                          </m:ctrlPr>
                        </m:accPr>
                        <m:e>
                          <m:r>
                            <a:rPr lang="en-GB" sz="2800" b="0" i="1" smtClean="0">
                              <a:latin typeface="Cambria Math" panose="02040503050406030204" pitchFamily="18" charset="0"/>
                            </a:rPr>
                            <m:t>𝑦</m:t>
                          </m:r>
                        </m:e>
                      </m:acc>
                      <m:r>
                        <a:rPr lang="en-GB" sz="2800" b="0" i="1" smtClean="0">
                          <a:latin typeface="Cambria Math" panose="02040503050406030204" pitchFamily="18" charset="0"/>
                        </a:rPr>
                        <m:t>)</m:t>
                      </m:r>
                      <m:r>
                        <a:rPr lang="en-GB" sz="2800" b="0" i="1" smtClean="0">
                          <a:latin typeface="Cambria Math" panose="02040503050406030204" pitchFamily="18" charset="0"/>
                          <a:ea typeface="Cambria Math" panose="02040503050406030204" pitchFamily="18" charset="0"/>
                        </a:rPr>
                        <m:t>∙</m:t>
                      </m:r>
                      <m:r>
                        <a:rPr lang="en-GB" sz="2800" b="0" i="1" smtClean="0">
                          <a:latin typeface="Cambria Math" panose="02040503050406030204" pitchFamily="18" charset="0"/>
                          <a:ea typeface="Cambria Math" panose="02040503050406030204" pitchFamily="18" charset="0"/>
                        </a:rPr>
                        <m:t>𝛼</m:t>
                      </m:r>
                    </m:oMath>
                  </m:oMathPara>
                </a14:m>
                <a:endParaRPr lang="en-US" sz="2800" dirty="0"/>
              </a:p>
            </p:txBody>
          </p:sp>
        </mc:Choice>
        <mc:Fallback xmlns="">
          <p:sp>
            <p:nvSpPr>
              <p:cNvPr id="18493" name="TextBox 18492">
                <a:extLst>
                  <a:ext uri="{FF2B5EF4-FFF2-40B4-BE49-F238E27FC236}">
                    <a16:creationId xmlns:a16="http://schemas.microsoft.com/office/drawing/2014/main" id="{47F81A19-4BF3-34F1-5D74-F0D9A6C74D4C}"/>
                  </a:ext>
                </a:extLst>
              </p:cNvPr>
              <p:cNvSpPr txBox="1">
                <a:spLocks noRot="1" noChangeAspect="1" noMove="1" noResize="1" noEditPoints="1" noAdjustHandles="1" noChangeArrowheads="1" noChangeShapeType="1" noTextEdit="1"/>
              </p:cNvSpPr>
              <p:nvPr/>
            </p:nvSpPr>
            <p:spPr>
              <a:xfrm>
                <a:off x="6705736" y="4363264"/>
                <a:ext cx="3728136" cy="523220"/>
              </a:xfrm>
              <a:prstGeom prst="rect">
                <a:avLst/>
              </a:prstGeom>
              <a:blipFill>
                <a:blip r:embed="rId6"/>
                <a:stretch>
                  <a:fillRect t="-7143" b="-19048"/>
                </a:stretch>
              </a:blipFill>
            </p:spPr>
            <p:txBody>
              <a:bodyPr/>
              <a:lstStyle/>
              <a:p>
                <a:r>
                  <a:rPr lang="en-US">
                    <a:noFill/>
                  </a:rPr>
                  <a:t> </a:t>
                </a:r>
              </a:p>
            </p:txBody>
          </p:sp>
        </mc:Fallback>
      </mc:AlternateContent>
      <p:sp>
        <p:nvSpPr>
          <p:cNvPr id="18494" name="TextBox 18493">
            <a:extLst>
              <a:ext uri="{FF2B5EF4-FFF2-40B4-BE49-F238E27FC236}">
                <a16:creationId xmlns:a16="http://schemas.microsoft.com/office/drawing/2014/main" id="{FAFFD417-DBC2-6DD4-5576-C0953274B2CF}"/>
              </a:ext>
            </a:extLst>
          </p:cNvPr>
          <p:cNvSpPr txBox="1"/>
          <p:nvPr/>
        </p:nvSpPr>
        <p:spPr>
          <a:xfrm>
            <a:off x="7736649" y="3731038"/>
            <a:ext cx="1343638" cy="461665"/>
          </a:xfrm>
          <a:prstGeom prst="rect">
            <a:avLst/>
          </a:prstGeom>
          <a:noFill/>
        </p:spPr>
        <p:txBody>
          <a:bodyPr wrap="none" rtlCol="0">
            <a:spAutoFit/>
          </a:bodyPr>
          <a:lstStyle/>
          <a:p>
            <a:r>
              <a:rPr lang="en-US" sz="2400"/>
              <a:t>learning:</a:t>
            </a:r>
          </a:p>
        </p:txBody>
      </p:sp>
      <mc:AlternateContent xmlns:mc="http://schemas.openxmlformats.org/markup-compatibility/2006" xmlns:a14="http://schemas.microsoft.com/office/drawing/2010/main">
        <mc:Choice Requires="a14">
          <p:sp>
            <p:nvSpPr>
              <p:cNvPr id="128" name="TextBox 127">
                <a:extLst>
                  <a:ext uri="{FF2B5EF4-FFF2-40B4-BE49-F238E27FC236}">
                    <a16:creationId xmlns:a16="http://schemas.microsoft.com/office/drawing/2014/main" id="{F79B6D6D-93CD-C544-4BFB-B185A4A6A9A5}"/>
                  </a:ext>
                </a:extLst>
              </p:cNvPr>
              <p:cNvSpPr txBox="1"/>
              <p:nvPr/>
            </p:nvSpPr>
            <p:spPr>
              <a:xfrm>
                <a:off x="6660841" y="5013759"/>
                <a:ext cx="5037085" cy="954107"/>
              </a:xfrm>
              <a:prstGeom prst="rect">
                <a:avLst/>
              </a:prstGeom>
              <a:noFill/>
            </p:spPr>
            <p:txBody>
              <a:bodyPr wrap="none" rtlCol="0">
                <a:spAutoFit/>
              </a:bodyPr>
              <a:lstStyle/>
              <a:p>
                <a14:m>
                  <m:oMath xmlns:m="http://schemas.openxmlformats.org/officeDocument/2006/math">
                    <m:r>
                      <a:rPr lang="en-GB" sz="2800" b="0" i="1" smtClean="0">
                        <a:latin typeface="Cambria Math" panose="02040503050406030204" pitchFamily="18" charset="0"/>
                      </a:rPr>
                      <m:t>𝑦</m:t>
                    </m:r>
                    <m:r>
                      <a:rPr lang="en-GB" sz="2800" b="0" i="1" smtClean="0">
                        <a:latin typeface="Cambria Math" panose="02040503050406030204" pitchFamily="18" charset="0"/>
                      </a:rPr>
                      <m:t>=</m:t>
                    </m:r>
                  </m:oMath>
                </a14:m>
                <a:r>
                  <a:rPr lang="en-US" sz="2800" dirty="0"/>
                  <a:t> ground truth (1=cat, 0=dog)</a:t>
                </a:r>
              </a:p>
              <a:p>
                <a14:m>
                  <m:oMath xmlns:m="http://schemas.openxmlformats.org/officeDocument/2006/math">
                    <m:r>
                      <a:rPr lang="en-GB" sz="2800" b="0" i="1" smtClean="0">
                        <a:latin typeface="Cambria Math" panose="02040503050406030204" pitchFamily="18" charset="0"/>
                        <a:ea typeface="Cambria Math" panose="02040503050406030204" pitchFamily="18" charset="0"/>
                      </a:rPr>
                      <m:t>𝛼</m:t>
                    </m:r>
                    <m:r>
                      <a:rPr lang="en-GB" sz="2800" b="0" i="1" smtClean="0">
                        <a:latin typeface="Cambria Math" panose="02040503050406030204" pitchFamily="18" charset="0"/>
                        <a:ea typeface="Cambria Math" panose="02040503050406030204" pitchFamily="18" charset="0"/>
                      </a:rPr>
                      <m:t>=</m:t>
                    </m:r>
                  </m:oMath>
                </a14:m>
                <a:r>
                  <a:rPr lang="en-US" sz="2800" dirty="0"/>
                  <a:t> learning rate</a:t>
                </a:r>
              </a:p>
            </p:txBody>
          </p:sp>
        </mc:Choice>
        <mc:Fallback xmlns="">
          <p:sp>
            <p:nvSpPr>
              <p:cNvPr id="128" name="TextBox 127">
                <a:extLst>
                  <a:ext uri="{FF2B5EF4-FFF2-40B4-BE49-F238E27FC236}">
                    <a16:creationId xmlns:a16="http://schemas.microsoft.com/office/drawing/2014/main" id="{F79B6D6D-93CD-C544-4BFB-B185A4A6A9A5}"/>
                  </a:ext>
                </a:extLst>
              </p:cNvPr>
              <p:cNvSpPr txBox="1">
                <a:spLocks noRot="1" noChangeAspect="1" noMove="1" noResize="1" noEditPoints="1" noAdjustHandles="1" noChangeArrowheads="1" noChangeShapeType="1" noTextEdit="1"/>
              </p:cNvSpPr>
              <p:nvPr/>
            </p:nvSpPr>
            <p:spPr>
              <a:xfrm>
                <a:off x="6660841" y="5013759"/>
                <a:ext cx="5037085" cy="954107"/>
              </a:xfrm>
              <a:prstGeom prst="rect">
                <a:avLst/>
              </a:prstGeom>
              <a:blipFill>
                <a:blip r:embed="rId7"/>
                <a:stretch>
                  <a:fillRect l="-754" t="-6579" r="-1508" b="-18421"/>
                </a:stretch>
              </a:blipFill>
            </p:spPr>
            <p:txBody>
              <a:bodyPr/>
              <a:lstStyle/>
              <a:p>
                <a:r>
                  <a:rPr lang="en-US">
                    <a:noFill/>
                  </a:rPr>
                  <a:t> </a:t>
                </a:r>
              </a:p>
            </p:txBody>
          </p:sp>
        </mc:Fallback>
      </mc:AlternateContent>
      <p:grpSp>
        <p:nvGrpSpPr>
          <p:cNvPr id="153" name="Group 152">
            <a:extLst>
              <a:ext uri="{FF2B5EF4-FFF2-40B4-BE49-F238E27FC236}">
                <a16:creationId xmlns:a16="http://schemas.microsoft.com/office/drawing/2014/main" id="{9828B9BC-22E3-5718-03F5-18066F496279}"/>
              </a:ext>
            </a:extLst>
          </p:cNvPr>
          <p:cNvGrpSpPr/>
          <p:nvPr/>
        </p:nvGrpSpPr>
        <p:grpSpPr>
          <a:xfrm>
            <a:off x="382772" y="2517775"/>
            <a:ext cx="4880367" cy="4153585"/>
            <a:chOff x="382772" y="2517775"/>
            <a:chExt cx="4880367" cy="4153585"/>
          </a:xfrm>
        </p:grpSpPr>
        <p:sp>
          <p:nvSpPr>
            <p:cNvPr id="147" name="Rectangle 146">
              <a:extLst>
                <a:ext uri="{FF2B5EF4-FFF2-40B4-BE49-F238E27FC236}">
                  <a16:creationId xmlns:a16="http://schemas.microsoft.com/office/drawing/2014/main" id="{8D1103AE-348A-376F-EA12-323C8AB0260C}"/>
                </a:ext>
              </a:extLst>
            </p:cNvPr>
            <p:cNvSpPr/>
            <p:nvPr/>
          </p:nvSpPr>
          <p:spPr>
            <a:xfrm>
              <a:off x="2124696" y="4008037"/>
              <a:ext cx="557203" cy="1425518"/>
            </a:xfrm>
            <a:prstGeom prst="rect">
              <a:avLst/>
            </a:prstGeom>
            <a:solidFill>
              <a:srgbClr val="00B050">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Rectangle 131">
              <a:extLst>
                <a:ext uri="{FF2B5EF4-FFF2-40B4-BE49-F238E27FC236}">
                  <a16:creationId xmlns:a16="http://schemas.microsoft.com/office/drawing/2014/main" id="{3D8F5D2A-58AF-2D26-BF49-45EC73386837}"/>
                </a:ext>
              </a:extLst>
            </p:cNvPr>
            <p:cNvSpPr/>
            <p:nvPr/>
          </p:nvSpPr>
          <p:spPr>
            <a:xfrm>
              <a:off x="709101" y="2928257"/>
              <a:ext cx="557203" cy="3281438"/>
            </a:xfrm>
            <a:prstGeom prst="rect">
              <a:avLst/>
            </a:prstGeom>
            <a:solidFill>
              <a:srgbClr val="FF0000">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7635CA11-5BF0-AF15-F104-6884277C44C2}"/>
                </a:ext>
              </a:extLst>
            </p:cNvPr>
            <p:cNvSpPr/>
            <p:nvPr/>
          </p:nvSpPr>
          <p:spPr>
            <a:xfrm>
              <a:off x="382772" y="2517775"/>
              <a:ext cx="139742" cy="155575"/>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 name="Straight Connector 60">
              <a:extLst>
                <a:ext uri="{FF2B5EF4-FFF2-40B4-BE49-F238E27FC236}">
                  <a16:creationId xmlns:a16="http://schemas.microsoft.com/office/drawing/2014/main" id="{09259231-75C2-C79B-E325-5D05232B6907}"/>
                </a:ext>
              </a:extLst>
            </p:cNvPr>
            <p:cNvCxnSpPr>
              <a:cxnSpLocks/>
            </p:cNvCxnSpPr>
            <p:nvPr/>
          </p:nvCxnSpPr>
          <p:spPr>
            <a:xfrm>
              <a:off x="430871" y="2673350"/>
              <a:ext cx="442707" cy="877924"/>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434" name="Straight Connector 18433">
              <a:extLst>
                <a:ext uri="{FF2B5EF4-FFF2-40B4-BE49-F238E27FC236}">
                  <a16:creationId xmlns:a16="http://schemas.microsoft.com/office/drawing/2014/main" id="{BE77326D-A616-45AE-2B8F-9F42A83FC955}"/>
                </a:ext>
              </a:extLst>
            </p:cNvPr>
            <p:cNvCxnSpPr>
              <a:cxnSpLocks/>
            </p:cNvCxnSpPr>
            <p:nvPr/>
          </p:nvCxnSpPr>
          <p:spPr>
            <a:xfrm>
              <a:off x="1158949" y="3706849"/>
              <a:ext cx="1193153" cy="883107"/>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439" name="Straight Connector 18438">
              <a:extLst>
                <a:ext uri="{FF2B5EF4-FFF2-40B4-BE49-F238E27FC236}">
                  <a16:creationId xmlns:a16="http://schemas.microsoft.com/office/drawing/2014/main" id="{3F528EA7-24C9-1A76-D0D5-31CE8E5957FB}"/>
                </a:ext>
              </a:extLst>
            </p:cNvPr>
            <p:cNvCxnSpPr>
              <a:cxnSpLocks/>
            </p:cNvCxnSpPr>
            <p:nvPr/>
          </p:nvCxnSpPr>
          <p:spPr>
            <a:xfrm>
              <a:off x="1136650" y="4136066"/>
              <a:ext cx="1215452" cy="45389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442" name="Straight Connector 18441">
              <a:extLst>
                <a:ext uri="{FF2B5EF4-FFF2-40B4-BE49-F238E27FC236}">
                  <a16:creationId xmlns:a16="http://schemas.microsoft.com/office/drawing/2014/main" id="{69A0D22E-DF0D-0A43-4DC9-D0F012F6D4C8}"/>
                </a:ext>
              </a:extLst>
            </p:cNvPr>
            <p:cNvCxnSpPr>
              <a:cxnSpLocks/>
            </p:cNvCxnSpPr>
            <p:nvPr/>
          </p:nvCxnSpPr>
          <p:spPr>
            <a:xfrm>
              <a:off x="1136650" y="4486939"/>
              <a:ext cx="1215452" cy="103017"/>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445" name="Straight Connector 18444">
              <a:extLst>
                <a:ext uri="{FF2B5EF4-FFF2-40B4-BE49-F238E27FC236}">
                  <a16:creationId xmlns:a16="http://schemas.microsoft.com/office/drawing/2014/main" id="{86E2BC44-690E-64D9-FAF1-F35E1184FBE1}"/>
                </a:ext>
              </a:extLst>
            </p:cNvPr>
            <p:cNvCxnSpPr>
              <a:cxnSpLocks/>
            </p:cNvCxnSpPr>
            <p:nvPr/>
          </p:nvCxnSpPr>
          <p:spPr>
            <a:xfrm flipV="1">
              <a:off x="1136650" y="4589956"/>
              <a:ext cx="1215452" cy="279755"/>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450" name="Straight Connector 18449">
              <a:extLst>
                <a:ext uri="{FF2B5EF4-FFF2-40B4-BE49-F238E27FC236}">
                  <a16:creationId xmlns:a16="http://schemas.microsoft.com/office/drawing/2014/main" id="{4C466A0E-5FCE-0427-FF88-2E9E98F7349C}"/>
                </a:ext>
              </a:extLst>
            </p:cNvPr>
            <p:cNvCxnSpPr>
              <a:cxnSpLocks/>
            </p:cNvCxnSpPr>
            <p:nvPr/>
          </p:nvCxnSpPr>
          <p:spPr>
            <a:xfrm flipV="1">
              <a:off x="1136650" y="4589956"/>
              <a:ext cx="1215452" cy="662527"/>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454" name="Straight Connector 18453">
              <a:extLst>
                <a:ext uri="{FF2B5EF4-FFF2-40B4-BE49-F238E27FC236}">
                  <a16:creationId xmlns:a16="http://schemas.microsoft.com/office/drawing/2014/main" id="{F9E3E7F3-9B37-FA08-0784-7C308C3F4B19}"/>
                </a:ext>
              </a:extLst>
            </p:cNvPr>
            <p:cNvCxnSpPr>
              <a:cxnSpLocks/>
            </p:cNvCxnSpPr>
            <p:nvPr/>
          </p:nvCxnSpPr>
          <p:spPr>
            <a:xfrm flipV="1">
              <a:off x="1136650" y="4589956"/>
              <a:ext cx="1215452" cy="1210415"/>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18458" name="TextBox 18457">
              <a:extLst>
                <a:ext uri="{FF2B5EF4-FFF2-40B4-BE49-F238E27FC236}">
                  <a16:creationId xmlns:a16="http://schemas.microsoft.com/office/drawing/2014/main" id="{035A9423-C93A-FB1E-E3F8-8E80EA06B8DF}"/>
                </a:ext>
              </a:extLst>
            </p:cNvPr>
            <p:cNvSpPr txBox="1"/>
            <p:nvPr/>
          </p:nvSpPr>
          <p:spPr>
            <a:xfrm>
              <a:off x="817054" y="5306147"/>
              <a:ext cx="381836" cy="369332"/>
            </a:xfrm>
            <a:prstGeom prst="rect">
              <a:avLst/>
            </a:prstGeom>
            <a:noFill/>
          </p:spPr>
          <p:txBody>
            <a:bodyPr wrap="none" rtlCol="0">
              <a:spAutoFit/>
            </a:bodyPr>
            <a:lstStyle/>
            <a:p>
              <a:r>
                <a:rPr lang="en-US"/>
                <a:t>…</a:t>
              </a:r>
            </a:p>
          </p:txBody>
        </p:sp>
        <mc:AlternateContent xmlns:mc="http://schemas.openxmlformats.org/markup-compatibility/2006" xmlns:a14="http://schemas.microsoft.com/office/drawing/2010/main">
          <mc:Choice Requires="a14">
            <p:sp>
              <p:nvSpPr>
                <p:cNvPr id="18461" name="TextBox 18460">
                  <a:extLst>
                    <a:ext uri="{FF2B5EF4-FFF2-40B4-BE49-F238E27FC236}">
                      <a16:creationId xmlns:a16="http://schemas.microsoft.com/office/drawing/2014/main" id="{8A77055C-C967-D834-1B27-8AD72AEC78D0}"/>
                    </a:ext>
                  </a:extLst>
                </p:cNvPr>
                <p:cNvSpPr txBox="1"/>
                <p:nvPr/>
              </p:nvSpPr>
              <p:spPr>
                <a:xfrm>
                  <a:off x="1235703" y="3823371"/>
                  <a:ext cx="342992" cy="369332"/>
                </a:xfrm>
                <a:prstGeom prst="rect">
                  <a:avLst/>
                </a:prstGeom>
                <a:noFill/>
                <a:ln>
                  <a:noFill/>
                </a:ln>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a:solidFill>
                                  <a:schemeClr val="tx1"/>
                                </a:solidFill>
                                <a:latin typeface="Cambria Math" panose="02040503050406030204" pitchFamily="18" charset="0"/>
                              </a:rPr>
                            </m:ctrlPr>
                          </m:sSubPr>
                          <m:e>
                            <m:r>
                              <a:rPr lang="en-GB" b="0" i="1">
                                <a:solidFill>
                                  <a:schemeClr val="tx1"/>
                                </a:solidFill>
                                <a:latin typeface="Cambria Math" panose="02040503050406030204" pitchFamily="18" charset="0"/>
                              </a:rPr>
                              <m:t>𝑤</m:t>
                            </m:r>
                          </m:e>
                          <m:sub>
                            <m:r>
                              <a:rPr lang="en-GB" b="0" i="1">
                                <a:solidFill>
                                  <a:schemeClr val="tx1"/>
                                </a:solidFill>
                                <a:latin typeface="Cambria Math" panose="02040503050406030204" pitchFamily="18" charset="0"/>
                              </a:rPr>
                              <m:t>1</m:t>
                            </m:r>
                          </m:sub>
                        </m:sSub>
                      </m:oMath>
                    </m:oMathPara>
                  </a14:m>
                  <a:endParaRPr lang="en-US">
                    <a:solidFill>
                      <a:schemeClr val="tx1"/>
                    </a:solidFill>
                  </a:endParaRPr>
                </a:p>
              </p:txBody>
            </p:sp>
          </mc:Choice>
          <mc:Fallback xmlns="">
            <p:sp>
              <p:nvSpPr>
                <p:cNvPr id="18461" name="TextBox 18460">
                  <a:extLst>
                    <a:ext uri="{FF2B5EF4-FFF2-40B4-BE49-F238E27FC236}">
                      <a16:creationId xmlns:a16="http://schemas.microsoft.com/office/drawing/2014/main" id="{8A77055C-C967-D834-1B27-8AD72AEC78D0}"/>
                    </a:ext>
                  </a:extLst>
                </p:cNvPr>
                <p:cNvSpPr txBox="1">
                  <a:spLocks noRot="1" noChangeAspect="1" noMove="1" noResize="1" noEditPoints="1" noAdjustHandles="1" noChangeArrowheads="1" noChangeShapeType="1" noTextEdit="1"/>
                </p:cNvSpPr>
                <p:nvPr/>
              </p:nvSpPr>
              <p:spPr>
                <a:xfrm>
                  <a:off x="1235703" y="3823371"/>
                  <a:ext cx="342992" cy="369332"/>
                </a:xfrm>
                <a:prstGeom prst="rect">
                  <a:avLst/>
                </a:prstGeom>
                <a:blipFill>
                  <a:blip r:embed="rId8"/>
                  <a:stretch>
                    <a:fillRect r="-14286"/>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462" name="TextBox 18461">
                  <a:extLst>
                    <a:ext uri="{FF2B5EF4-FFF2-40B4-BE49-F238E27FC236}">
                      <a16:creationId xmlns:a16="http://schemas.microsoft.com/office/drawing/2014/main" id="{40897ACC-937B-2CE3-1421-99FC19B76AC7}"/>
                    </a:ext>
                  </a:extLst>
                </p:cNvPr>
                <p:cNvSpPr txBox="1"/>
                <p:nvPr/>
              </p:nvSpPr>
              <p:spPr>
                <a:xfrm>
                  <a:off x="1407199" y="5306147"/>
                  <a:ext cx="507831" cy="369332"/>
                </a:xfrm>
                <a:prstGeom prst="rect">
                  <a:avLst/>
                </a:prstGeom>
                <a:noFill/>
                <a:ln>
                  <a:noFill/>
                </a:ln>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solidFill>
                                  <a:schemeClr val="tx1"/>
                                </a:solidFill>
                                <a:latin typeface="Cambria Math" panose="02040503050406030204" pitchFamily="18" charset="0"/>
                              </a:rPr>
                            </m:ctrlPr>
                          </m:sSubPr>
                          <m:e>
                            <m:r>
                              <a:rPr lang="en-GB" b="0" i="1">
                                <a:solidFill>
                                  <a:schemeClr val="tx1"/>
                                </a:solidFill>
                                <a:latin typeface="Cambria Math" panose="02040503050406030204" pitchFamily="18" charset="0"/>
                              </a:rPr>
                              <m:t>𝑤</m:t>
                            </m:r>
                          </m:e>
                          <m:sub>
                            <m:r>
                              <a:rPr lang="en-GB" b="0" i="1">
                                <a:solidFill>
                                  <a:schemeClr val="tx1"/>
                                </a:solidFill>
                                <a:latin typeface="Cambria Math" panose="02040503050406030204" pitchFamily="18" charset="0"/>
                              </a:rPr>
                              <m:t>𝑛</m:t>
                            </m:r>
                          </m:sub>
                        </m:sSub>
                      </m:oMath>
                    </m:oMathPara>
                  </a14:m>
                  <a:endParaRPr lang="en-US">
                    <a:solidFill>
                      <a:schemeClr val="tx1"/>
                    </a:solidFill>
                  </a:endParaRPr>
                </a:p>
              </p:txBody>
            </p:sp>
          </mc:Choice>
          <mc:Fallback xmlns="">
            <p:sp>
              <p:nvSpPr>
                <p:cNvPr id="18462" name="TextBox 18461">
                  <a:extLst>
                    <a:ext uri="{FF2B5EF4-FFF2-40B4-BE49-F238E27FC236}">
                      <a16:creationId xmlns:a16="http://schemas.microsoft.com/office/drawing/2014/main" id="{40897ACC-937B-2CE3-1421-99FC19B76AC7}"/>
                    </a:ext>
                  </a:extLst>
                </p:cNvPr>
                <p:cNvSpPr txBox="1">
                  <a:spLocks noRot="1" noChangeAspect="1" noMove="1" noResize="1" noEditPoints="1" noAdjustHandles="1" noChangeArrowheads="1" noChangeShapeType="1" noTextEdit="1"/>
                </p:cNvSpPr>
                <p:nvPr/>
              </p:nvSpPr>
              <p:spPr>
                <a:xfrm>
                  <a:off x="1407199" y="5306147"/>
                  <a:ext cx="507831" cy="369332"/>
                </a:xfrm>
                <a:prstGeom prst="rect">
                  <a:avLst/>
                </a:prstGeom>
                <a:blipFill>
                  <a:blip r:embed="rId9"/>
                  <a:stretch>
                    <a:fillRect/>
                  </a:stretch>
                </a:blipFill>
                <a:ln>
                  <a:noFill/>
                </a:ln>
              </p:spPr>
              <p:txBody>
                <a:bodyPr/>
                <a:lstStyle/>
                <a:p>
                  <a:r>
                    <a:rPr lang="en-US">
                      <a:noFill/>
                    </a:rPr>
                    <a:t> </a:t>
                  </a:r>
                </a:p>
              </p:txBody>
            </p:sp>
          </mc:Fallback>
        </mc:AlternateContent>
        <p:sp>
          <p:nvSpPr>
            <p:cNvPr id="18476" name="TextBox 18475">
              <a:extLst>
                <a:ext uri="{FF2B5EF4-FFF2-40B4-BE49-F238E27FC236}">
                  <a16:creationId xmlns:a16="http://schemas.microsoft.com/office/drawing/2014/main" id="{9BC792B7-0DEA-FBFC-15EB-FA6685667ACE}"/>
                </a:ext>
              </a:extLst>
            </p:cNvPr>
            <p:cNvSpPr txBox="1"/>
            <p:nvPr/>
          </p:nvSpPr>
          <p:spPr>
            <a:xfrm>
              <a:off x="1980802" y="4466602"/>
              <a:ext cx="224308" cy="307777"/>
            </a:xfrm>
            <a:prstGeom prst="rect">
              <a:avLst/>
            </a:prstGeom>
            <a:noFill/>
          </p:spPr>
          <p:txBody>
            <a:bodyPr wrap="square" rtlCol="0">
              <a:spAutoFit/>
            </a:bodyPr>
            <a:lstStyle/>
            <a:p>
              <a:endParaRPr lang="en-US" sz="1400"/>
            </a:p>
          </p:txBody>
        </p:sp>
        <mc:AlternateContent xmlns:mc="http://schemas.openxmlformats.org/markup-compatibility/2006" xmlns:a14="http://schemas.microsoft.com/office/drawing/2010/main">
          <mc:Choice Requires="a14">
            <p:sp>
              <p:nvSpPr>
                <p:cNvPr id="18477" name="TextBox 18476">
                  <a:extLst>
                    <a:ext uri="{FF2B5EF4-FFF2-40B4-BE49-F238E27FC236}">
                      <a16:creationId xmlns:a16="http://schemas.microsoft.com/office/drawing/2014/main" id="{C97459D2-7AF0-C5F8-F403-10AA362F6F71}"/>
                    </a:ext>
                  </a:extLst>
                </p:cNvPr>
                <p:cNvSpPr txBox="1"/>
                <p:nvPr/>
              </p:nvSpPr>
              <p:spPr>
                <a:xfrm>
                  <a:off x="1670541" y="4847157"/>
                  <a:ext cx="1572789" cy="646331"/>
                </a:xfrm>
                <a:prstGeom prst="rect">
                  <a:avLst/>
                </a:prstGeom>
                <a:noFill/>
              </p:spPr>
              <p:txBody>
                <a:bodyPr wrap="square" rtlCol="0">
                  <a:spAutoFit/>
                </a:bodyPr>
                <a:lstStyle/>
                <a:p>
                  <a:pPr algn="ctr"/>
                  <a:r>
                    <a:rPr lang="en-US">
                      <a:solidFill>
                        <a:schemeClr val="tx1"/>
                      </a:solidFill>
                    </a:rPr>
                    <a:t>softmax </a:t>
                  </a:r>
                  <a:endParaRPr lang="en-GB" i="1">
                    <a:solidFill>
                      <a:schemeClr val="tx1"/>
                    </a:solidFill>
                    <a:latin typeface="Cambria Math" panose="02040503050406030204" pitchFamily="18" charset="0"/>
                    <a:ea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r>
                          <m:rPr>
                            <m:sty m:val="p"/>
                          </m:rPr>
                          <a:rPr lang="el-GR" b="0" i="1">
                            <a:solidFill>
                              <a:schemeClr val="tx1"/>
                            </a:solidFill>
                            <a:latin typeface="Cambria Math" panose="02040503050406030204" pitchFamily="18" charset="0"/>
                            <a:ea typeface="Cambria Math" panose="02040503050406030204" pitchFamily="18" charset="0"/>
                          </a:rPr>
                          <m:t>Φ</m:t>
                        </m:r>
                        <m:r>
                          <a:rPr lang="en-GB" b="0" i="1">
                            <a:solidFill>
                              <a:schemeClr val="tx1"/>
                            </a:solidFill>
                            <a:latin typeface="Cambria Math" panose="02040503050406030204" pitchFamily="18" charset="0"/>
                            <a:ea typeface="Cambria Math" panose="02040503050406030204" pitchFamily="18" charset="0"/>
                          </a:rPr>
                          <m:t>[∙]</m:t>
                        </m:r>
                      </m:oMath>
                    </m:oMathPara>
                  </a14:m>
                  <a:endParaRPr lang="en-US">
                    <a:solidFill>
                      <a:schemeClr val="bg1">
                        <a:lumMod val="75000"/>
                      </a:schemeClr>
                    </a:solidFill>
                  </a:endParaRPr>
                </a:p>
              </p:txBody>
            </p:sp>
          </mc:Choice>
          <mc:Fallback xmlns="">
            <p:sp>
              <p:nvSpPr>
                <p:cNvPr id="18477" name="TextBox 18476">
                  <a:extLst>
                    <a:ext uri="{FF2B5EF4-FFF2-40B4-BE49-F238E27FC236}">
                      <a16:creationId xmlns:a16="http://schemas.microsoft.com/office/drawing/2014/main" id="{C97459D2-7AF0-C5F8-F403-10AA362F6F71}"/>
                    </a:ext>
                  </a:extLst>
                </p:cNvPr>
                <p:cNvSpPr txBox="1">
                  <a:spLocks noRot="1" noChangeAspect="1" noMove="1" noResize="1" noEditPoints="1" noAdjustHandles="1" noChangeArrowheads="1" noChangeShapeType="1" noTextEdit="1"/>
                </p:cNvSpPr>
                <p:nvPr/>
              </p:nvSpPr>
              <p:spPr>
                <a:xfrm>
                  <a:off x="1670541" y="4847157"/>
                  <a:ext cx="1572789" cy="646331"/>
                </a:xfrm>
                <a:prstGeom prst="rect">
                  <a:avLst/>
                </a:prstGeom>
                <a:blipFill>
                  <a:blip r:embed="rId10"/>
                  <a:stretch>
                    <a:fillRect t="-3846" b="-5769"/>
                  </a:stretch>
                </a:blipFill>
              </p:spPr>
              <p:txBody>
                <a:bodyPr/>
                <a:lstStyle/>
                <a:p>
                  <a:r>
                    <a:rPr lang="en-US">
                      <a:noFill/>
                    </a:rPr>
                    <a:t> </a:t>
                  </a:r>
                </a:p>
              </p:txBody>
            </p:sp>
          </mc:Fallback>
        </mc:AlternateContent>
        <p:cxnSp>
          <p:nvCxnSpPr>
            <p:cNvPr id="18483" name="Straight Connector 18482">
              <a:extLst>
                <a:ext uri="{FF2B5EF4-FFF2-40B4-BE49-F238E27FC236}">
                  <a16:creationId xmlns:a16="http://schemas.microsoft.com/office/drawing/2014/main" id="{FDE5F82B-808C-1A65-C952-14D4F51BDB82}"/>
                </a:ext>
              </a:extLst>
            </p:cNvPr>
            <p:cNvCxnSpPr>
              <a:cxnSpLocks/>
            </p:cNvCxnSpPr>
            <p:nvPr/>
          </p:nvCxnSpPr>
          <p:spPr>
            <a:xfrm>
              <a:off x="1044956" y="3282274"/>
              <a:ext cx="1366425" cy="130319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18487" name="TextBox 18486">
                  <a:extLst>
                    <a:ext uri="{FF2B5EF4-FFF2-40B4-BE49-F238E27FC236}">
                      <a16:creationId xmlns:a16="http://schemas.microsoft.com/office/drawing/2014/main" id="{C09A4CC0-F54D-019A-CEC9-218094A1C5A6}"/>
                    </a:ext>
                  </a:extLst>
                </p:cNvPr>
                <p:cNvSpPr txBox="1"/>
                <p:nvPr/>
              </p:nvSpPr>
              <p:spPr>
                <a:xfrm>
                  <a:off x="1355314" y="3353029"/>
                  <a:ext cx="342992"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i="1">
                            <a:solidFill>
                              <a:schemeClr val="tx1"/>
                            </a:solidFill>
                            <a:latin typeface="Cambria Math" panose="02040503050406030204" pitchFamily="18" charset="0"/>
                          </a:rPr>
                          <m:t>1</m:t>
                        </m:r>
                      </m:oMath>
                    </m:oMathPara>
                  </a14:m>
                  <a:endParaRPr lang="en-US">
                    <a:solidFill>
                      <a:schemeClr val="bg1">
                        <a:lumMod val="75000"/>
                      </a:schemeClr>
                    </a:solidFill>
                  </a:endParaRPr>
                </a:p>
              </p:txBody>
            </p:sp>
          </mc:Choice>
          <mc:Fallback xmlns="">
            <p:sp>
              <p:nvSpPr>
                <p:cNvPr id="18487" name="TextBox 18486">
                  <a:extLst>
                    <a:ext uri="{FF2B5EF4-FFF2-40B4-BE49-F238E27FC236}">
                      <a16:creationId xmlns:a16="http://schemas.microsoft.com/office/drawing/2014/main" id="{C09A4CC0-F54D-019A-CEC9-218094A1C5A6}"/>
                    </a:ext>
                  </a:extLst>
                </p:cNvPr>
                <p:cNvSpPr txBox="1">
                  <a:spLocks noRot="1" noChangeAspect="1" noMove="1" noResize="1" noEditPoints="1" noAdjustHandles="1" noChangeArrowheads="1" noChangeShapeType="1" noTextEdit="1"/>
                </p:cNvSpPr>
                <p:nvPr/>
              </p:nvSpPr>
              <p:spPr>
                <a:xfrm>
                  <a:off x="1355314" y="3353029"/>
                  <a:ext cx="342992" cy="369332"/>
                </a:xfrm>
                <a:prstGeom prst="rect">
                  <a:avLst/>
                </a:prstGeom>
                <a:blipFill>
                  <a:blip r:embed="rId11"/>
                  <a:stretch>
                    <a:fillRect/>
                  </a:stretch>
                </a:blipFill>
              </p:spPr>
              <p:txBody>
                <a:bodyPr/>
                <a:lstStyle/>
                <a:p>
                  <a:r>
                    <a:rPr lang="en-US">
                      <a:noFill/>
                    </a:rPr>
                    <a:t> </a:t>
                  </a:r>
                </a:p>
              </p:txBody>
            </p:sp>
          </mc:Fallback>
        </mc:AlternateContent>
        <p:sp>
          <p:nvSpPr>
            <p:cNvPr id="18488" name="TextBox 18487">
              <a:extLst>
                <a:ext uri="{FF2B5EF4-FFF2-40B4-BE49-F238E27FC236}">
                  <a16:creationId xmlns:a16="http://schemas.microsoft.com/office/drawing/2014/main" id="{4E75CD0C-AE56-2257-941F-98D3EA33C4B7}"/>
                </a:ext>
              </a:extLst>
            </p:cNvPr>
            <p:cNvSpPr txBox="1"/>
            <p:nvPr/>
          </p:nvSpPr>
          <p:spPr>
            <a:xfrm>
              <a:off x="1095911" y="6209695"/>
              <a:ext cx="2583721" cy="461665"/>
            </a:xfrm>
            <a:prstGeom prst="rect">
              <a:avLst/>
            </a:prstGeom>
            <a:noFill/>
          </p:spPr>
          <p:txBody>
            <a:bodyPr wrap="none" rtlCol="0">
              <a:spAutoFit/>
            </a:bodyPr>
            <a:lstStyle/>
            <a:p>
              <a:r>
                <a:rPr lang="en-US" sz="2400"/>
                <a:t>logistic regression</a:t>
              </a:r>
            </a:p>
          </p:txBody>
        </p:sp>
        <p:sp>
          <p:nvSpPr>
            <p:cNvPr id="133" name="Oval 132">
              <a:extLst>
                <a:ext uri="{FF2B5EF4-FFF2-40B4-BE49-F238E27FC236}">
                  <a16:creationId xmlns:a16="http://schemas.microsoft.com/office/drawing/2014/main" id="{D8B798A3-CDE9-BAF6-C7E2-FB9C8F8EE342}"/>
                </a:ext>
              </a:extLst>
            </p:cNvPr>
            <p:cNvSpPr/>
            <p:nvPr/>
          </p:nvSpPr>
          <p:spPr>
            <a:xfrm>
              <a:off x="808209" y="3551274"/>
              <a:ext cx="350740" cy="340242"/>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Oval 133">
              <a:extLst>
                <a:ext uri="{FF2B5EF4-FFF2-40B4-BE49-F238E27FC236}">
                  <a16:creationId xmlns:a16="http://schemas.microsoft.com/office/drawing/2014/main" id="{07A648B6-2E68-FE71-AF91-6C4ABF2004A0}"/>
                </a:ext>
              </a:extLst>
            </p:cNvPr>
            <p:cNvSpPr/>
            <p:nvPr/>
          </p:nvSpPr>
          <p:spPr>
            <a:xfrm>
              <a:off x="808209" y="3934046"/>
              <a:ext cx="350740" cy="340242"/>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Oval 134">
              <a:extLst>
                <a:ext uri="{FF2B5EF4-FFF2-40B4-BE49-F238E27FC236}">
                  <a16:creationId xmlns:a16="http://schemas.microsoft.com/office/drawing/2014/main" id="{9CBAFA44-EF0F-F1DA-D7E7-CFD03AD42217}"/>
                </a:ext>
              </a:extLst>
            </p:cNvPr>
            <p:cNvSpPr/>
            <p:nvPr/>
          </p:nvSpPr>
          <p:spPr>
            <a:xfrm>
              <a:off x="808209" y="4316818"/>
              <a:ext cx="350740" cy="340242"/>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Oval 135">
              <a:extLst>
                <a:ext uri="{FF2B5EF4-FFF2-40B4-BE49-F238E27FC236}">
                  <a16:creationId xmlns:a16="http://schemas.microsoft.com/office/drawing/2014/main" id="{29708B37-8F30-772F-08F2-AF7D400D0746}"/>
                </a:ext>
              </a:extLst>
            </p:cNvPr>
            <p:cNvSpPr/>
            <p:nvPr/>
          </p:nvSpPr>
          <p:spPr>
            <a:xfrm>
              <a:off x="808209" y="4699590"/>
              <a:ext cx="350740" cy="340242"/>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Oval 136">
              <a:extLst>
                <a:ext uri="{FF2B5EF4-FFF2-40B4-BE49-F238E27FC236}">
                  <a16:creationId xmlns:a16="http://schemas.microsoft.com/office/drawing/2014/main" id="{AF94B7F1-DEFB-BE94-2298-F0CBFA7D95F4}"/>
                </a:ext>
              </a:extLst>
            </p:cNvPr>
            <p:cNvSpPr/>
            <p:nvPr/>
          </p:nvSpPr>
          <p:spPr>
            <a:xfrm>
              <a:off x="808209" y="5082362"/>
              <a:ext cx="350740" cy="340242"/>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Oval 137">
              <a:extLst>
                <a:ext uri="{FF2B5EF4-FFF2-40B4-BE49-F238E27FC236}">
                  <a16:creationId xmlns:a16="http://schemas.microsoft.com/office/drawing/2014/main" id="{D22BDF41-C8CB-D859-B4B3-AA5B05E9BACF}"/>
                </a:ext>
              </a:extLst>
            </p:cNvPr>
            <p:cNvSpPr/>
            <p:nvPr/>
          </p:nvSpPr>
          <p:spPr>
            <a:xfrm>
              <a:off x="808209" y="5649284"/>
              <a:ext cx="350740" cy="340242"/>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Oval 138">
              <a:extLst>
                <a:ext uri="{FF2B5EF4-FFF2-40B4-BE49-F238E27FC236}">
                  <a16:creationId xmlns:a16="http://schemas.microsoft.com/office/drawing/2014/main" id="{345C4AD1-AA3C-1F7D-C8B0-FB3570BBEAF3}"/>
                </a:ext>
              </a:extLst>
            </p:cNvPr>
            <p:cNvSpPr/>
            <p:nvPr/>
          </p:nvSpPr>
          <p:spPr>
            <a:xfrm>
              <a:off x="808209" y="3105451"/>
              <a:ext cx="350740" cy="340242"/>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0" name="TextBox 139">
                  <a:extLst>
                    <a:ext uri="{FF2B5EF4-FFF2-40B4-BE49-F238E27FC236}">
                      <a16:creationId xmlns:a16="http://schemas.microsoft.com/office/drawing/2014/main" id="{9C68606B-09B0-119A-58DE-F42B59479115}"/>
                    </a:ext>
                  </a:extLst>
                </p:cNvPr>
                <p:cNvSpPr txBox="1"/>
                <p:nvPr/>
              </p:nvSpPr>
              <p:spPr>
                <a:xfrm>
                  <a:off x="771401" y="3486353"/>
                  <a:ext cx="45435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GB" b="0" i="1">
                                <a:latin typeface="Cambria Math" panose="02040503050406030204" pitchFamily="18" charset="0"/>
                              </a:rPr>
                              <m:t>𝑥</m:t>
                            </m:r>
                          </m:e>
                          <m:sub>
                            <m:r>
                              <a:rPr lang="en-GB" b="0" i="1">
                                <a:latin typeface="Cambria Math" panose="02040503050406030204" pitchFamily="18" charset="0"/>
                              </a:rPr>
                              <m:t>1</m:t>
                            </m:r>
                          </m:sub>
                        </m:sSub>
                      </m:oMath>
                    </m:oMathPara>
                  </a14:m>
                  <a:endParaRPr lang="en-US"/>
                </a:p>
              </p:txBody>
            </p:sp>
          </mc:Choice>
          <mc:Fallback xmlns="">
            <p:sp>
              <p:nvSpPr>
                <p:cNvPr id="140" name="TextBox 139">
                  <a:extLst>
                    <a:ext uri="{FF2B5EF4-FFF2-40B4-BE49-F238E27FC236}">
                      <a16:creationId xmlns:a16="http://schemas.microsoft.com/office/drawing/2014/main" id="{9C68606B-09B0-119A-58DE-F42B59479115}"/>
                    </a:ext>
                  </a:extLst>
                </p:cNvPr>
                <p:cNvSpPr txBox="1">
                  <a:spLocks noRot="1" noChangeAspect="1" noMove="1" noResize="1" noEditPoints="1" noAdjustHandles="1" noChangeArrowheads="1" noChangeShapeType="1" noTextEdit="1"/>
                </p:cNvSpPr>
                <p:nvPr/>
              </p:nvSpPr>
              <p:spPr>
                <a:xfrm>
                  <a:off x="771401" y="3486353"/>
                  <a:ext cx="454355" cy="369332"/>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1" name="TextBox 140">
                  <a:extLst>
                    <a:ext uri="{FF2B5EF4-FFF2-40B4-BE49-F238E27FC236}">
                      <a16:creationId xmlns:a16="http://schemas.microsoft.com/office/drawing/2014/main" id="{65556240-3729-9561-AA6C-FA3073147CAF}"/>
                    </a:ext>
                  </a:extLst>
                </p:cNvPr>
                <p:cNvSpPr txBox="1"/>
                <p:nvPr/>
              </p:nvSpPr>
              <p:spPr>
                <a:xfrm>
                  <a:off x="768739" y="3880630"/>
                  <a:ext cx="45967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GB" b="0" i="1">
                                <a:latin typeface="Cambria Math" panose="02040503050406030204" pitchFamily="18" charset="0"/>
                              </a:rPr>
                              <m:t>𝑥</m:t>
                            </m:r>
                          </m:e>
                          <m:sub>
                            <m:r>
                              <a:rPr lang="en-GB" b="0" i="1">
                                <a:latin typeface="Cambria Math" panose="02040503050406030204" pitchFamily="18" charset="0"/>
                              </a:rPr>
                              <m:t>2</m:t>
                            </m:r>
                          </m:sub>
                        </m:sSub>
                      </m:oMath>
                    </m:oMathPara>
                  </a14:m>
                  <a:endParaRPr lang="en-US"/>
                </a:p>
              </p:txBody>
            </p:sp>
          </mc:Choice>
          <mc:Fallback xmlns="">
            <p:sp>
              <p:nvSpPr>
                <p:cNvPr id="141" name="TextBox 140">
                  <a:extLst>
                    <a:ext uri="{FF2B5EF4-FFF2-40B4-BE49-F238E27FC236}">
                      <a16:creationId xmlns:a16="http://schemas.microsoft.com/office/drawing/2014/main" id="{65556240-3729-9561-AA6C-FA3073147CAF}"/>
                    </a:ext>
                  </a:extLst>
                </p:cNvPr>
                <p:cNvSpPr txBox="1">
                  <a:spLocks noRot="1" noChangeAspect="1" noMove="1" noResize="1" noEditPoints="1" noAdjustHandles="1" noChangeArrowheads="1" noChangeShapeType="1" noTextEdit="1"/>
                </p:cNvSpPr>
                <p:nvPr/>
              </p:nvSpPr>
              <p:spPr>
                <a:xfrm>
                  <a:off x="768739" y="3880630"/>
                  <a:ext cx="459678" cy="369332"/>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2" name="TextBox 141">
                  <a:extLst>
                    <a:ext uri="{FF2B5EF4-FFF2-40B4-BE49-F238E27FC236}">
                      <a16:creationId xmlns:a16="http://schemas.microsoft.com/office/drawing/2014/main" id="{8D9923EA-A862-7B22-967D-A04E3435BE18}"/>
                    </a:ext>
                  </a:extLst>
                </p:cNvPr>
                <p:cNvSpPr txBox="1"/>
                <p:nvPr/>
              </p:nvSpPr>
              <p:spPr>
                <a:xfrm>
                  <a:off x="768739" y="4274288"/>
                  <a:ext cx="45967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GB" b="0" i="1">
                                <a:latin typeface="Cambria Math" panose="02040503050406030204" pitchFamily="18" charset="0"/>
                              </a:rPr>
                              <m:t>𝑥</m:t>
                            </m:r>
                          </m:e>
                          <m:sub>
                            <m:r>
                              <a:rPr lang="en-GB" b="0" i="1">
                                <a:latin typeface="Cambria Math" panose="02040503050406030204" pitchFamily="18" charset="0"/>
                              </a:rPr>
                              <m:t>3</m:t>
                            </m:r>
                          </m:sub>
                        </m:sSub>
                      </m:oMath>
                    </m:oMathPara>
                  </a14:m>
                  <a:endParaRPr lang="en-US"/>
                </a:p>
              </p:txBody>
            </p:sp>
          </mc:Choice>
          <mc:Fallback xmlns="">
            <p:sp>
              <p:nvSpPr>
                <p:cNvPr id="142" name="TextBox 141">
                  <a:extLst>
                    <a:ext uri="{FF2B5EF4-FFF2-40B4-BE49-F238E27FC236}">
                      <a16:creationId xmlns:a16="http://schemas.microsoft.com/office/drawing/2014/main" id="{8D9923EA-A862-7B22-967D-A04E3435BE18}"/>
                    </a:ext>
                  </a:extLst>
                </p:cNvPr>
                <p:cNvSpPr txBox="1">
                  <a:spLocks noRot="1" noChangeAspect="1" noMove="1" noResize="1" noEditPoints="1" noAdjustHandles="1" noChangeArrowheads="1" noChangeShapeType="1" noTextEdit="1"/>
                </p:cNvSpPr>
                <p:nvPr/>
              </p:nvSpPr>
              <p:spPr>
                <a:xfrm>
                  <a:off x="768739" y="4274288"/>
                  <a:ext cx="459678" cy="369332"/>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3" name="TextBox 142">
                  <a:extLst>
                    <a:ext uri="{FF2B5EF4-FFF2-40B4-BE49-F238E27FC236}">
                      <a16:creationId xmlns:a16="http://schemas.microsoft.com/office/drawing/2014/main" id="{01CB2358-0B4E-9541-C852-2040F62E7944}"/>
                    </a:ext>
                  </a:extLst>
                </p:cNvPr>
                <p:cNvSpPr txBox="1"/>
                <p:nvPr/>
              </p:nvSpPr>
              <p:spPr>
                <a:xfrm>
                  <a:off x="768739" y="4643620"/>
                  <a:ext cx="45967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GB" b="0" i="1">
                                <a:latin typeface="Cambria Math" panose="02040503050406030204" pitchFamily="18" charset="0"/>
                              </a:rPr>
                              <m:t>𝑥</m:t>
                            </m:r>
                          </m:e>
                          <m:sub>
                            <m:r>
                              <a:rPr lang="en-GB" b="0" i="1">
                                <a:latin typeface="Cambria Math" panose="02040503050406030204" pitchFamily="18" charset="0"/>
                              </a:rPr>
                              <m:t>4</m:t>
                            </m:r>
                          </m:sub>
                        </m:sSub>
                      </m:oMath>
                    </m:oMathPara>
                  </a14:m>
                  <a:endParaRPr lang="en-US"/>
                </a:p>
              </p:txBody>
            </p:sp>
          </mc:Choice>
          <mc:Fallback xmlns="">
            <p:sp>
              <p:nvSpPr>
                <p:cNvPr id="143" name="TextBox 142">
                  <a:extLst>
                    <a:ext uri="{FF2B5EF4-FFF2-40B4-BE49-F238E27FC236}">
                      <a16:creationId xmlns:a16="http://schemas.microsoft.com/office/drawing/2014/main" id="{01CB2358-0B4E-9541-C852-2040F62E7944}"/>
                    </a:ext>
                  </a:extLst>
                </p:cNvPr>
                <p:cNvSpPr txBox="1">
                  <a:spLocks noRot="1" noChangeAspect="1" noMove="1" noResize="1" noEditPoints="1" noAdjustHandles="1" noChangeArrowheads="1" noChangeShapeType="1" noTextEdit="1"/>
                </p:cNvSpPr>
                <p:nvPr/>
              </p:nvSpPr>
              <p:spPr>
                <a:xfrm>
                  <a:off x="768739" y="4643620"/>
                  <a:ext cx="459678" cy="369332"/>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4" name="TextBox 143">
                  <a:extLst>
                    <a:ext uri="{FF2B5EF4-FFF2-40B4-BE49-F238E27FC236}">
                      <a16:creationId xmlns:a16="http://schemas.microsoft.com/office/drawing/2014/main" id="{1692C25C-5657-E73B-1A6B-E2ABF6406922}"/>
                    </a:ext>
                  </a:extLst>
                </p:cNvPr>
                <p:cNvSpPr txBox="1"/>
                <p:nvPr/>
              </p:nvSpPr>
              <p:spPr>
                <a:xfrm>
                  <a:off x="768739" y="5037897"/>
                  <a:ext cx="45967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GB" b="0" i="1">
                                <a:latin typeface="Cambria Math" panose="02040503050406030204" pitchFamily="18" charset="0"/>
                              </a:rPr>
                              <m:t>𝑥</m:t>
                            </m:r>
                          </m:e>
                          <m:sub>
                            <m:r>
                              <a:rPr lang="en-GB" b="0" i="1">
                                <a:latin typeface="Cambria Math" panose="02040503050406030204" pitchFamily="18" charset="0"/>
                              </a:rPr>
                              <m:t>5</m:t>
                            </m:r>
                          </m:sub>
                        </m:sSub>
                      </m:oMath>
                    </m:oMathPara>
                  </a14:m>
                  <a:endParaRPr lang="en-US"/>
                </a:p>
              </p:txBody>
            </p:sp>
          </mc:Choice>
          <mc:Fallback xmlns="">
            <p:sp>
              <p:nvSpPr>
                <p:cNvPr id="144" name="TextBox 143">
                  <a:extLst>
                    <a:ext uri="{FF2B5EF4-FFF2-40B4-BE49-F238E27FC236}">
                      <a16:creationId xmlns:a16="http://schemas.microsoft.com/office/drawing/2014/main" id="{1692C25C-5657-E73B-1A6B-E2ABF6406922}"/>
                    </a:ext>
                  </a:extLst>
                </p:cNvPr>
                <p:cNvSpPr txBox="1">
                  <a:spLocks noRot="1" noChangeAspect="1" noMove="1" noResize="1" noEditPoints="1" noAdjustHandles="1" noChangeArrowheads="1" noChangeShapeType="1" noTextEdit="1"/>
                </p:cNvSpPr>
                <p:nvPr/>
              </p:nvSpPr>
              <p:spPr>
                <a:xfrm>
                  <a:off x="768739" y="5037897"/>
                  <a:ext cx="459678" cy="369332"/>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5" name="TextBox 144">
                  <a:extLst>
                    <a:ext uri="{FF2B5EF4-FFF2-40B4-BE49-F238E27FC236}">
                      <a16:creationId xmlns:a16="http://schemas.microsoft.com/office/drawing/2014/main" id="{B433691A-F5E6-84A9-1AF9-4D99757ACC6F}"/>
                    </a:ext>
                  </a:extLst>
                </p:cNvPr>
                <p:cNvSpPr txBox="1"/>
                <p:nvPr/>
              </p:nvSpPr>
              <p:spPr>
                <a:xfrm>
                  <a:off x="761687" y="5615705"/>
                  <a:ext cx="47378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GB" b="0" i="1">
                                <a:latin typeface="Cambria Math" panose="02040503050406030204" pitchFamily="18" charset="0"/>
                              </a:rPr>
                              <m:t>𝑥</m:t>
                            </m:r>
                          </m:e>
                          <m:sub>
                            <m:r>
                              <a:rPr lang="en-GB" b="0" i="1">
                                <a:latin typeface="Cambria Math" panose="02040503050406030204" pitchFamily="18" charset="0"/>
                              </a:rPr>
                              <m:t>𝑛</m:t>
                            </m:r>
                          </m:sub>
                        </m:sSub>
                      </m:oMath>
                    </m:oMathPara>
                  </a14:m>
                  <a:endParaRPr lang="en-US"/>
                </a:p>
              </p:txBody>
            </p:sp>
          </mc:Choice>
          <mc:Fallback xmlns="">
            <p:sp>
              <p:nvSpPr>
                <p:cNvPr id="145" name="TextBox 144">
                  <a:extLst>
                    <a:ext uri="{FF2B5EF4-FFF2-40B4-BE49-F238E27FC236}">
                      <a16:creationId xmlns:a16="http://schemas.microsoft.com/office/drawing/2014/main" id="{B433691A-F5E6-84A9-1AF9-4D99757ACC6F}"/>
                    </a:ext>
                  </a:extLst>
                </p:cNvPr>
                <p:cNvSpPr txBox="1">
                  <a:spLocks noRot="1" noChangeAspect="1" noMove="1" noResize="1" noEditPoints="1" noAdjustHandles="1" noChangeArrowheads="1" noChangeShapeType="1" noTextEdit="1"/>
                </p:cNvSpPr>
                <p:nvPr/>
              </p:nvSpPr>
              <p:spPr>
                <a:xfrm>
                  <a:off x="761687" y="5615705"/>
                  <a:ext cx="473783" cy="369332"/>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6" name="TextBox 145">
                  <a:extLst>
                    <a:ext uri="{FF2B5EF4-FFF2-40B4-BE49-F238E27FC236}">
                      <a16:creationId xmlns:a16="http://schemas.microsoft.com/office/drawing/2014/main" id="{3DFF9FFE-E3FE-E3F9-F7AB-FC2FF2C230E1}"/>
                    </a:ext>
                  </a:extLst>
                </p:cNvPr>
                <p:cNvSpPr txBox="1"/>
                <p:nvPr/>
              </p:nvSpPr>
              <p:spPr>
                <a:xfrm>
                  <a:off x="817952" y="3073188"/>
                  <a:ext cx="36125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rPr>
                          <m:t>𝑏</m:t>
                        </m:r>
                      </m:oMath>
                    </m:oMathPara>
                  </a14:m>
                  <a:endParaRPr lang="en-US"/>
                </a:p>
              </p:txBody>
            </p:sp>
          </mc:Choice>
          <mc:Fallback xmlns="">
            <p:sp>
              <p:nvSpPr>
                <p:cNvPr id="146" name="TextBox 145">
                  <a:extLst>
                    <a:ext uri="{FF2B5EF4-FFF2-40B4-BE49-F238E27FC236}">
                      <a16:creationId xmlns:a16="http://schemas.microsoft.com/office/drawing/2014/main" id="{3DFF9FFE-E3FE-E3F9-F7AB-FC2FF2C230E1}"/>
                    </a:ext>
                  </a:extLst>
                </p:cNvPr>
                <p:cNvSpPr txBox="1">
                  <a:spLocks noRot="1" noChangeAspect="1" noMove="1" noResize="1" noEditPoints="1" noAdjustHandles="1" noChangeArrowheads="1" noChangeShapeType="1" noTextEdit="1"/>
                </p:cNvSpPr>
                <p:nvPr/>
              </p:nvSpPr>
              <p:spPr>
                <a:xfrm>
                  <a:off x="817952" y="3073188"/>
                  <a:ext cx="361253" cy="369332"/>
                </a:xfrm>
                <a:prstGeom prst="rect">
                  <a:avLst/>
                </a:prstGeom>
                <a:blipFill>
                  <a:blip r:embed="rId18"/>
                  <a:stretch>
                    <a:fillRect/>
                  </a:stretch>
                </a:blipFill>
              </p:spPr>
              <p:txBody>
                <a:bodyPr/>
                <a:lstStyle/>
                <a:p>
                  <a:r>
                    <a:rPr lang="en-US">
                      <a:noFill/>
                    </a:rPr>
                    <a:t> </a:t>
                  </a:r>
                </a:p>
              </p:txBody>
            </p:sp>
          </mc:Fallback>
        </mc:AlternateContent>
        <p:sp>
          <p:nvSpPr>
            <p:cNvPr id="148" name="Oval 147">
              <a:extLst>
                <a:ext uri="{FF2B5EF4-FFF2-40B4-BE49-F238E27FC236}">
                  <a16:creationId xmlns:a16="http://schemas.microsoft.com/office/drawing/2014/main" id="{BB94B33C-ACF8-59B9-798B-78819FD5D8AB}"/>
                </a:ext>
              </a:extLst>
            </p:cNvPr>
            <p:cNvSpPr/>
            <p:nvPr/>
          </p:nvSpPr>
          <p:spPr>
            <a:xfrm>
              <a:off x="2212109" y="4429867"/>
              <a:ext cx="350740" cy="340242"/>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52" name="TextBox 151">
                  <a:extLst>
                    <a:ext uri="{FF2B5EF4-FFF2-40B4-BE49-F238E27FC236}">
                      <a16:creationId xmlns:a16="http://schemas.microsoft.com/office/drawing/2014/main" id="{DDA2CFF7-5E7B-0795-4DC1-278A2C0EE0EC}"/>
                    </a:ext>
                  </a:extLst>
                </p:cNvPr>
                <p:cNvSpPr txBox="1"/>
                <p:nvPr/>
              </p:nvSpPr>
              <p:spPr>
                <a:xfrm flipH="1">
                  <a:off x="2222994" y="4351113"/>
                  <a:ext cx="3040145" cy="461665"/>
                </a:xfrm>
                <a:prstGeom prst="rect">
                  <a:avLst/>
                </a:prstGeom>
                <a:noFill/>
              </p:spPr>
              <p:txBody>
                <a:bodyPr wrap="square" rtlCol="0">
                  <a:spAutoFit/>
                </a:bodyPr>
                <a:lstStyle/>
                <a:p>
                  <a:r>
                    <a:rPr lang="en-US" sz="1600"/>
                    <a:t>⎰</a:t>
                  </a:r>
                  <a:r>
                    <a:rPr lang="en-US" sz="2400"/>
                    <a:t> </a:t>
                  </a:r>
                  <a14:m>
                    <m:oMath xmlns:m="http://schemas.openxmlformats.org/officeDocument/2006/math">
                      <m:r>
                        <a:rPr lang="en-GB" sz="2400" b="0" i="0">
                          <a:latin typeface="Cambria Math" panose="02040503050406030204" pitchFamily="18" charset="0"/>
                          <a:ea typeface="Cambria Math" panose="02040503050406030204" pitchFamily="18" charset="0"/>
                        </a:rPr>
                        <m:t>  </m:t>
                      </m:r>
                      <m:r>
                        <a:rPr lang="en-GB" sz="2400" b="0" i="1">
                          <a:latin typeface="Cambria Math" panose="02040503050406030204" pitchFamily="18" charset="0"/>
                          <a:ea typeface="Cambria Math" panose="02040503050406030204" pitchFamily="18" charset="0"/>
                        </a:rPr>
                        <m:t>→</m:t>
                      </m:r>
                    </m:oMath>
                  </a14:m>
                  <a:r>
                    <a:rPr lang="en-US" sz="2400"/>
                    <a:t> </a:t>
                  </a:r>
                  <a14:m>
                    <m:oMath xmlns:m="http://schemas.openxmlformats.org/officeDocument/2006/math">
                      <m:acc>
                        <m:accPr>
                          <m:chr m:val="̂"/>
                          <m:ctrlPr>
                            <a:rPr lang="en-GB" sz="2400" b="0" i="1">
                              <a:latin typeface="Cambria Math" panose="02040503050406030204" pitchFamily="18" charset="0"/>
                              <a:ea typeface="Cambria Math" panose="02040503050406030204" pitchFamily="18" charset="0"/>
                            </a:rPr>
                          </m:ctrlPr>
                        </m:accPr>
                        <m:e>
                          <m:r>
                            <a:rPr lang="en-GB" sz="2400" b="0" i="1">
                              <a:latin typeface="Cambria Math" panose="02040503050406030204" pitchFamily="18" charset="0"/>
                              <a:ea typeface="Cambria Math" panose="02040503050406030204" pitchFamily="18" charset="0"/>
                            </a:rPr>
                            <m:t>𝑦</m:t>
                          </m:r>
                        </m:e>
                      </m:acc>
                      <m:r>
                        <a:rPr lang="en-GB" sz="2400" b="0" i="1">
                          <a:latin typeface="Cambria Math" panose="02040503050406030204" pitchFamily="18" charset="0"/>
                          <a:ea typeface="Cambria Math" panose="02040503050406030204" pitchFamily="18" charset="0"/>
                        </a:rPr>
                        <m:t>=</m:t>
                      </m:r>
                      <m:r>
                        <a:rPr lang="en-GB" sz="2400" b="0" i="1">
                          <a:latin typeface="Cambria Math" panose="02040503050406030204" pitchFamily="18" charset="0"/>
                        </a:rPr>
                        <m:t>𝑝</m:t>
                      </m:r>
                      <m:r>
                        <a:rPr lang="en-GB" sz="2400" b="0" i="1">
                          <a:latin typeface="Cambria Math" panose="02040503050406030204" pitchFamily="18" charset="0"/>
                        </a:rPr>
                        <m:t>(</m:t>
                      </m:r>
                      <m:r>
                        <a:rPr lang="en-GB" sz="2400" b="0" i="1">
                          <a:latin typeface="Cambria Math" panose="02040503050406030204" pitchFamily="18" charset="0"/>
                        </a:rPr>
                        <m:t>𝑐𝑎𝑡</m:t>
                      </m:r>
                      <m:r>
                        <a:rPr lang="en-GB" sz="2400" b="0" i="1">
                          <a:latin typeface="Cambria Math" panose="02040503050406030204" pitchFamily="18" charset="0"/>
                        </a:rPr>
                        <m:t>)</m:t>
                      </m:r>
                    </m:oMath>
                  </a14:m>
                  <a:endParaRPr lang="en-US" sz="2400"/>
                </a:p>
              </p:txBody>
            </p:sp>
          </mc:Choice>
          <mc:Fallback xmlns="">
            <p:sp>
              <p:nvSpPr>
                <p:cNvPr id="152" name="TextBox 151">
                  <a:extLst>
                    <a:ext uri="{FF2B5EF4-FFF2-40B4-BE49-F238E27FC236}">
                      <a16:creationId xmlns:a16="http://schemas.microsoft.com/office/drawing/2014/main" id="{DDA2CFF7-5E7B-0795-4DC1-278A2C0EE0EC}"/>
                    </a:ext>
                  </a:extLst>
                </p:cNvPr>
                <p:cNvSpPr txBox="1">
                  <a:spLocks noRot="1" noChangeAspect="1" noMove="1" noResize="1" noEditPoints="1" noAdjustHandles="1" noChangeArrowheads="1" noChangeShapeType="1" noTextEdit="1"/>
                </p:cNvSpPr>
                <p:nvPr/>
              </p:nvSpPr>
              <p:spPr>
                <a:xfrm flipH="1">
                  <a:off x="2222994" y="4351113"/>
                  <a:ext cx="3040145" cy="461665"/>
                </a:xfrm>
                <a:prstGeom prst="rect">
                  <a:avLst/>
                </a:prstGeom>
                <a:blipFill>
                  <a:blip r:embed="rId19"/>
                  <a:stretch>
                    <a:fillRect l="-1250" t="-5405" b="-18919"/>
                  </a:stretch>
                </a:blipFill>
              </p:spPr>
              <p:txBody>
                <a:bodyPr/>
                <a:lstStyle/>
                <a:p>
                  <a:r>
                    <a:rPr lang="en-US">
                      <a:noFill/>
                    </a:rPr>
                    <a:t> </a:t>
                  </a:r>
                </a:p>
              </p:txBody>
            </p:sp>
          </mc:Fallback>
        </mc:AlternateContent>
      </p:grpSp>
    </p:spTree>
    <p:extLst>
      <p:ext uri="{BB962C8B-B14F-4D97-AF65-F5344CB8AC3E}">
        <p14:creationId xmlns:p14="http://schemas.microsoft.com/office/powerpoint/2010/main" val="1219672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53"/>
                                        </p:tgtEl>
                                        <p:attrNameLst>
                                          <p:attrName>style.visibility</p:attrName>
                                        </p:attrNameLst>
                                      </p:cBhvr>
                                      <p:to>
                                        <p:strVal val="visible"/>
                                      </p:to>
                                    </p:set>
                                    <p:animEffect transition="in" filter="dissolve">
                                      <p:cBhvr>
                                        <p:cTn id="7" dur="500"/>
                                        <p:tgtEl>
                                          <p:spTgt spid="15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491"/>
                                        </p:tgtEl>
                                        <p:attrNameLst>
                                          <p:attrName>style.visibility</p:attrName>
                                        </p:attrNameLst>
                                      </p:cBhvr>
                                      <p:to>
                                        <p:strVal val="visible"/>
                                      </p:to>
                                    </p:set>
                                    <p:animEffect transition="in" filter="dissolve">
                                      <p:cBhvr>
                                        <p:cTn id="12" dur="500"/>
                                        <p:tgtEl>
                                          <p:spTgt spid="18491"/>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8492"/>
                                        </p:tgtEl>
                                        <p:attrNameLst>
                                          <p:attrName>style.visibility</p:attrName>
                                        </p:attrNameLst>
                                      </p:cBhvr>
                                      <p:to>
                                        <p:strVal val="visible"/>
                                      </p:to>
                                    </p:set>
                                    <p:animEffect transition="in" filter="dissolve">
                                      <p:cBhvr>
                                        <p:cTn id="15" dur="500"/>
                                        <p:tgtEl>
                                          <p:spTgt spid="18492"/>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8494"/>
                                        </p:tgtEl>
                                        <p:attrNameLst>
                                          <p:attrName>style.visibility</p:attrName>
                                        </p:attrNameLst>
                                      </p:cBhvr>
                                      <p:to>
                                        <p:strVal val="visible"/>
                                      </p:to>
                                    </p:set>
                                    <p:animEffect transition="in" filter="dissolve">
                                      <p:cBhvr>
                                        <p:cTn id="20" dur="500"/>
                                        <p:tgtEl>
                                          <p:spTgt spid="18494"/>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18493"/>
                                        </p:tgtEl>
                                        <p:attrNameLst>
                                          <p:attrName>style.visibility</p:attrName>
                                        </p:attrNameLst>
                                      </p:cBhvr>
                                      <p:to>
                                        <p:strVal val="visible"/>
                                      </p:to>
                                    </p:set>
                                    <p:animEffect transition="in" filter="dissolve">
                                      <p:cBhvr>
                                        <p:cTn id="23" dur="500"/>
                                        <p:tgtEl>
                                          <p:spTgt spid="18493"/>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128"/>
                                        </p:tgtEl>
                                        <p:attrNameLst>
                                          <p:attrName>style.visibility</p:attrName>
                                        </p:attrNameLst>
                                      </p:cBhvr>
                                      <p:to>
                                        <p:strVal val="visible"/>
                                      </p:to>
                                    </p:set>
                                    <p:animEffect transition="in" filter="dissolve">
                                      <p:cBhvr>
                                        <p:cTn id="26"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91" grpId="0"/>
      <p:bldP spid="18492" grpId="0"/>
      <p:bldP spid="18493" grpId="0"/>
      <p:bldP spid="18494" grpId="0"/>
      <p:bldP spid="12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C52A0-D336-2FD4-EAB1-AFE3AFB9A680}"/>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EE2FA9CB-0492-7A74-295A-66B162F00A01}"/>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C1649F06-419B-AD19-31AB-82429250796F}"/>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Hierarchical sensory systems</a:t>
            </a:r>
          </a:p>
        </p:txBody>
      </p:sp>
      <p:pic>
        <p:nvPicPr>
          <p:cNvPr id="2" name="Picture 1">
            <a:extLst>
              <a:ext uri="{FF2B5EF4-FFF2-40B4-BE49-F238E27FC236}">
                <a16:creationId xmlns:a16="http://schemas.microsoft.com/office/drawing/2014/main" id="{EA1C020A-B085-CE6D-121C-E3B0ECAD727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5905" y="1339221"/>
            <a:ext cx="4570639" cy="3796796"/>
          </a:xfrm>
          <a:prstGeom prst="rect">
            <a:avLst/>
          </a:prstGeom>
        </p:spPr>
      </p:pic>
      <p:sp>
        <p:nvSpPr>
          <p:cNvPr id="4" name="Rectangle 3">
            <a:extLst>
              <a:ext uri="{FF2B5EF4-FFF2-40B4-BE49-F238E27FC236}">
                <a16:creationId xmlns:a16="http://schemas.microsoft.com/office/drawing/2014/main" id="{ECFF1C5C-422A-352A-4DE2-8176136C120E}"/>
              </a:ext>
            </a:extLst>
          </p:cNvPr>
          <p:cNvSpPr/>
          <p:nvPr/>
        </p:nvSpPr>
        <p:spPr>
          <a:xfrm>
            <a:off x="719932" y="1154154"/>
            <a:ext cx="398348" cy="6039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6" name="Group 5">
            <a:extLst>
              <a:ext uri="{FF2B5EF4-FFF2-40B4-BE49-F238E27FC236}">
                <a16:creationId xmlns:a16="http://schemas.microsoft.com/office/drawing/2014/main" id="{D3D73A1A-F66F-1DA8-9860-7DA411971259}"/>
              </a:ext>
            </a:extLst>
          </p:cNvPr>
          <p:cNvGrpSpPr/>
          <p:nvPr/>
        </p:nvGrpSpPr>
        <p:grpSpPr>
          <a:xfrm>
            <a:off x="5695734" y="1062859"/>
            <a:ext cx="5202637" cy="4349520"/>
            <a:chOff x="3840480" y="1209907"/>
            <a:chExt cx="4251151" cy="3684126"/>
          </a:xfrm>
        </p:grpSpPr>
        <p:pic>
          <p:nvPicPr>
            <p:cNvPr id="7" name="Picture 6">
              <a:extLst>
                <a:ext uri="{FF2B5EF4-FFF2-40B4-BE49-F238E27FC236}">
                  <a16:creationId xmlns:a16="http://schemas.microsoft.com/office/drawing/2014/main" id="{E63A16C7-88B7-29C7-AF4F-64D169F6774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840480" y="1209907"/>
              <a:ext cx="4251151" cy="3684126"/>
            </a:xfrm>
            <a:prstGeom prst="rect">
              <a:avLst/>
            </a:prstGeom>
          </p:spPr>
        </p:pic>
        <p:sp>
          <p:nvSpPr>
            <p:cNvPr id="8" name="Rectangle 7">
              <a:extLst>
                <a:ext uri="{FF2B5EF4-FFF2-40B4-BE49-F238E27FC236}">
                  <a16:creationId xmlns:a16="http://schemas.microsoft.com/office/drawing/2014/main" id="{31F2EFD9-F60B-A868-09A2-34C3D3457AFC}"/>
                </a:ext>
              </a:extLst>
            </p:cNvPr>
            <p:cNvSpPr/>
            <p:nvPr/>
          </p:nvSpPr>
          <p:spPr>
            <a:xfrm>
              <a:off x="4180485" y="1553126"/>
              <a:ext cx="300948" cy="43087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9" name="TextBox 8">
            <a:extLst>
              <a:ext uri="{FF2B5EF4-FFF2-40B4-BE49-F238E27FC236}">
                <a16:creationId xmlns:a16="http://schemas.microsoft.com/office/drawing/2014/main" id="{F8691B1D-1558-028B-06A6-DA699BF58C03}"/>
              </a:ext>
            </a:extLst>
          </p:cNvPr>
          <p:cNvSpPr txBox="1"/>
          <p:nvPr/>
        </p:nvSpPr>
        <p:spPr>
          <a:xfrm>
            <a:off x="719932" y="5577747"/>
            <a:ext cx="11656366" cy="954107"/>
          </a:xfrm>
          <a:prstGeom prst="rect">
            <a:avLst/>
          </a:prstGeom>
          <a:noFill/>
        </p:spPr>
        <p:txBody>
          <a:bodyPr wrap="square" rtlCol="0">
            <a:spAutoFit/>
          </a:bodyPr>
          <a:lstStyle/>
          <a:p>
            <a:r>
              <a:rPr lang="en-US" sz="2800" dirty="0"/>
              <a:t>Sensory information is processed in a feedforward hierarchy of feature extractors</a:t>
            </a:r>
          </a:p>
        </p:txBody>
      </p:sp>
      <p:pic>
        <p:nvPicPr>
          <p:cNvPr id="10" name="Picture 2" descr="Image result for visual neural network">
            <a:extLst>
              <a:ext uri="{FF2B5EF4-FFF2-40B4-BE49-F238E27FC236}">
                <a16:creationId xmlns:a16="http://schemas.microsoft.com/office/drawing/2014/main" id="{112E9A8E-2AB6-7F8E-93BC-B2F944BABA72}"/>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399428" y="1454557"/>
            <a:ext cx="6219329" cy="3113036"/>
          </a:xfrm>
          <a:prstGeom prst="rect">
            <a:avLst/>
          </a:prstGeom>
          <a:noFill/>
          <a:extLst>
            <a:ext uri="{909E8E84-426E-40DD-AFC4-6F175D3DCCD1}">
              <a14:hiddenFill xmlns:a14="http://schemas.microsoft.com/office/drawing/2010/main">
                <a:solidFill>
                  <a:srgbClr val="FFFFFF"/>
                </a:solidFill>
              </a14:hiddenFill>
            </a:ext>
          </a:extLst>
        </p:spPr>
      </p:pic>
      <p:grpSp>
        <p:nvGrpSpPr>
          <p:cNvPr id="39" name="Group 38">
            <a:extLst>
              <a:ext uri="{FF2B5EF4-FFF2-40B4-BE49-F238E27FC236}">
                <a16:creationId xmlns:a16="http://schemas.microsoft.com/office/drawing/2014/main" id="{8688E4D2-64B2-3E9F-6EEE-2D78B3C5190F}"/>
              </a:ext>
            </a:extLst>
          </p:cNvPr>
          <p:cNvGrpSpPr/>
          <p:nvPr/>
        </p:nvGrpSpPr>
        <p:grpSpPr>
          <a:xfrm>
            <a:off x="7352377" y="1794454"/>
            <a:ext cx="2164884" cy="1995908"/>
            <a:chOff x="7352377" y="1794454"/>
            <a:chExt cx="2164884" cy="1995908"/>
          </a:xfrm>
        </p:grpSpPr>
        <p:grpSp>
          <p:nvGrpSpPr>
            <p:cNvPr id="17" name="Group 16">
              <a:extLst>
                <a:ext uri="{FF2B5EF4-FFF2-40B4-BE49-F238E27FC236}">
                  <a16:creationId xmlns:a16="http://schemas.microsoft.com/office/drawing/2014/main" id="{833B241B-2A8D-EEA2-C983-BB485FA8C711}"/>
                </a:ext>
              </a:extLst>
            </p:cNvPr>
            <p:cNvGrpSpPr/>
            <p:nvPr/>
          </p:nvGrpSpPr>
          <p:grpSpPr>
            <a:xfrm>
              <a:off x="7352377" y="1805340"/>
              <a:ext cx="359229" cy="206755"/>
              <a:chOff x="5181600" y="4937618"/>
              <a:chExt cx="359229" cy="206755"/>
            </a:xfrm>
          </p:grpSpPr>
          <p:cxnSp>
            <p:nvCxnSpPr>
              <p:cNvPr id="12" name="Straight Connector 11">
                <a:extLst>
                  <a:ext uri="{FF2B5EF4-FFF2-40B4-BE49-F238E27FC236}">
                    <a16:creationId xmlns:a16="http://schemas.microsoft.com/office/drawing/2014/main" id="{805A5BDA-EA37-B2F0-4094-9F75A3CDAA10}"/>
                  </a:ext>
                </a:extLst>
              </p:cNvPr>
              <p:cNvCxnSpPr>
                <a:cxnSpLocks/>
              </p:cNvCxnSpPr>
              <p:nvPr/>
            </p:nvCxnSpPr>
            <p:spPr>
              <a:xfrm>
                <a:off x="5181600" y="5136017"/>
                <a:ext cx="217828" cy="0"/>
              </a:xfrm>
              <a:prstGeom prst="line">
                <a:avLst/>
              </a:prstGeom>
              <a:ln>
                <a:solidFill>
                  <a:schemeClr val="tx2">
                    <a:lumMod val="75000"/>
                    <a:lumOff val="25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52DB69B7-3345-704F-160D-DE0E31EDC199}"/>
                  </a:ext>
                </a:extLst>
              </p:cNvPr>
              <p:cNvCxnSpPr>
                <a:cxnSpLocks/>
              </p:cNvCxnSpPr>
              <p:nvPr/>
            </p:nvCxnSpPr>
            <p:spPr>
              <a:xfrm flipV="1">
                <a:off x="5399428" y="4937618"/>
                <a:ext cx="141401" cy="206755"/>
              </a:xfrm>
              <a:prstGeom prst="line">
                <a:avLst/>
              </a:prstGeom>
              <a:ln>
                <a:solidFill>
                  <a:schemeClr val="tx2">
                    <a:lumMod val="75000"/>
                    <a:lumOff val="25000"/>
                  </a:schemeClr>
                </a:solidFill>
              </a:ln>
            </p:spPr>
            <p:style>
              <a:lnRef idx="2">
                <a:schemeClr val="accent1"/>
              </a:lnRef>
              <a:fillRef idx="0">
                <a:schemeClr val="accent1"/>
              </a:fillRef>
              <a:effectRef idx="1">
                <a:schemeClr val="accent1"/>
              </a:effectRef>
              <a:fontRef idx="minor">
                <a:schemeClr val="tx1"/>
              </a:fontRef>
            </p:style>
          </p:cxnSp>
        </p:grpSp>
        <p:grpSp>
          <p:nvGrpSpPr>
            <p:cNvPr id="18" name="Group 17">
              <a:extLst>
                <a:ext uri="{FF2B5EF4-FFF2-40B4-BE49-F238E27FC236}">
                  <a16:creationId xmlns:a16="http://schemas.microsoft.com/office/drawing/2014/main" id="{82183207-58C6-B975-F504-977FB6FFD7D2}"/>
                </a:ext>
              </a:extLst>
            </p:cNvPr>
            <p:cNvGrpSpPr/>
            <p:nvPr/>
          </p:nvGrpSpPr>
          <p:grpSpPr>
            <a:xfrm>
              <a:off x="7352377" y="2413794"/>
              <a:ext cx="359229" cy="206755"/>
              <a:chOff x="5181600" y="4937618"/>
              <a:chExt cx="359229" cy="206755"/>
            </a:xfrm>
          </p:grpSpPr>
          <p:cxnSp>
            <p:nvCxnSpPr>
              <p:cNvPr id="19" name="Straight Connector 18">
                <a:extLst>
                  <a:ext uri="{FF2B5EF4-FFF2-40B4-BE49-F238E27FC236}">
                    <a16:creationId xmlns:a16="http://schemas.microsoft.com/office/drawing/2014/main" id="{ACA579B2-8963-1258-1041-2FBF56CF36D3}"/>
                  </a:ext>
                </a:extLst>
              </p:cNvPr>
              <p:cNvCxnSpPr>
                <a:cxnSpLocks/>
              </p:cNvCxnSpPr>
              <p:nvPr/>
            </p:nvCxnSpPr>
            <p:spPr>
              <a:xfrm>
                <a:off x="5181600" y="5136017"/>
                <a:ext cx="217828" cy="0"/>
              </a:xfrm>
              <a:prstGeom prst="line">
                <a:avLst/>
              </a:prstGeom>
              <a:ln>
                <a:solidFill>
                  <a:schemeClr val="tx2">
                    <a:lumMod val="75000"/>
                    <a:lumOff val="25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4F070FBE-C11F-4E7A-0E2B-31F60AAAC08F}"/>
                  </a:ext>
                </a:extLst>
              </p:cNvPr>
              <p:cNvCxnSpPr>
                <a:cxnSpLocks/>
              </p:cNvCxnSpPr>
              <p:nvPr/>
            </p:nvCxnSpPr>
            <p:spPr>
              <a:xfrm flipV="1">
                <a:off x="5399428" y="4937618"/>
                <a:ext cx="141401" cy="206755"/>
              </a:xfrm>
              <a:prstGeom prst="line">
                <a:avLst/>
              </a:prstGeom>
              <a:ln>
                <a:solidFill>
                  <a:schemeClr val="tx2">
                    <a:lumMod val="75000"/>
                    <a:lumOff val="25000"/>
                  </a:schemeClr>
                </a:solidFill>
              </a:ln>
            </p:spPr>
            <p:style>
              <a:lnRef idx="2">
                <a:schemeClr val="accent1"/>
              </a:lnRef>
              <a:fillRef idx="0">
                <a:schemeClr val="accent1"/>
              </a:fillRef>
              <a:effectRef idx="1">
                <a:schemeClr val="accent1"/>
              </a:effectRef>
              <a:fontRef idx="minor">
                <a:schemeClr val="tx1"/>
              </a:fontRef>
            </p:style>
          </p:cxnSp>
        </p:grpSp>
        <p:grpSp>
          <p:nvGrpSpPr>
            <p:cNvPr id="21" name="Group 20">
              <a:extLst>
                <a:ext uri="{FF2B5EF4-FFF2-40B4-BE49-F238E27FC236}">
                  <a16:creationId xmlns:a16="http://schemas.microsoft.com/office/drawing/2014/main" id="{74271F68-822F-9F27-0641-5EDB37B27FBA}"/>
                </a:ext>
              </a:extLst>
            </p:cNvPr>
            <p:cNvGrpSpPr/>
            <p:nvPr/>
          </p:nvGrpSpPr>
          <p:grpSpPr>
            <a:xfrm>
              <a:off x="7352377" y="2985154"/>
              <a:ext cx="359229" cy="206755"/>
              <a:chOff x="5181600" y="4937618"/>
              <a:chExt cx="359229" cy="206755"/>
            </a:xfrm>
          </p:grpSpPr>
          <p:cxnSp>
            <p:nvCxnSpPr>
              <p:cNvPr id="22" name="Straight Connector 21">
                <a:extLst>
                  <a:ext uri="{FF2B5EF4-FFF2-40B4-BE49-F238E27FC236}">
                    <a16:creationId xmlns:a16="http://schemas.microsoft.com/office/drawing/2014/main" id="{24B03A64-BF39-E02F-5E45-4645DB638938}"/>
                  </a:ext>
                </a:extLst>
              </p:cNvPr>
              <p:cNvCxnSpPr>
                <a:cxnSpLocks/>
              </p:cNvCxnSpPr>
              <p:nvPr/>
            </p:nvCxnSpPr>
            <p:spPr>
              <a:xfrm>
                <a:off x="5181600" y="5136017"/>
                <a:ext cx="217828" cy="0"/>
              </a:xfrm>
              <a:prstGeom prst="line">
                <a:avLst/>
              </a:prstGeom>
              <a:ln>
                <a:solidFill>
                  <a:schemeClr val="tx2">
                    <a:lumMod val="75000"/>
                    <a:lumOff val="25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FE21B232-853A-B010-06A0-ED5A0DE82106}"/>
                  </a:ext>
                </a:extLst>
              </p:cNvPr>
              <p:cNvCxnSpPr>
                <a:cxnSpLocks/>
              </p:cNvCxnSpPr>
              <p:nvPr/>
            </p:nvCxnSpPr>
            <p:spPr>
              <a:xfrm flipV="1">
                <a:off x="5399428" y="4937618"/>
                <a:ext cx="141401" cy="206755"/>
              </a:xfrm>
              <a:prstGeom prst="line">
                <a:avLst/>
              </a:prstGeom>
              <a:ln>
                <a:solidFill>
                  <a:schemeClr val="tx2">
                    <a:lumMod val="75000"/>
                    <a:lumOff val="25000"/>
                  </a:schemeClr>
                </a:solidFill>
              </a:ln>
            </p:spPr>
            <p:style>
              <a:lnRef idx="2">
                <a:schemeClr val="accent1"/>
              </a:lnRef>
              <a:fillRef idx="0">
                <a:schemeClr val="accent1"/>
              </a:fillRef>
              <a:effectRef idx="1">
                <a:schemeClr val="accent1"/>
              </a:effectRef>
              <a:fontRef idx="minor">
                <a:schemeClr val="tx1"/>
              </a:fontRef>
            </p:style>
          </p:cxnSp>
        </p:grpSp>
        <p:grpSp>
          <p:nvGrpSpPr>
            <p:cNvPr id="24" name="Group 23">
              <a:extLst>
                <a:ext uri="{FF2B5EF4-FFF2-40B4-BE49-F238E27FC236}">
                  <a16:creationId xmlns:a16="http://schemas.microsoft.com/office/drawing/2014/main" id="{76A2BA4A-7B8E-D6A1-D1C2-F628E7B3761C}"/>
                </a:ext>
              </a:extLst>
            </p:cNvPr>
            <p:cNvGrpSpPr/>
            <p:nvPr/>
          </p:nvGrpSpPr>
          <p:grpSpPr>
            <a:xfrm>
              <a:off x="7352377" y="3583607"/>
              <a:ext cx="359229" cy="206755"/>
              <a:chOff x="5181600" y="4937618"/>
              <a:chExt cx="359229" cy="206755"/>
            </a:xfrm>
          </p:grpSpPr>
          <p:cxnSp>
            <p:nvCxnSpPr>
              <p:cNvPr id="25" name="Straight Connector 24">
                <a:extLst>
                  <a:ext uri="{FF2B5EF4-FFF2-40B4-BE49-F238E27FC236}">
                    <a16:creationId xmlns:a16="http://schemas.microsoft.com/office/drawing/2014/main" id="{E1ED270E-C32B-9BC1-626B-BCD047480266}"/>
                  </a:ext>
                </a:extLst>
              </p:cNvPr>
              <p:cNvCxnSpPr>
                <a:cxnSpLocks/>
              </p:cNvCxnSpPr>
              <p:nvPr/>
            </p:nvCxnSpPr>
            <p:spPr>
              <a:xfrm>
                <a:off x="5181600" y="5136017"/>
                <a:ext cx="217828" cy="0"/>
              </a:xfrm>
              <a:prstGeom prst="line">
                <a:avLst/>
              </a:prstGeom>
              <a:ln>
                <a:solidFill>
                  <a:schemeClr val="tx2">
                    <a:lumMod val="75000"/>
                    <a:lumOff val="25000"/>
                  </a:schemeClr>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AE67BDDF-FDCF-F602-C3FB-0347D0269B74}"/>
                  </a:ext>
                </a:extLst>
              </p:cNvPr>
              <p:cNvCxnSpPr>
                <a:cxnSpLocks/>
              </p:cNvCxnSpPr>
              <p:nvPr/>
            </p:nvCxnSpPr>
            <p:spPr>
              <a:xfrm flipV="1">
                <a:off x="5399428" y="4937618"/>
                <a:ext cx="141401" cy="206755"/>
              </a:xfrm>
              <a:prstGeom prst="line">
                <a:avLst/>
              </a:prstGeom>
              <a:ln>
                <a:solidFill>
                  <a:schemeClr val="tx2">
                    <a:lumMod val="75000"/>
                    <a:lumOff val="25000"/>
                  </a:schemeClr>
                </a:solidFill>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C424FE66-930C-F062-E151-AC3675216982}"/>
                </a:ext>
              </a:extLst>
            </p:cNvPr>
            <p:cNvGrpSpPr/>
            <p:nvPr/>
          </p:nvGrpSpPr>
          <p:grpSpPr>
            <a:xfrm>
              <a:off x="9158032" y="1794454"/>
              <a:ext cx="359229" cy="206755"/>
              <a:chOff x="5181600" y="4937618"/>
              <a:chExt cx="359229" cy="206755"/>
            </a:xfrm>
          </p:grpSpPr>
          <p:cxnSp>
            <p:nvCxnSpPr>
              <p:cNvPr id="28" name="Straight Connector 27">
                <a:extLst>
                  <a:ext uri="{FF2B5EF4-FFF2-40B4-BE49-F238E27FC236}">
                    <a16:creationId xmlns:a16="http://schemas.microsoft.com/office/drawing/2014/main" id="{212597BA-5495-4DB1-8A35-42E5D3369DF4}"/>
                  </a:ext>
                </a:extLst>
              </p:cNvPr>
              <p:cNvCxnSpPr>
                <a:cxnSpLocks/>
              </p:cNvCxnSpPr>
              <p:nvPr/>
            </p:nvCxnSpPr>
            <p:spPr>
              <a:xfrm>
                <a:off x="5181600" y="5136017"/>
                <a:ext cx="217828" cy="0"/>
              </a:xfrm>
              <a:prstGeom prst="line">
                <a:avLst/>
              </a:prstGeom>
              <a:ln>
                <a:solidFill>
                  <a:schemeClr val="tx2">
                    <a:lumMod val="75000"/>
                    <a:lumOff val="25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5B5E7F4E-EB20-52DC-4D4B-BA7B1412F701}"/>
                  </a:ext>
                </a:extLst>
              </p:cNvPr>
              <p:cNvCxnSpPr>
                <a:cxnSpLocks/>
              </p:cNvCxnSpPr>
              <p:nvPr/>
            </p:nvCxnSpPr>
            <p:spPr>
              <a:xfrm flipV="1">
                <a:off x="5399428" y="4937618"/>
                <a:ext cx="141401" cy="206755"/>
              </a:xfrm>
              <a:prstGeom prst="line">
                <a:avLst/>
              </a:prstGeom>
              <a:ln>
                <a:solidFill>
                  <a:schemeClr val="tx2">
                    <a:lumMod val="75000"/>
                    <a:lumOff val="25000"/>
                  </a:schemeClr>
                </a:solidFill>
              </a:ln>
            </p:spPr>
            <p:style>
              <a:lnRef idx="2">
                <a:schemeClr val="accent1"/>
              </a:lnRef>
              <a:fillRef idx="0">
                <a:schemeClr val="accent1"/>
              </a:fillRef>
              <a:effectRef idx="1">
                <a:schemeClr val="accent1"/>
              </a:effectRef>
              <a:fontRef idx="minor">
                <a:schemeClr val="tx1"/>
              </a:fontRef>
            </p:style>
          </p:cxnSp>
        </p:grpSp>
        <p:grpSp>
          <p:nvGrpSpPr>
            <p:cNvPr id="30" name="Group 29">
              <a:extLst>
                <a:ext uri="{FF2B5EF4-FFF2-40B4-BE49-F238E27FC236}">
                  <a16:creationId xmlns:a16="http://schemas.microsoft.com/office/drawing/2014/main" id="{D9A01673-8D2F-5D30-9C1A-FB18D37419C5}"/>
                </a:ext>
              </a:extLst>
            </p:cNvPr>
            <p:cNvGrpSpPr/>
            <p:nvPr/>
          </p:nvGrpSpPr>
          <p:grpSpPr>
            <a:xfrm>
              <a:off x="9158032" y="2402908"/>
              <a:ext cx="359229" cy="206755"/>
              <a:chOff x="5181600" y="4937618"/>
              <a:chExt cx="359229" cy="206755"/>
            </a:xfrm>
          </p:grpSpPr>
          <p:cxnSp>
            <p:nvCxnSpPr>
              <p:cNvPr id="31" name="Straight Connector 30">
                <a:extLst>
                  <a:ext uri="{FF2B5EF4-FFF2-40B4-BE49-F238E27FC236}">
                    <a16:creationId xmlns:a16="http://schemas.microsoft.com/office/drawing/2014/main" id="{51F29BDC-E7E1-54A0-7784-DC58109F0154}"/>
                  </a:ext>
                </a:extLst>
              </p:cNvPr>
              <p:cNvCxnSpPr>
                <a:cxnSpLocks/>
              </p:cNvCxnSpPr>
              <p:nvPr/>
            </p:nvCxnSpPr>
            <p:spPr>
              <a:xfrm>
                <a:off x="5181600" y="5136017"/>
                <a:ext cx="217828" cy="0"/>
              </a:xfrm>
              <a:prstGeom prst="line">
                <a:avLst/>
              </a:prstGeom>
              <a:ln>
                <a:solidFill>
                  <a:schemeClr val="tx2">
                    <a:lumMod val="75000"/>
                    <a:lumOff val="25000"/>
                  </a:schemeClr>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A1D40D06-147B-01CF-818B-860E13AFED29}"/>
                  </a:ext>
                </a:extLst>
              </p:cNvPr>
              <p:cNvCxnSpPr>
                <a:cxnSpLocks/>
              </p:cNvCxnSpPr>
              <p:nvPr/>
            </p:nvCxnSpPr>
            <p:spPr>
              <a:xfrm flipV="1">
                <a:off x="5399428" y="4937618"/>
                <a:ext cx="141401" cy="206755"/>
              </a:xfrm>
              <a:prstGeom prst="line">
                <a:avLst/>
              </a:prstGeom>
              <a:ln>
                <a:solidFill>
                  <a:schemeClr val="tx2">
                    <a:lumMod val="75000"/>
                    <a:lumOff val="25000"/>
                  </a:schemeClr>
                </a:solidFill>
              </a:ln>
            </p:spPr>
            <p:style>
              <a:lnRef idx="2">
                <a:schemeClr val="accent1"/>
              </a:lnRef>
              <a:fillRef idx="0">
                <a:schemeClr val="accent1"/>
              </a:fillRef>
              <a:effectRef idx="1">
                <a:schemeClr val="accent1"/>
              </a:effectRef>
              <a:fontRef idx="minor">
                <a:schemeClr val="tx1"/>
              </a:fontRef>
            </p:style>
          </p:cxnSp>
        </p:grpSp>
        <p:grpSp>
          <p:nvGrpSpPr>
            <p:cNvPr id="33" name="Group 32">
              <a:extLst>
                <a:ext uri="{FF2B5EF4-FFF2-40B4-BE49-F238E27FC236}">
                  <a16:creationId xmlns:a16="http://schemas.microsoft.com/office/drawing/2014/main" id="{DB85ABB0-1878-1247-6438-606045D3AFC7}"/>
                </a:ext>
              </a:extLst>
            </p:cNvPr>
            <p:cNvGrpSpPr/>
            <p:nvPr/>
          </p:nvGrpSpPr>
          <p:grpSpPr>
            <a:xfrm>
              <a:off x="9158032" y="2974268"/>
              <a:ext cx="359229" cy="206755"/>
              <a:chOff x="5181600" y="4937618"/>
              <a:chExt cx="359229" cy="206755"/>
            </a:xfrm>
          </p:grpSpPr>
          <p:cxnSp>
            <p:nvCxnSpPr>
              <p:cNvPr id="34" name="Straight Connector 33">
                <a:extLst>
                  <a:ext uri="{FF2B5EF4-FFF2-40B4-BE49-F238E27FC236}">
                    <a16:creationId xmlns:a16="http://schemas.microsoft.com/office/drawing/2014/main" id="{2B99445A-5AA5-0455-D1BF-AE4B8570F060}"/>
                  </a:ext>
                </a:extLst>
              </p:cNvPr>
              <p:cNvCxnSpPr>
                <a:cxnSpLocks/>
              </p:cNvCxnSpPr>
              <p:nvPr/>
            </p:nvCxnSpPr>
            <p:spPr>
              <a:xfrm>
                <a:off x="5181600" y="5136017"/>
                <a:ext cx="217828" cy="0"/>
              </a:xfrm>
              <a:prstGeom prst="line">
                <a:avLst/>
              </a:prstGeom>
              <a:ln>
                <a:solidFill>
                  <a:schemeClr val="tx2">
                    <a:lumMod val="75000"/>
                    <a:lumOff val="25000"/>
                  </a:schemeClr>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4884C6E3-762E-E1FD-5007-C84150409518}"/>
                  </a:ext>
                </a:extLst>
              </p:cNvPr>
              <p:cNvCxnSpPr>
                <a:cxnSpLocks/>
              </p:cNvCxnSpPr>
              <p:nvPr/>
            </p:nvCxnSpPr>
            <p:spPr>
              <a:xfrm flipV="1">
                <a:off x="5399428" y="4937618"/>
                <a:ext cx="141401" cy="206755"/>
              </a:xfrm>
              <a:prstGeom prst="line">
                <a:avLst/>
              </a:prstGeom>
              <a:ln>
                <a:solidFill>
                  <a:schemeClr val="tx2">
                    <a:lumMod val="75000"/>
                    <a:lumOff val="25000"/>
                  </a:schemeClr>
                </a:solidFill>
              </a:ln>
            </p:spPr>
            <p:style>
              <a:lnRef idx="2">
                <a:schemeClr val="accent1"/>
              </a:lnRef>
              <a:fillRef idx="0">
                <a:schemeClr val="accent1"/>
              </a:fillRef>
              <a:effectRef idx="1">
                <a:schemeClr val="accent1"/>
              </a:effectRef>
              <a:fontRef idx="minor">
                <a:schemeClr val="tx1"/>
              </a:fontRef>
            </p:style>
          </p:cxnSp>
        </p:grpSp>
        <p:grpSp>
          <p:nvGrpSpPr>
            <p:cNvPr id="36" name="Group 35">
              <a:extLst>
                <a:ext uri="{FF2B5EF4-FFF2-40B4-BE49-F238E27FC236}">
                  <a16:creationId xmlns:a16="http://schemas.microsoft.com/office/drawing/2014/main" id="{283C9E40-5874-92A8-C9DF-C2402A5530F2}"/>
                </a:ext>
              </a:extLst>
            </p:cNvPr>
            <p:cNvGrpSpPr/>
            <p:nvPr/>
          </p:nvGrpSpPr>
          <p:grpSpPr>
            <a:xfrm>
              <a:off x="9158032" y="3572721"/>
              <a:ext cx="359229" cy="206755"/>
              <a:chOff x="5181600" y="4937618"/>
              <a:chExt cx="359229" cy="206755"/>
            </a:xfrm>
          </p:grpSpPr>
          <p:cxnSp>
            <p:nvCxnSpPr>
              <p:cNvPr id="37" name="Straight Connector 36">
                <a:extLst>
                  <a:ext uri="{FF2B5EF4-FFF2-40B4-BE49-F238E27FC236}">
                    <a16:creationId xmlns:a16="http://schemas.microsoft.com/office/drawing/2014/main" id="{091A6662-99FD-1308-648C-C2EC9B5E9E15}"/>
                  </a:ext>
                </a:extLst>
              </p:cNvPr>
              <p:cNvCxnSpPr>
                <a:cxnSpLocks/>
              </p:cNvCxnSpPr>
              <p:nvPr/>
            </p:nvCxnSpPr>
            <p:spPr>
              <a:xfrm>
                <a:off x="5181600" y="5136017"/>
                <a:ext cx="217828" cy="0"/>
              </a:xfrm>
              <a:prstGeom prst="line">
                <a:avLst/>
              </a:prstGeom>
              <a:ln>
                <a:solidFill>
                  <a:schemeClr val="tx2">
                    <a:lumMod val="75000"/>
                    <a:lumOff val="25000"/>
                  </a:schemeClr>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D36B4F1C-5EFB-22B9-53DA-6C1CE5412107}"/>
                  </a:ext>
                </a:extLst>
              </p:cNvPr>
              <p:cNvCxnSpPr>
                <a:cxnSpLocks/>
              </p:cNvCxnSpPr>
              <p:nvPr/>
            </p:nvCxnSpPr>
            <p:spPr>
              <a:xfrm flipV="1">
                <a:off x="5399428" y="4937618"/>
                <a:ext cx="141401" cy="206755"/>
              </a:xfrm>
              <a:prstGeom prst="line">
                <a:avLst/>
              </a:prstGeom>
              <a:ln>
                <a:solidFill>
                  <a:schemeClr val="tx2">
                    <a:lumMod val="75000"/>
                    <a:lumOff val="25000"/>
                  </a:schemeClr>
                </a:solidFill>
              </a:ln>
            </p:spPr>
            <p:style>
              <a:lnRef idx="2">
                <a:schemeClr val="accent1"/>
              </a:lnRef>
              <a:fillRef idx="0">
                <a:schemeClr val="accent1"/>
              </a:fillRef>
              <a:effectRef idx="1">
                <a:schemeClr val="accent1"/>
              </a:effectRef>
              <a:fontRef idx="minor">
                <a:schemeClr val="tx1"/>
              </a:fontRef>
            </p:style>
          </p:cxnSp>
        </p:grpSp>
      </p:grpSp>
      <p:sp>
        <p:nvSpPr>
          <p:cNvPr id="40" name="TextBox 39">
            <a:extLst>
              <a:ext uri="{FF2B5EF4-FFF2-40B4-BE49-F238E27FC236}">
                <a16:creationId xmlns:a16="http://schemas.microsoft.com/office/drawing/2014/main" id="{4D90EF15-0C1C-80DE-4B8F-979A05ED85FF}"/>
              </a:ext>
            </a:extLst>
          </p:cNvPr>
          <p:cNvSpPr txBox="1"/>
          <p:nvPr/>
        </p:nvSpPr>
        <p:spPr>
          <a:xfrm>
            <a:off x="651961" y="5587573"/>
            <a:ext cx="11344096" cy="954107"/>
          </a:xfrm>
          <a:prstGeom prst="rect">
            <a:avLst/>
          </a:prstGeom>
          <a:solidFill>
            <a:schemeClr val="bg1"/>
          </a:solidFill>
        </p:spPr>
        <p:txBody>
          <a:bodyPr wrap="square" rtlCol="0">
            <a:spAutoFit/>
          </a:bodyPr>
          <a:lstStyle/>
          <a:p>
            <a:r>
              <a:rPr lang="en-US" sz="2800" dirty="0"/>
              <a:t>Multilayer neural networks with nonlinearities can learn to map between arbitrarily complex functions; structure is ‘emergent’</a:t>
            </a:r>
          </a:p>
        </p:txBody>
      </p:sp>
      <p:sp>
        <p:nvSpPr>
          <p:cNvPr id="3" name="TextBox 2">
            <a:extLst>
              <a:ext uri="{FF2B5EF4-FFF2-40B4-BE49-F238E27FC236}">
                <a16:creationId xmlns:a16="http://schemas.microsoft.com/office/drawing/2014/main" id="{1F9258E8-9573-2F6E-FADF-4B27303919C1}"/>
              </a:ext>
            </a:extLst>
          </p:cNvPr>
          <p:cNvSpPr txBox="1"/>
          <p:nvPr/>
        </p:nvSpPr>
        <p:spPr>
          <a:xfrm>
            <a:off x="9652925" y="6396334"/>
            <a:ext cx="2435282" cy="461665"/>
          </a:xfrm>
          <a:prstGeom prst="rect">
            <a:avLst/>
          </a:prstGeom>
          <a:noFill/>
        </p:spPr>
        <p:txBody>
          <a:bodyPr wrap="none" rtlCol="0">
            <a:spAutoFit/>
          </a:bodyPr>
          <a:lstStyle/>
          <a:p>
            <a:r>
              <a:rPr lang="en-US" sz="2400" dirty="0"/>
              <a:t>McClelland 2010</a:t>
            </a:r>
          </a:p>
        </p:txBody>
      </p:sp>
      <p:pic>
        <p:nvPicPr>
          <p:cNvPr id="5" name="Picture 4">
            <a:extLst>
              <a:ext uri="{FF2B5EF4-FFF2-40B4-BE49-F238E27FC236}">
                <a16:creationId xmlns:a16="http://schemas.microsoft.com/office/drawing/2014/main" id="{D155DCCE-D972-F20E-BB39-D895573F631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Tree>
    <p:extLst>
      <p:ext uri="{BB962C8B-B14F-4D97-AF65-F5344CB8AC3E}">
        <p14:creationId xmlns:p14="http://schemas.microsoft.com/office/powerpoint/2010/main" val="2343875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dissolve">
                                      <p:cBhvr>
                                        <p:cTn id="17" dur="500"/>
                                        <p:tgtEl>
                                          <p:spTgt spid="3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dissolve">
                                      <p:cBhvr>
                                        <p:cTn id="2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Rectangle 2">
            <a:extLst>
              <a:ext uri="{FF2B5EF4-FFF2-40B4-BE49-F238E27FC236}">
                <a16:creationId xmlns:a16="http://schemas.microsoft.com/office/drawing/2014/main" id="{7C200243-A7FF-FE25-5331-FACAAB67DBA1}"/>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150" name="Picture 149">
            <a:extLst>
              <a:ext uri="{FF2B5EF4-FFF2-40B4-BE49-F238E27FC236}">
                <a16:creationId xmlns:a16="http://schemas.microsoft.com/office/drawing/2014/main" id="{A63A098B-0F47-BFB6-C507-27D7CF4FA18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151" name="Rectangle 3">
            <a:extLst>
              <a:ext uri="{FF2B5EF4-FFF2-40B4-BE49-F238E27FC236}">
                <a16:creationId xmlns:a16="http://schemas.microsoft.com/office/drawing/2014/main" id="{6BCD4673-E477-6689-E4DF-4CB0CAA114E9}"/>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Neural networks</a:t>
            </a:r>
          </a:p>
        </p:txBody>
      </p:sp>
      <p:pic>
        <p:nvPicPr>
          <p:cNvPr id="35842" name="Picture 2" descr="First Summary: ImageNet Classification | by Mia Morton | Medium">
            <a:extLst>
              <a:ext uri="{FF2B5EF4-FFF2-40B4-BE49-F238E27FC236}">
                <a16:creationId xmlns:a16="http://schemas.microsoft.com/office/drawing/2014/main" id="{84FA9E28-DA73-36B8-FDAA-C536BDD0A478}"/>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a:fillRect/>
          </a:stretch>
        </p:blipFill>
        <p:spPr bwMode="auto">
          <a:xfrm>
            <a:off x="3914990" y="1293316"/>
            <a:ext cx="7482472" cy="5010228"/>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3E1098F8-7180-0B7F-C5C2-FAE279171564}"/>
              </a:ext>
            </a:extLst>
          </p:cNvPr>
          <p:cNvGrpSpPr/>
          <p:nvPr/>
        </p:nvGrpSpPr>
        <p:grpSpPr>
          <a:xfrm>
            <a:off x="445444" y="2049282"/>
            <a:ext cx="3289300" cy="3498296"/>
            <a:chOff x="1785939" y="2224308"/>
            <a:chExt cx="3289300" cy="3498296"/>
          </a:xfrm>
        </p:grpSpPr>
        <p:sp>
          <p:nvSpPr>
            <p:cNvPr id="3" name="Rectangle 2">
              <a:extLst>
                <a:ext uri="{FF2B5EF4-FFF2-40B4-BE49-F238E27FC236}">
                  <a16:creationId xmlns:a16="http://schemas.microsoft.com/office/drawing/2014/main" id="{08E9BFB9-5A64-5EEB-4D2F-3E170B8225BC}"/>
                </a:ext>
              </a:extLst>
            </p:cNvPr>
            <p:cNvSpPr/>
            <p:nvPr/>
          </p:nvSpPr>
          <p:spPr>
            <a:xfrm>
              <a:off x="2014539" y="2224308"/>
              <a:ext cx="2832100" cy="3163071"/>
            </a:xfrm>
            <a:prstGeom prst="rect">
              <a:avLst/>
            </a:prstGeom>
            <a:solidFill>
              <a:schemeClr val="bg1"/>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846" name="Picture 6" descr="Fei-Fei Li | Stanford HAI">
              <a:extLst>
                <a:ext uri="{FF2B5EF4-FFF2-40B4-BE49-F238E27FC236}">
                  <a16:creationId xmlns:a16="http://schemas.microsoft.com/office/drawing/2014/main" id="{79178F45-E778-F325-8A05-E349469AB368}"/>
                </a:ext>
              </a:extLst>
            </p:cNvPr>
            <p:cNvPicPr>
              <a:picLocks noChangeAspect="1" noChangeArrowheads="1"/>
            </p:cNvPicPr>
            <p:nvPr/>
          </p:nvPicPr>
          <p:blipFill>
            <a:blip r:embed="rId5" cstate="screen">
              <a:extLst>
                <a:ext uri="{BEBA8EAE-BF5A-486C-A8C5-ECC9F3942E4B}">
                  <a14:imgProps xmlns:a14="http://schemas.microsoft.com/office/drawing/2010/main">
                    <a14:imgLayer r:embed="rId6">
                      <a14:imgEffect>
                        <a14:backgroundRemoval t="7132" b="89956" l="9898" r="89956">
                          <a14:foregroundMark x1="54440" y1="8297" x2="44833" y2="7132"/>
                        </a14:backgroundRemoval>
                      </a14:imgEffect>
                    </a14:imgLayer>
                  </a14:imgProps>
                </a:ext>
                <a:ext uri="{28A0092B-C50C-407E-A947-70E740481C1C}">
                  <a14:useLocalDpi xmlns:a14="http://schemas.microsoft.com/office/drawing/2010/main"/>
                </a:ext>
              </a:extLst>
            </a:blip>
            <a:srcRect/>
            <a:stretch>
              <a:fillRect/>
            </a:stretch>
          </p:blipFill>
          <p:spPr bwMode="auto">
            <a:xfrm>
              <a:off x="1785939" y="2433304"/>
              <a:ext cx="3289300" cy="32893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9F5FE50-7ABC-2D9D-DBDB-511CE26399C8}"/>
                </a:ext>
              </a:extLst>
            </p:cNvPr>
            <p:cNvSpPr txBox="1"/>
            <p:nvPr/>
          </p:nvSpPr>
          <p:spPr>
            <a:xfrm flipH="1">
              <a:off x="2103439" y="2243693"/>
              <a:ext cx="1727200" cy="830997"/>
            </a:xfrm>
            <a:prstGeom prst="rect">
              <a:avLst/>
            </a:prstGeom>
            <a:noFill/>
          </p:spPr>
          <p:txBody>
            <a:bodyPr wrap="square" rtlCol="0">
              <a:spAutoFit/>
            </a:bodyPr>
            <a:lstStyle/>
            <a:p>
              <a:r>
                <a:rPr lang="en-US" sz="2400" dirty="0"/>
                <a:t>Fei-Fei </a:t>
              </a:r>
            </a:p>
            <a:p>
              <a:r>
                <a:rPr lang="en-US" sz="2400" dirty="0"/>
                <a:t>Li</a:t>
              </a:r>
            </a:p>
          </p:txBody>
        </p:sp>
      </p:grpSp>
      <p:pic>
        <p:nvPicPr>
          <p:cNvPr id="7" name="Picture 6" descr="Chart&#10;&#10;Description automatically generated">
            <a:extLst>
              <a:ext uri="{FF2B5EF4-FFF2-40B4-BE49-F238E27FC236}">
                <a16:creationId xmlns:a16="http://schemas.microsoft.com/office/drawing/2014/main" id="{EE2C585E-A1B3-5E3C-67A6-381D43E1A07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37682" y="1802359"/>
            <a:ext cx="11716635" cy="3656916"/>
          </a:xfrm>
          <a:prstGeom prst="roundRect">
            <a:avLst/>
          </a:prstGeom>
          <a:ln w="38100">
            <a:solidFill>
              <a:schemeClr val="tx1"/>
            </a:solidFill>
          </a:ln>
        </p:spPr>
      </p:pic>
      <p:pic>
        <p:nvPicPr>
          <p:cNvPr id="4098" name="Picture 2" descr="British-Canadian AI expert Geoffrey Hinton wins Turing Award - BBC News">
            <a:extLst>
              <a:ext uri="{FF2B5EF4-FFF2-40B4-BE49-F238E27FC236}">
                <a16:creationId xmlns:a16="http://schemas.microsoft.com/office/drawing/2014/main" id="{26BCA10E-5B76-4D0F-52FD-598AB77EBC41}"/>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a:fillRect/>
          </a:stretch>
        </p:blipFill>
        <p:spPr bwMode="auto">
          <a:xfrm>
            <a:off x="1146994" y="1921500"/>
            <a:ext cx="1801367" cy="1540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6273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dissolve">
                                      <p:cBhvr>
                                        <p:cTn id="12"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Rectangle 2">
            <a:extLst>
              <a:ext uri="{FF2B5EF4-FFF2-40B4-BE49-F238E27FC236}">
                <a16:creationId xmlns:a16="http://schemas.microsoft.com/office/drawing/2014/main" id="{7C200243-A7FF-FE25-5331-FACAAB67DBA1}"/>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150" name="Picture 149">
            <a:extLst>
              <a:ext uri="{FF2B5EF4-FFF2-40B4-BE49-F238E27FC236}">
                <a16:creationId xmlns:a16="http://schemas.microsoft.com/office/drawing/2014/main" id="{A63A098B-0F47-BFB6-C507-27D7CF4FA18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151" name="Rectangle 3">
            <a:extLst>
              <a:ext uri="{FF2B5EF4-FFF2-40B4-BE49-F238E27FC236}">
                <a16:creationId xmlns:a16="http://schemas.microsoft.com/office/drawing/2014/main" id="{6BCD4673-E477-6689-E4DF-4CB0CAA114E9}"/>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N-gram models</a:t>
            </a:r>
          </a:p>
        </p:txBody>
      </p:sp>
      <p:pic>
        <p:nvPicPr>
          <p:cNvPr id="20486" name="Picture 6" descr="NAE Website - FREDERICK JELINEK 1932-2010">
            <a:extLst>
              <a:ext uri="{FF2B5EF4-FFF2-40B4-BE49-F238E27FC236}">
                <a16:creationId xmlns:a16="http://schemas.microsoft.com/office/drawing/2014/main" id="{51CE69CD-F550-C75A-A951-A3B01223300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07989" y="1295400"/>
            <a:ext cx="2157412" cy="2885455"/>
          </a:xfrm>
          <a:prstGeom prst="rect">
            <a:avLst/>
          </a:prstGeom>
          <a:noFill/>
          <a:extLst>
            <a:ext uri="{909E8E84-426E-40DD-AFC4-6F175D3DCCD1}">
              <a14:hiddenFill xmlns:a14="http://schemas.microsoft.com/office/drawing/2010/main">
                <a:solidFill>
                  <a:srgbClr val="FFFFFF"/>
                </a:solidFill>
              </a14:hiddenFill>
            </a:ext>
          </a:extLst>
        </p:spPr>
      </p:pic>
      <p:sp>
        <p:nvSpPr>
          <p:cNvPr id="37" name="TextBox 36">
            <a:extLst>
              <a:ext uri="{FF2B5EF4-FFF2-40B4-BE49-F238E27FC236}">
                <a16:creationId xmlns:a16="http://schemas.microsoft.com/office/drawing/2014/main" id="{8EC5FEF1-F39F-125F-ADFD-753E3EEE2F53}"/>
              </a:ext>
            </a:extLst>
          </p:cNvPr>
          <p:cNvSpPr txBox="1"/>
          <p:nvPr/>
        </p:nvSpPr>
        <p:spPr>
          <a:xfrm>
            <a:off x="407988" y="1295400"/>
            <a:ext cx="1349665" cy="369332"/>
          </a:xfrm>
          <a:prstGeom prst="rect">
            <a:avLst/>
          </a:prstGeom>
          <a:noFill/>
        </p:spPr>
        <p:txBody>
          <a:bodyPr wrap="none" rtlCol="0">
            <a:spAutoFit/>
          </a:bodyPr>
          <a:lstStyle/>
          <a:p>
            <a:r>
              <a:rPr lang="en-US" dirty="0"/>
              <a:t>Fred Jelinek</a:t>
            </a:r>
          </a:p>
        </p:txBody>
      </p:sp>
      <p:sp>
        <p:nvSpPr>
          <p:cNvPr id="38" name="TextBox 37">
            <a:extLst>
              <a:ext uri="{FF2B5EF4-FFF2-40B4-BE49-F238E27FC236}">
                <a16:creationId xmlns:a16="http://schemas.microsoft.com/office/drawing/2014/main" id="{AB77C73F-F33C-040D-E2C6-458CE1D2BE1C}"/>
              </a:ext>
            </a:extLst>
          </p:cNvPr>
          <p:cNvSpPr txBox="1"/>
          <p:nvPr/>
        </p:nvSpPr>
        <p:spPr>
          <a:xfrm flipH="1">
            <a:off x="73850" y="4544993"/>
            <a:ext cx="2944883" cy="1384995"/>
          </a:xfrm>
          <a:prstGeom prst="rect">
            <a:avLst/>
          </a:prstGeom>
          <a:noFill/>
        </p:spPr>
        <p:txBody>
          <a:bodyPr wrap="square" rtlCol="0">
            <a:spAutoFit/>
          </a:bodyPr>
          <a:lstStyle/>
          <a:p>
            <a:pPr algn="ctr"/>
            <a:r>
              <a:rPr lang="en-US" sz="2800" i="1" dirty="0">
                <a:latin typeface="Times New Roman" panose="02020603050405020304" pitchFamily="18" charset="0"/>
                <a:cs typeface="Times New Roman" panose="02020603050405020304" pitchFamily="18" charset="0"/>
              </a:rPr>
              <a:t>“You shall know a word by the company it keeps”</a:t>
            </a:r>
          </a:p>
        </p:txBody>
      </p:sp>
      <p:sp>
        <p:nvSpPr>
          <p:cNvPr id="39" name="TextBox 38">
            <a:extLst>
              <a:ext uri="{FF2B5EF4-FFF2-40B4-BE49-F238E27FC236}">
                <a16:creationId xmlns:a16="http://schemas.microsoft.com/office/drawing/2014/main" id="{E434D91C-917E-40CA-3749-020BAB723B13}"/>
              </a:ext>
            </a:extLst>
          </p:cNvPr>
          <p:cNvSpPr txBox="1"/>
          <p:nvPr/>
        </p:nvSpPr>
        <p:spPr>
          <a:xfrm>
            <a:off x="3798541" y="1466229"/>
            <a:ext cx="7356329" cy="954107"/>
          </a:xfrm>
          <a:prstGeom prst="rect">
            <a:avLst/>
          </a:prstGeom>
          <a:noFill/>
        </p:spPr>
        <p:txBody>
          <a:bodyPr wrap="square" rtlCol="0">
            <a:spAutoFit/>
          </a:bodyPr>
          <a:lstStyle/>
          <a:p>
            <a:r>
              <a:rPr lang="en-US" sz="2800" dirty="0"/>
              <a:t>Can we model natural language by its transition statistics alone?</a:t>
            </a:r>
          </a:p>
        </p:txBody>
      </p:sp>
      <p:sp>
        <p:nvSpPr>
          <p:cNvPr id="41" name="TextBox 40">
            <a:extLst>
              <a:ext uri="{FF2B5EF4-FFF2-40B4-BE49-F238E27FC236}">
                <a16:creationId xmlns:a16="http://schemas.microsoft.com/office/drawing/2014/main" id="{ECD18CC5-C6EE-F991-15B6-1400FDE5565A}"/>
              </a:ext>
            </a:extLst>
          </p:cNvPr>
          <p:cNvSpPr txBox="1"/>
          <p:nvPr/>
        </p:nvSpPr>
        <p:spPr>
          <a:xfrm>
            <a:off x="3759682" y="3039492"/>
            <a:ext cx="6844818" cy="1384995"/>
          </a:xfrm>
          <a:prstGeom prst="rect">
            <a:avLst/>
          </a:prstGeom>
          <a:noFill/>
        </p:spPr>
        <p:txBody>
          <a:bodyPr wrap="square">
            <a:spAutoFit/>
          </a:bodyPr>
          <a:lstStyle/>
          <a:p>
            <a:r>
              <a:rPr lang="en-US" sz="2800" i="1" dirty="0"/>
              <a:t>Roses are red, and violets are </a:t>
            </a:r>
            <a:r>
              <a:rPr lang="en-US" sz="2800" dirty="0"/>
              <a:t>______</a:t>
            </a:r>
          </a:p>
          <a:p>
            <a:endParaRPr lang="en-US" sz="2800" dirty="0"/>
          </a:p>
          <a:p>
            <a:endParaRPr lang="en-US" sz="2800" dirty="0"/>
          </a:p>
        </p:txBody>
      </p:sp>
      <mc:AlternateContent xmlns:mc="http://schemas.openxmlformats.org/markup-compatibility/2006" xmlns:a14="http://schemas.microsoft.com/office/drawing/2010/main">
        <mc:Choice Requires="a14">
          <p:sp>
            <p:nvSpPr>
              <p:cNvPr id="18444" name="TextBox 18443">
                <a:extLst>
                  <a:ext uri="{FF2B5EF4-FFF2-40B4-BE49-F238E27FC236}">
                    <a16:creationId xmlns:a16="http://schemas.microsoft.com/office/drawing/2014/main" id="{E5F5896A-9E22-1B0C-01DE-BC00BFF53C13}"/>
                  </a:ext>
                </a:extLst>
              </p:cNvPr>
              <p:cNvSpPr txBox="1"/>
              <p:nvPr/>
            </p:nvSpPr>
            <p:spPr>
              <a:xfrm>
                <a:off x="3798541" y="3846836"/>
                <a:ext cx="6197600" cy="1815882"/>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a:rPr lang="en-US" sz="2800" i="1" dirty="0" smtClean="0">
                          <a:latin typeface="Cambria Math" panose="02040503050406030204" pitchFamily="18" charset="0"/>
                        </a:rPr>
                        <m:t>𝑝</m:t>
                      </m:r>
                      <m:r>
                        <a:rPr lang="en-US" sz="2800" i="1" dirty="0" smtClean="0">
                          <a:latin typeface="Cambria Math" panose="02040503050406030204" pitchFamily="18" charset="0"/>
                        </a:rPr>
                        <m:t>(</m:t>
                      </m:r>
                      <m:r>
                        <a:rPr lang="en-US" sz="2800" i="1" dirty="0" smtClean="0">
                          <a:latin typeface="Cambria Math" panose="02040503050406030204" pitchFamily="18" charset="0"/>
                        </a:rPr>
                        <m:t>𝑏𝑙𝑢𝑒</m:t>
                      </m:r>
                      <m:r>
                        <a:rPr lang="en-US" sz="2800" i="1" dirty="0" smtClean="0">
                          <a:latin typeface="Cambria Math" panose="02040503050406030204" pitchFamily="18" charset="0"/>
                        </a:rPr>
                        <m:t>) = 0.2</m:t>
                      </m:r>
                    </m:oMath>
                  </m:oMathPara>
                </a14:m>
                <a:endParaRPr lang="en-US" sz="2800" dirty="0"/>
              </a:p>
              <a:p>
                <a:pPr/>
                <a14:m>
                  <m:oMathPara xmlns:m="http://schemas.openxmlformats.org/officeDocument/2006/math">
                    <m:oMathParaPr>
                      <m:jc m:val="left"/>
                    </m:oMathParaPr>
                    <m:oMath xmlns:m="http://schemas.openxmlformats.org/officeDocument/2006/math">
                      <m:r>
                        <a:rPr lang="en-US" sz="2800" i="1" dirty="0" smtClean="0">
                          <a:latin typeface="Cambria Math" panose="02040503050406030204" pitchFamily="18" charset="0"/>
                        </a:rPr>
                        <m:t>𝑝</m:t>
                      </m:r>
                      <m:r>
                        <a:rPr lang="en-US" sz="2800" i="1" dirty="0" smtClean="0">
                          <a:latin typeface="Cambria Math" panose="02040503050406030204" pitchFamily="18" charset="0"/>
                        </a:rPr>
                        <m:t>(</m:t>
                      </m:r>
                      <m:r>
                        <a:rPr lang="en-GB" sz="2800" b="0" i="1" dirty="0" smtClean="0">
                          <a:latin typeface="Cambria Math" panose="02040503050406030204" pitchFamily="18" charset="0"/>
                        </a:rPr>
                        <m:t>𝑔𝑟𝑒𝑒𝑛</m:t>
                      </m:r>
                      <m:r>
                        <a:rPr lang="en-US" sz="2800" i="1" dirty="0" smtClean="0">
                          <a:latin typeface="Cambria Math" panose="02040503050406030204" pitchFamily="18" charset="0"/>
                        </a:rPr>
                        <m:t>) = 0.</m:t>
                      </m:r>
                      <m:r>
                        <a:rPr lang="en-GB" sz="2800" b="0" i="1" dirty="0" smtClean="0">
                          <a:latin typeface="Cambria Math" panose="02040503050406030204" pitchFamily="18" charset="0"/>
                        </a:rPr>
                        <m:t>04</m:t>
                      </m:r>
                    </m:oMath>
                  </m:oMathPara>
                </a14:m>
                <a:endParaRPr lang="en-US" sz="2800" dirty="0"/>
              </a:p>
              <a:p>
                <a:pPr/>
                <a14:m>
                  <m:oMathPara xmlns:m="http://schemas.openxmlformats.org/officeDocument/2006/math">
                    <m:oMathParaPr>
                      <m:jc m:val="left"/>
                    </m:oMathParaPr>
                    <m:oMath xmlns:m="http://schemas.openxmlformats.org/officeDocument/2006/math">
                      <m:r>
                        <a:rPr lang="en-US" sz="2800" i="1" dirty="0" smtClean="0">
                          <a:latin typeface="Cambria Math" panose="02040503050406030204" pitchFamily="18" charset="0"/>
                        </a:rPr>
                        <m:t>𝑝</m:t>
                      </m:r>
                      <m:r>
                        <a:rPr lang="en-US" sz="2800" i="1" dirty="0" smtClean="0">
                          <a:latin typeface="Cambria Math" panose="02040503050406030204" pitchFamily="18" charset="0"/>
                        </a:rPr>
                        <m:t>(</m:t>
                      </m:r>
                      <m:r>
                        <a:rPr lang="en-GB" sz="2800" b="0" i="1" dirty="0" smtClean="0">
                          <a:latin typeface="Cambria Math" panose="02040503050406030204" pitchFamily="18" charset="0"/>
                        </a:rPr>
                        <m:t>𝑓𝑖𝑠h</m:t>
                      </m:r>
                      <m:r>
                        <a:rPr lang="en-US" sz="2800" i="1" dirty="0" smtClean="0">
                          <a:latin typeface="Cambria Math" panose="02040503050406030204" pitchFamily="18" charset="0"/>
                        </a:rPr>
                        <m:t>) = 0.</m:t>
                      </m:r>
                      <m:r>
                        <a:rPr lang="en-GB" sz="2800" b="0" i="1" dirty="0" smtClean="0">
                          <a:latin typeface="Cambria Math" panose="02040503050406030204" pitchFamily="18" charset="0"/>
                        </a:rPr>
                        <m:t>0001</m:t>
                      </m:r>
                    </m:oMath>
                  </m:oMathPara>
                </a14:m>
                <a:endParaRPr lang="en-US" sz="2800" dirty="0"/>
              </a:p>
              <a:p>
                <a:pPr/>
                <a14:m>
                  <m:oMathPara xmlns:m="http://schemas.openxmlformats.org/officeDocument/2006/math">
                    <m:oMathParaPr>
                      <m:jc m:val="left"/>
                    </m:oMathParaPr>
                    <m:oMath xmlns:m="http://schemas.openxmlformats.org/officeDocument/2006/math">
                      <m:r>
                        <a:rPr lang="en-US" sz="2800" i="1" dirty="0" smtClean="0">
                          <a:latin typeface="Cambria Math" panose="02040503050406030204" pitchFamily="18" charset="0"/>
                        </a:rPr>
                        <m:t>𝑝</m:t>
                      </m:r>
                      <m:r>
                        <a:rPr lang="en-US" sz="2800" i="1" dirty="0" smtClean="0">
                          <a:latin typeface="Cambria Math" panose="02040503050406030204" pitchFamily="18" charset="0"/>
                        </a:rPr>
                        <m:t>(</m:t>
                      </m:r>
                      <m:r>
                        <a:rPr lang="en-GB" sz="2800" b="0" i="1" dirty="0" smtClean="0">
                          <a:latin typeface="Cambria Math" panose="02040503050406030204" pitchFamily="18" charset="0"/>
                        </a:rPr>
                        <m:t>𝑙𝑜𝑣𝑒𝑙𝑦</m:t>
                      </m:r>
                      <m:r>
                        <a:rPr lang="en-US" sz="2800" i="1" dirty="0" smtClean="0">
                          <a:latin typeface="Cambria Math" panose="02040503050406030204" pitchFamily="18" charset="0"/>
                        </a:rPr>
                        <m:t>) = 0.</m:t>
                      </m:r>
                      <m:r>
                        <a:rPr lang="en-GB" sz="2800" b="0" i="1" dirty="0" smtClean="0">
                          <a:latin typeface="Cambria Math" panose="02040503050406030204" pitchFamily="18" charset="0"/>
                        </a:rPr>
                        <m:t>08</m:t>
                      </m:r>
                    </m:oMath>
                  </m:oMathPara>
                </a14:m>
                <a:endParaRPr lang="en-US" sz="2800" dirty="0"/>
              </a:p>
            </p:txBody>
          </p:sp>
        </mc:Choice>
        <mc:Fallback xmlns="">
          <p:sp>
            <p:nvSpPr>
              <p:cNvPr id="18444" name="TextBox 18443">
                <a:extLst>
                  <a:ext uri="{FF2B5EF4-FFF2-40B4-BE49-F238E27FC236}">
                    <a16:creationId xmlns:a16="http://schemas.microsoft.com/office/drawing/2014/main" id="{E5F5896A-9E22-1B0C-01DE-BC00BFF53C13}"/>
                  </a:ext>
                </a:extLst>
              </p:cNvPr>
              <p:cNvSpPr txBox="1">
                <a:spLocks noRot="1" noChangeAspect="1" noMove="1" noResize="1" noEditPoints="1" noAdjustHandles="1" noChangeArrowheads="1" noChangeShapeType="1" noTextEdit="1"/>
              </p:cNvSpPr>
              <p:nvPr/>
            </p:nvSpPr>
            <p:spPr>
              <a:xfrm>
                <a:off x="3798541" y="3846836"/>
                <a:ext cx="6197600" cy="1815882"/>
              </a:xfrm>
              <a:prstGeom prst="rect">
                <a:avLst/>
              </a:prstGeom>
              <a:blipFill>
                <a:blip r:embed="rId5"/>
                <a:stretch>
                  <a:fillRect l="-613" b="-6250"/>
                </a:stretch>
              </a:blipFill>
            </p:spPr>
            <p:txBody>
              <a:bodyPr/>
              <a:lstStyle/>
              <a:p>
                <a:r>
                  <a:rPr lang="en-US">
                    <a:noFill/>
                  </a:rPr>
                  <a:t> </a:t>
                </a:r>
              </a:p>
            </p:txBody>
          </p:sp>
        </mc:Fallback>
      </mc:AlternateContent>
      <p:sp>
        <p:nvSpPr>
          <p:cNvPr id="18447" name="TextBox 18446">
            <a:extLst>
              <a:ext uri="{FF2B5EF4-FFF2-40B4-BE49-F238E27FC236}">
                <a16:creationId xmlns:a16="http://schemas.microsoft.com/office/drawing/2014/main" id="{E7E53EF6-1F16-F32B-C24E-B3A26691EF15}"/>
              </a:ext>
            </a:extLst>
          </p:cNvPr>
          <p:cNvSpPr txBox="1"/>
          <p:nvPr/>
        </p:nvSpPr>
        <p:spPr>
          <a:xfrm>
            <a:off x="8483600" y="3015356"/>
            <a:ext cx="771365" cy="461665"/>
          </a:xfrm>
          <a:prstGeom prst="rect">
            <a:avLst/>
          </a:prstGeom>
          <a:noFill/>
        </p:spPr>
        <p:txBody>
          <a:bodyPr wrap="none" rtlCol="0">
            <a:spAutoFit/>
          </a:bodyPr>
          <a:lstStyle/>
          <a:p>
            <a:r>
              <a:rPr lang="en-US" sz="2400" i="1" dirty="0"/>
              <a:t>blue</a:t>
            </a:r>
          </a:p>
        </p:txBody>
      </p:sp>
    </p:spTree>
    <p:extLst>
      <p:ext uri="{BB962C8B-B14F-4D97-AF65-F5344CB8AC3E}">
        <p14:creationId xmlns:p14="http://schemas.microsoft.com/office/powerpoint/2010/main" val="3471411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444"/>
                                        </p:tgtEl>
                                        <p:attrNameLst>
                                          <p:attrName>style.visibility</p:attrName>
                                        </p:attrNameLst>
                                      </p:cBhvr>
                                      <p:to>
                                        <p:strVal val="visible"/>
                                      </p:to>
                                    </p:set>
                                    <p:animEffect transition="in" filter="dissolve">
                                      <p:cBhvr>
                                        <p:cTn id="7" dur="500"/>
                                        <p:tgtEl>
                                          <p:spTgt spid="1844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447"/>
                                        </p:tgtEl>
                                        <p:attrNameLst>
                                          <p:attrName>style.visibility</p:attrName>
                                        </p:attrNameLst>
                                      </p:cBhvr>
                                      <p:to>
                                        <p:strVal val="visible"/>
                                      </p:to>
                                    </p:set>
                                    <p:animEffect transition="in" filter="dissolve">
                                      <p:cBhvr>
                                        <p:cTn id="12" dur="500"/>
                                        <p:tgtEl>
                                          <p:spTgt spid="184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44" grpId="0"/>
      <p:bldP spid="1844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5FFFA-7C74-29F5-267F-5647BE19C721}"/>
            </a:ext>
          </a:extLst>
        </p:cNvPr>
        <p:cNvGrpSpPr/>
        <p:nvPr/>
      </p:nvGrpSpPr>
      <p:grpSpPr>
        <a:xfrm>
          <a:off x="0" y="0"/>
          <a:ext cx="0" cy="0"/>
          <a:chOff x="0" y="0"/>
          <a:chExt cx="0" cy="0"/>
        </a:xfrm>
      </p:grpSpPr>
      <p:pic>
        <p:nvPicPr>
          <p:cNvPr id="7" name="Picture 6" descr="A graph showing a number of people&#10;&#10;AI-generated content may be incorrect.">
            <a:extLst>
              <a:ext uri="{FF2B5EF4-FFF2-40B4-BE49-F238E27FC236}">
                <a16:creationId xmlns:a16="http://schemas.microsoft.com/office/drawing/2014/main" id="{7491FEA9-02FA-247C-8110-0D39F06CDC8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8494" y="2754129"/>
            <a:ext cx="11175011" cy="3751174"/>
          </a:xfrm>
          <a:prstGeom prst="rect">
            <a:avLst/>
          </a:prstGeom>
        </p:spPr>
      </p:pic>
      <p:sp>
        <p:nvSpPr>
          <p:cNvPr id="149" name="Rectangle 2">
            <a:extLst>
              <a:ext uri="{FF2B5EF4-FFF2-40B4-BE49-F238E27FC236}">
                <a16:creationId xmlns:a16="http://schemas.microsoft.com/office/drawing/2014/main" id="{ED9E2DA5-32F0-B18F-CF92-CAB18F54425B}"/>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DAA95C87-01FF-5266-DB01-9A1DC4C36492}"/>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N-gram models</a:t>
            </a:r>
          </a:p>
        </p:txBody>
      </p:sp>
      <p:graphicFrame>
        <p:nvGraphicFramePr>
          <p:cNvPr id="29" name="Table 28">
            <a:extLst>
              <a:ext uri="{FF2B5EF4-FFF2-40B4-BE49-F238E27FC236}">
                <a16:creationId xmlns:a16="http://schemas.microsoft.com/office/drawing/2014/main" id="{9C65CE89-91D3-6965-F371-C0A7891ADD12}"/>
              </a:ext>
            </a:extLst>
          </p:cNvPr>
          <p:cNvGraphicFramePr>
            <a:graphicFrameLocks noGrp="1"/>
          </p:cNvGraphicFramePr>
          <p:nvPr/>
        </p:nvGraphicFramePr>
        <p:xfrm>
          <a:off x="416063" y="1377838"/>
          <a:ext cx="11359874" cy="1112520"/>
        </p:xfrm>
        <a:graphic>
          <a:graphicData uri="http://schemas.openxmlformats.org/drawingml/2006/table">
            <a:tbl>
              <a:tblPr bandRow="1">
                <a:tableStyleId>{073A0DAA-6AF3-43AB-8588-CEC1D06C72B9}</a:tableStyleId>
              </a:tblPr>
              <a:tblGrid>
                <a:gridCol w="1253013">
                  <a:extLst>
                    <a:ext uri="{9D8B030D-6E8A-4147-A177-3AD203B41FA5}">
                      <a16:colId xmlns:a16="http://schemas.microsoft.com/office/drawing/2014/main" val="1419661439"/>
                    </a:ext>
                  </a:extLst>
                </a:gridCol>
                <a:gridCol w="1621923">
                  <a:extLst>
                    <a:ext uri="{9D8B030D-6E8A-4147-A177-3AD203B41FA5}">
                      <a16:colId xmlns:a16="http://schemas.microsoft.com/office/drawing/2014/main" val="4044255413"/>
                    </a:ext>
                  </a:extLst>
                </a:gridCol>
                <a:gridCol w="1322138">
                  <a:extLst>
                    <a:ext uri="{9D8B030D-6E8A-4147-A177-3AD203B41FA5}">
                      <a16:colId xmlns:a16="http://schemas.microsoft.com/office/drawing/2014/main" val="311749465"/>
                    </a:ext>
                  </a:extLst>
                </a:gridCol>
                <a:gridCol w="1689100">
                  <a:extLst>
                    <a:ext uri="{9D8B030D-6E8A-4147-A177-3AD203B41FA5}">
                      <a16:colId xmlns:a16="http://schemas.microsoft.com/office/drawing/2014/main" val="1715825991"/>
                    </a:ext>
                  </a:extLst>
                </a:gridCol>
                <a:gridCol w="1651000">
                  <a:extLst>
                    <a:ext uri="{9D8B030D-6E8A-4147-A177-3AD203B41FA5}">
                      <a16:colId xmlns:a16="http://schemas.microsoft.com/office/drawing/2014/main" val="3765672337"/>
                    </a:ext>
                  </a:extLst>
                </a:gridCol>
                <a:gridCol w="1731624">
                  <a:extLst>
                    <a:ext uri="{9D8B030D-6E8A-4147-A177-3AD203B41FA5}">
                      <a16:colId xmlns:a16="http://schemas.microsoft.com/office/drawing/2014/main" val="3461028823"/>
                    </a:ext>
                  </a:extLst>
                </a:gridCol>
                <a:gridCol w="1206389">
                  <a:extLst>
                    <a:ext uri="{9D8B030D-6E8A-4147-A177-3AD203B41FA5}">
                      <a16:colId xmlns:a16="http://schemas.microsoft.com/office/drawing/2014/main" val="295142487"/>
                    </a:ext>
                  </a:extLst>
                </a:gridCol>
                <a:gridCol w="884687">
                  <a:extLst>
                    <a:ext uri="{9D8B030D-6E8A-4147-A177-3AD203B41FA5}">
                      <a16:colId xmlns:a16="http://schemas.microsoft.com/office/drawing/2014/main" val="4026292636"/>
                    </a:ext>
                  </a:extLst>
                </a:gridCol>
              </a:tblGrid>
              <a:tr h="370840">
                <a:tc>
                  <a:txBody>
                    <a:bodyPr/>
                    <a:lstStyle/>
                    <a:p>
                      <a:r>
                        <a:rPr lang="en-US" b="1" dirty="0"/>
                        <a:t>unigrams</a:t>
                      </a:r>
                    </a:p>
                  </a:txBody>
                  <a:tcPr/>
                </a:tc>
                <a:tc>
                  <a:txBody>
                    <a:bodyPr/>
                    <a:lstStyle/>
                    <a:p>
                      <a:r>
                        <a:rPr lang="en-US" dirty="0"/>
                        <a:t>Roses</a:t>
                      </a:r>
                    </a:p>
                  </a:txBody>
                  <a:tcPr/>
                </a:tc>
                <a:tc>
                  <a:txBody>
                    <a:bodyPr/>
                    <a:lstStyle/>
                    <a:p>
                      <a:r>
                        <a:rPr lang="en-US" dirty="0"/>
                        <a:t>are</a:t>
                      </a:r>
                    </a:p>
                  </a:txBody>
                  <a:tcPr/>
                </a:tc>
                <a:tc>
                  <a:txBody>
                    <a:bodyPr/>
                    <a:lstStyle/>
                    <a:p>
                      <a:r>
                        <a:rPr lang="en-US" dirty="0"/>
                        <a:t>red</a:t>
                      </a:r>
                    </a:p>
                  </a:txBody>
                  <a:tcPr/>
                </a:tc>
                <a:tc>
                  <a:txBody>
                    <a:bodyPr/>
                    <a:lstStyle/>
                    <a:p>
                      <a:r>
                        <a:rPr lang="en-US" dirty="0"/>
                        <a:t>and</a:t>
                      </a:r>
                    </a:p>
                  </a:txBody>
                  <a:tcPr/>
                </a:tc>
                <a:tc>
                  <a:txBody>
                    <a:bodyPr/>
                    <a:lstStyle/>
                    <a:p>
                      <a:r>
                        <a:rPr lang="en-US" dirty="0"/>
                        <a:t>violets</a:t>
                      </a:r>
                    </a:p>
                  </a:txBody>
                  <a:tcPr/>
                </a:tc>
                <a:tc>
                  <a:txBody>
                    <a:bodyPr/>
                    <a:lstStyle/>
                    <a:p>
                      <a:r>
                        <a:rPr lang="en-US" dirty="0"/>
                        <a:t>are</a:t>
                      </a:r>
                    </a:p>
                  </a:txBody>
                  <a:tcPr/>
                </a:tc>
                <a:tc>
                  <a:txBody>
                    <a:bodyPr/>
                    <a:lstStyle/>
                    <a:p>
                      <a:r>
                        <a:rPr lang="en-US" dirty="0"/>
                        <a:t>blue</a:t>
                      </a:r>
                    </a:p>
                  </a:txBody>
                  <a:tcPr/>
                </a:tc>
                <a:extLst>
                  <a:ext uri="{0D108BD9-81ED-4DB2-BD59-A6C34878D82A}">
                    <a16:rowId xmlns:a16="http://schemas.microsoft.com/office/drawing/2014/main" val="3696553818"/>
                  </a:ext>
                </a:extLst>
              </a:tr>
              <a:tr h="370840">
                <a:tc>
                  <a:txBody>
                    <a:bodyPr/>
                    <a:lstStyle/>
                    <a:p>
                      <a:r>
                        <a:rPr lang="en-US" b="1" dirty="0"/>
                        <a:t>bigrams</a:t>
                      </a:r>
                    </a:p>
                  </a:txBody>
                  <a:tcPr/>
                </a:tc>
                <a:tc>
                  <a:txBody>
                    <a:bodyPr/>
                    <a:lstStyle/>
                    <a:p>
                      <a:r>
                        <a:rPr lang="en-US" dirty="0"/>
                        <a:t>Roses are</a:t>
                      </a:r>
                    </a:p>
                  </a:txBody>
                  <a:tcPr/>
                </a:tc>
                <a:tc>
                  <a:txBody>
                    <a:bodyPr/>
                    <a:lstStyle/>
                    <a:p>
                      <a:r>
                        <a:rPr lang="en-US" dirty="0"/>
                        <a:t>are red</a:t>
                      </a:r>
                    </a:p>
                  </a:txBody>
                  <a:tcPr/>
                </a:tc>
                <a:tc>
                  <a:txBody>
                    <a:bodyPr/>
                    <a:lstStyle/>
                    <a:p>
                      <a:r>
                        <a:rPr lang="en-US" dirty="0"/>
                        <a:t>red and</a:t>
                      </a:r>
                    </a:p>
                  </a:txBody>
                  <a:tcPr/>
                </a:tc>
                <a:tc>
                  <a:txBody>
                    <a:bodyPr/>
                    <a:lstStyle/>
                    <a:p>
                      <a:r>
                        <a:rPr lang="en-US" dirty="0"/>
                        <a:t>and violets</a:t>
                      </a:r>
                    </a:p>
                  </a:txBody>
                  <a:tcPr/>
                </a:tc>
                <a:tc>
                  <a:txBody>
                    <a:bodyPr/>
                    <a:lstStyle/>
                    <a:p>
                      <a:r>
                        <a:rPr lang="en-US" dirty="0"/>
                        <a:t>violets are</a:t>
                      </a:r>
                    </a:p>
                  </a:txBody>
                  <a:tcPr/>
                </a:tc>
                <a:tc>
                  <a:txBody>
                    <a:bodyPr/>
                    <a:lstStyle/>
                    <a:p>
                      <a:r>
                        <a:rPr lang="en-US" dirty="0"/>
                        <a:t>are blue</a:t>
                      </a:r>
                    </a:p>
                  </a:txBody>
                  <a:tcPr/>
                </a:tc>
                <a:tc>
                  <a:txBody>
                    <a:bodyPr/>
                    <a:lstStyle/>
                    <a:p>
                      <a:endParaRPr lang="en-US"/>
                    </a:p>
                  </a:txBody>
                  <a:tcPr/>
                </a:tc>
                <a:extLst>
                  <a:ext uri="{0D108BD9-81ED-4DB2-BD59-A6C34878D82A}">
                    <a16:rowId xmlns:a16="http://schemas.microsoft.com/office/drawing/2014/main" val="96161081"/>
                  </a:ext>
                </a:extLst>
              </a:tr>
              <a:tr h="370840">
                <a:tc>
                  <a:txBody>
                    <a:bodyPr/>
                    <a:lstStyle/>
                    <a:p>
                      <a:r>
                        <a:rPr lang="en-US" b="1" dirty="0"/>
                        <a:t>trigrams</a:t>
                      </a:r>
                    </a:p>
                  </a:txBody>
                  <a:tcPr/>
                </a:tc>
                <a:tc>
                  <a:txBody>
                    <a:bodyPr/>
                    <a:lstStyle/>
                    <a:p>
                      <a:r>
                        <a:rPr lang="en-US" dirty="0"/>
                        <a:t>Roses are red</a:t>
                      </a:r>
                    </a:p>
                  </a:txBody>
                  <a:tcPr/>
                </a:tc>
                <a:tc>
                  <a:txBody>
                    <a:bodyPr/>
                    <a:lstStyle/>
                    <a:p>
                      <a:r>
                        <a:rPr lang="en-US" dirty="0"/>
                        <a:t>are red and</a:t>
                      </a:r>
                    </a:p>
                  </a:txBody>
                  <a:tcPr/>
                </a:tc>
                <a:tc>
                  <a:txBody>
                    <a:bodyPr/>
                    <a:lstStyle/>
                    <a:p>
                      <a:r>
                        <a:rPr lang="en-US" dirty="0"/>
                        <a:t>red and violets</a:t>
                      </a:r>
                    </a:p>
                  </a:txBody>
                  <a:tcPr/>
                </a:tc>
                <a:tc>
                  <a:txBody>
                    <a:bodyPr/>
                    <a:lstStyle/>
                    <a:p>
                      <a:r>
                        <a:rPr lang="en-US" dirty="0"/>
                        <a:t>and violets are</a:t>
                      </a:r>
                    </a:p>
                  </a:txBody>
                  <a:tcPr/>
                </a:tc>
                <a:tc>
                  <a:txBody>
                    <a:bodyPr/>
                    <a:lstStyle/>
                    <a:p>
                      <a:r>
                        <a:rPr lang="en-US" dirty="0"/>
                        <a:t>violets are blue</a:t>
                      </a:r>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763581628"/>
                  </a:ext>
                </a:extLst>
              </a:tr>
            </a:tbl>
          </a:graphicData>
        </a:graphic>
      </p:graphicFrame>
      <p:pic>
        <p:nvPicPr>
          <p:cNvPr id="4" name="Picture 3">
            <a:extLst>
              <a:ext uri="{FF2B5EF4-FFF2-40B4-BE49-F238E27FC236}">
                <a16:creationId xmlns:a16="http://schemas.microsoft.com/office/drawing/2014/main" id="{C80A23C7-70DF-8A18-9320-DCD0576C306A}"/>
              </a:ext>
            </a:extLst>
          </p:cNvPr>
          <p:cNvPicPr>
            <a:picLocks noChangeAspect="1"/>
          </p:cNvPicPr>
          <p:nvPr/>
        </p:nvPicPr>
        <p:blipFill>
          <a:blip r:embed="rId4">
            <a:duotone>
              <a:schemeClr val="accent6">
                <a:shade val="45000"/>
                <a:satMod val="135000"/>
              </a:schemeClr>
              <a:prstClr val="white"/>
            </a:duotone>
          </a:blip>
          <a:stretch>
            <a:fillRect/>
          </a:stretch>
        </p:blipFill>
        <p:spPr>
          <a:xfrm>
            <a:off x="1881747" y="3682245"/>
            <a:ext cx="7466398" cy="1894942"/>
          </a:xfrm>
          <a:prstGeom prst="rect">
            <a:avLst/>
          </a:prstGeom>
        </p:spPr>
      </p:pic>
      <p:sp>
        <p:nvSpPr>
          <p:cNvPr id="3" name="TextBox 2">
            <a:extLst>
              <a:ext uri="{FF2B5EF4-FFF2-40B4-BE49-F238E27FC236}">
                <a16:creationId xmlns:a16="http://schemas.microsoft.com/office/drawing/2014/main" id="{6744FE6F-E7B8-1B74-E528-32E38A02179B}"/>
              </a:ext>
            </a:extLst>
          </p:cNvPr>
          <p:cNvSpPr txBox="1"/>
          <p:nvPr/>
        </p:nvSpPr>
        <p:spPr>
          <a:xfrm>
            <a:off x="1959049" y="2855369"/>
            <a:ext cx="6193464" cy="369332"/>
          </a:xfrm>
          <a:prstGeom prst="rect">
            <a:avLst/>
          </a:prstGeom>
          <a:noFill/>
        </p:spPr>
        <p:txBody>
          <a:bodyPr wrap="square">
            <a:spAutoFit/>
          </a:bodyPr>
          <a:lstStyle/>
          <a:p>
            <a:r>
              <a:rPr lang="en-US"/>
              <a:t>https://books.google.com/ngrams/</a:t>
            </a:r>
          </a:p>
        </p:txBody>
      </p:sp>
      <p:pic>
        <p:nvPicPr>
          <p:cNvPr id="2" name="Picture 1">
            <a:extLst>
              <a:ext uri="{FF2B5EF4-FFF2-40B4-BE49-F238E27FC236}">
                <a16:creationId xmlns:a16="http://schemas.microsoft.com/office/drawing/2014/main" id="{7ED568E6-9872-ECBF-A4AA-64ABDE36649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Tree>
    <p:extLst>
      <p:ext uri="{BB962C8B-B14F-4D97-AF65-F5344CB8AC3E}">
        <p14:creationId xmlns:p14="http://schemas.microsoft.com/office/powerpoint/2010/main" val="247940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Rectangle 2">
            <a:extLst>
              <a:ext uri="{FF2B5EF4-FFF2-40B4-BE49-F238E27FC236}">
                <a16:creationId xmlns:a16="http://schemas.microsoft.com/office/drawing/2014/main" id="{7C200243-A7FF-FE25-5331-FACAAB67DBA1}"/>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150" name="Picture 149">
            <a:extLst>
              <a:ext uri="{FF2B5EF4-FFF2-40B4-BE49-F238E27FC236}">
                <a16:creationId xmlns:a16="http://schemas.microsoft.com/office/drawing/2014/main" id="{A63A098B-0F47-BFB6-C507-27D7CF4FA18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151" name="Rectangle 3">
            <a:extLst>
              <a:ext uri="{FF2B5EF4-FFF2-40B4-BE49-F238E27FC236}">
                <a16:creationId xmlns:a16="http://schemas.microsoft.com/office/drawing/2014/main" id="{6BCD4673-E477-6689-E4DF-4CB0CAA114E9}"/>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N-gram models</a:t>
            </a:r>
          </a:p>
        </p:txBody>
      </p:sp>
      <p:sp>
        <p:nvSpPr>
          <p:cNvPr id="39" name="TextBox 38">
            <a:extLst>
              <a:ext uri="{FF2B5EF4-FFF2-40B4-BE49-F238E27FC236}">
                <a16:creationId xmlns:a16="http://schemas.microsoft.com/office/drawing/2014/main" id="{E434D91C-917E-40CA-3749-020BAB723B13}"/>
              </a:ext>
            </a:extLst>
          </p:cNvPr>
          <p:cNvSpPr txBox="1"/>
          <p:nvPr/>
        </p:nvSpPr>
        <p:spPr>
          <a:xfrm>
            <a:off x="552760" y="1358476"/>
            <a:ext cx="10018596" cy="1200329"/>
          </a:xfrm>
          <a:prstGeom prst="rect">
            <a:avLst/>
          </a:prstGeom>
          <a:noFill/>
        </p:spPr>
        <p:txBody>
          <a:bodyPr wrap="square" rtlCol="0">
            <a:spAutoFit/>
          </a:bodyPr>
          <a:lstStyle/>
          <a:p>
            <a:r>
              <a:rPr lang="en-US" sz="3600" dirty="0"/>
              <a:t>Can we model natural language by its transition statistics alone?</a:t>
            </a:r>
          </a:p>
        </p:txBody>
      </p:sp>
      <p:grpSp>
        <p:nvGrpSpPr>
          <p:cNvPr id="5" name="Group 4">
            <a:extLst>
              <a:ext uri="{FF2B5EF4-FFF2-40B4-BE49-F238E27FC236}">
                <a16:creationId xmlns:a16="http://schemas.microsoft.com/office/drawing/2014/main" id="{809EF9BC-AF48-150B-0653-C6EE990BC1FE}"/>
              </a:ext>
            </a:extLst>
          </p:cNvPr>
          <p:cNvGrpSpPr/>
          <p:nvPr/>
        </p:nvGrpSpPr>
        <p:grpSpPr>
          <a:xfrm>
            <a:off x="815450" y="3267288"/>
            <a:ext cx="6444532" cy="2793175"/>
            <a:chOff x="9372600" y="4380925"/>
            <a:chExt cx="5520247" cy="2336931"/>
          </a:xfrm>
        </p:grpSpPr>
        <p:sp>
          <p:nvSpPr>
            <p:cNvPr id="6" name="TextBox 5">
              <a:extLst>
                <a:ext uri="{FF2B5EF4-FFF2-40B4-BE49-F238E27FC236}">
                  <a16:creationId xmlns:a16="http://schemas.microsoft.com/office/drawing/2014/main" id="{15C2295C-3381-0AE0-6197-9EC8BE85CD7A}"/>
                </a:ext>
              </a:extLst>
            </p:cNvPr>
            <p:cNvSpPr txBox="1"/>
            <p:nvPr/>
          </p:nvSpPr>
          <p:spPr>
            <a:xfrm>
              <a:off x="11657627" y="4380925"/>
              <a:ext cx="3235220" cy="2240281"/>
            </a:xfrm>
            <a:prstGeom prst="rect">
              <a:avLst/>
            </a:prstGeom>
            <a:noFill/>
          </p:spPr>
          <p:txBody>
            <a:bodyPr wrap="square">
              <a:spAutoFit/>
            </a:bodyPr>
            <a:lstStyle/>
            <a:p>
              <a:pPr algn="ctr"/>
              <a:r>
                <a:rPr lang="en-US" sz="2800" i="1" dirty="0">
                  <a:latin typeface="Times New Roman" panose="02020603050405020304" pitchFamily="18" charset="0"/>
                  <a:cs typeface="Times New Roman" panose="02020603050405020304" pitchFamily="18" charset="0"/>
                </a:rPr>
                <a:t>“the notion of ‘probability of a sentence’ is an entirely useless one, under any known interpretation of this term”</a:t>
              </a:r>
            </a:p>
          </p:txBody>
        </p:sp>
        <p:pic>
          <p:nvPicPr>
            <p:cNvPr id="7" name="Picture 8" descr="Happy Birthday, Noam Chomsky | The New ...">
              <a:extLst>
                <a:ext uri="{FF2B5EF4-FFF2-40B4-BE49-F238E27FC236}">
                  <a16:creationId xmlns:a16="http://schemas.microsoft.com/office/drawing/2014/main" id="{64513B9C-052C-FADC-160F-42E0A8D7017D}"/>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9372600" y="4393756"/>
              <a:ext cx="2141401" cy="23241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39779BB-BB42-FCBE-5AC0-B68A7CCD3EB7}"/>
                </a:ext>
              </a:extLst>
            </p:cNvPr>
            <p:cNvSpPr txBox="1"/>
            <p:nvPr/>
          </p:nvSpPr>
          <p:spPr>
            <a:xfrm>
              <a:off x="9552831" y="6335824"/>
              <a:ext cx="1780937" cy="369332"/>
            </a:xfrm>
            <a:prstGeom prst="rect">
              <a:avLst/>
            </a:prstGeom>
            <a:noFill/>
          </p:spPr>
          <p:txBody>
            <a:bodyPr wrap="none" rtlCol="0">
              <a:spAutoFit/>
            </a:bodyPr>
            <a:lstStyle/>
            <a:p>
              <a:r>
                <a:rPr lang="en-US" dirty="0">
                  <a:solidFill>
                    <a:schemeClr val="bg1"/>
                  </a:solidFill>
                </a:rPr>
                <a:t>Noam Chomsky</a:t>
              </a:r>
            </a:p>
          </p:txBody>
        </p:sp>
      </p:grpSp>
      <p:grpSp>
        <p:nvGrpSpPr>
          <p:cNvPr id="9" name="Group 8">
            <a:extLst>
              <a:ext uri="{FF2B5EF4-FFF2-40B4-BE49-F238E27FC236}">
                <a16:creationId xmlns:a16="http://schemas.microsoft.com/office/drawing/2014/main" id="{ED69F185-45AB-4155-63F8-3B346F3EF684}"/>
              </a:ext>
            </a:extLst>
          </p:cNvPr>
          <p:cNvGrpSpPr/>
          <p:nvPr/>
        </p:nvGrpSpPr>
        <p:grpSpPr>
          <a:xfrm>
            <a:off x="7828156" y="3432072"/>
            <a:ext cx="4542883" cy="2244257"/>
            <a:chOff x="3821594" y="4291251"/>
            <a:chExt cx="4992206" cy="2244257"/>
          </a:xfrm>
        </p:grpSpPr>
        <p:grpSp>
          <p:nvGrpSpPr>
            <p:cNvPr id="10" name="Group 9">
              <a:extLst>
                <a:ext uri="{FF2B5EF4-FFF2-40B4-BE49-F238E27FC236}">
                  <a16:creationId xmlns:a16="http://schemas.microsoft.com/office/drawing/2014/main" id="{DAAA69D4-4A59-122E-1595-E31E2BF141B8}"/>
                </a:ext>
              </a:extLst>
            </p:cNvPr>
            <p:cNvGrpSpPr/>
            <p:nvPr/>
          </p:nvGrpSpPr>
          <p:grpSpPr>
            <a:xfrm>
              <a:off x="3821594" y="4291251"/>
              <a:ext cx="4325801" cy="1892478"/>
              <a:chOff x="3503749" y="3479223"/>
              <a:chExt cx="4325801" cy="1892478"/>
            </a:xfrm>
          </p:grpSpPr>
          <p:sp>
            <p:nvSpPr>
              <p:cNvPr id="12" name="Rounded Rectangle 11">
                <a:extLst>
                  <a:ext uri="{FF2B5EF4-FFF2-40B4-BE49-F238E27FC236}">
                    <a16:creationId xmlns:a16="http://schemas.microsoft.com/office/drawing/2014/main" id="{8DDFB6E8-9CAA-F1DF-B0E8-9A09A5730EB7}"/>
                  </a:ext>
                </a:extLst>
              </p:cNvPr>
              <p:cNvSpPr/>
              <p:nvPr/>
            </p:nvSpPr>
            <p:spPr>
              <a:xfrm>
                <a:off x="4552950" y="3479223"/>
                <a:ext cx="1816100" cy="5461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Chomsky</a:t>
                </a:r>
              </a:p>
            </p:txBody>
          </p:sp>
          <p:sp>
            <p:nvSpPr>
              <p:cNvPr id="13" name="Rounded Rectangle 12">
                <a:extLst>
                  <a:ext uri="{FF2B5EF4-FFF2-40B4-BE49-F238E27FC236}">
                    <a16:creationId xmlns:a16="http://schemas.microsoft.com/office/drawing/2014/main" id="{D531BEE8-D8CA-33A5-79A6-23A26C5E29AC}"/>
                  </a:ext>
                </a:extLst>
              </p:cNvPr>
              <p:cNvSpPr/>
              <p:nvPr/>
            </p:nvSpPr>
            <p:spPr>
              <a:xfrm>
                <a:off x="6013450" y="4260540"/>
                <a:ext cx="1816100" cy="5461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loves</a:t>
                </a:r>
                <a:endParaRPr lang="en-US" dirty="0"/>
              </a:p>
            </p:txBody>
          </p:sp>
          <p:sp>
            <p:nvSpPr>
              <p:cNvPr id="14" name="Rounded Rectangle 13">
                <a:extLst>
                  <a:ext uri="{FF2B5EF4-FFF2-40B4-BE49-F238E27FC236}">
                    <a16:creationId xmlns:a16="http://schemas.microsoft.com/office/drawing/2014/main" id="{ACCFD085-789A-5BCE-F807-CEEE3BE73A6E}"/>
                  </a:ext>
                </a:extLst>
              </p:cNvPr>
              <p:cNvSpPr/>
              <p:nvPr/>
            </p:nvSpPr>
            <p:spPr>
              <a:xfrm>
                <a:off x="3503749" y="4825601"/>
                <a:ext cx="1816100" cy="54610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ChatGPT</a:t>
                </a:r>
                <a:endParaRPr lang="en-US" dirty="0"/>
              </a:p>
            </p:txBody>
          </p:sp>
          <p:cxnSp>
            <p:nvCxnSpPr>
              <p:cNvPr id="15" name="Straight Connector 14">
                <a:extLst>
                  <a:ext uri="{FF2B5EF4-FFF2-40B4-BE49-F238E27FC236}">
                    <a16:creationId xmlns:a16="http://schemas.microsoft.com/office/drawing/2014/main" id="{975F0EC6-26C1-E97F-6FBF-A70CF4B8908D}"/>
                  </a:ext>
                </a:extLst>
              </p:cNvPr>
              <p:cNvCxnSpPr>
                <a:cxnSpLocks/>
                <a:stCxn id="13" idx="1"/>
                <a:endCxn id="12" idx="2"/>
              </p:cNvCxnSpPr>
              <p:nvPr/>
            </p:nvCxnSpPr>
            <p:spPr>
              <a:xfrm flipH="1" flipV="1">
                <a:off x="5461000" y="4025323"/>
                <a:ext cx="552450" cy="508267"/>
              </a:xfrm>
              <a:prstGeom prst="line">
                <a:avLst/>
              </a:prstGeom>
              <a:ln w="508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98A8A5FC-2B06-0878-524E-78B27ACF0E50}"/>
                  </a:ext>
                </a:extLst>
              </p:cNvPr>
              <p:cNvCxnSpPr>
                <a:cxnSpLocks/>
                <a:stCxn id="14" idx="0"/>
                <a:endCxn id="12" idx="2"/>
              </p:cNvCxnSpPr>
              <p:nvPr/>
            </p:nvCxnSpPr>
            <p:spPr>
              <a:xfrm flipV="1">
                <a:off x="4411799" y="4025323"/>
                <a:ext cx="1049201" cy="800278"/>
              </a:xfrm>
              <a:prstGeom prst="line">
                <a:avLst/>
              </a:prstGeom>
              <a:ln w="508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47B69921-7AE8-8B7B-D312-F0BD49DDFAC5}"/>
                  </a:ext>
                </a:extLst>
              </p:cNvPr>
              <p:cNvCxnSpPr>
                <a:cxnSpLocks/>
                <a:stCxn id="14" idx="3"/>
                <a:endCxn id="13" idx="1"/>
              </p:cNvCxnSpPr>
              <p:nvPr/>
            </p:nvCxnSpPr>
            <p:spPr>
              <a:xfrm flipV="1">
                <a:off x="5319849" y="4533590"/>
                <a:ext cx="693601" cy="565061"/>
              </a:xfrm>
              <a:prstGeom prst="line">
                <a:avLst/>
              </a:prstGeom>
              <a:ln w="508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grpSp>
        <p:sp>
          <p:nvSpPr>
            <p:cNvPr id="11" name="TextBox 10">
              <a:extLst>
                <a:ext uri="{FF2B5EF4-FFF2-40B4-BE49-F238E27FC236}">
                  <a16:creationId xmlns:a16="http://schemas.microsoft.com/office/drawing/2014/main" id="{5FC157F3-99D6-76F2-B0FB-891EB00D7CE1}"/>
                </a:ext>
              </a:extLst>
            </p:cNvPr>
            <p:cNvSpPr txBox="1"/>
            <p:nvPr/>
          </p:nvSpPr>
          <p:spPr>
            <a:xfrm>
              <a:off x="6127082" y="6073843"/>
              <a:ext cx="2686718" cy="461665"/>
            </a:xfrm>
            <a:prstGeom prst="rect">
              <a:avLst/>
            </a:prstGeom>
            <a:noFill/>
          </p:spPr>
          <p:txBody>
            <a:bodyPr wrap="square">
              <a:spAutoFit/>
            </a:bodyPr>
            <a:lstStyle/>
            <a:p>
              <a:r>
                <a:rPr lang="en-US" sz="2400" dirty="0"/>
                <a:t>no structure?</a:t>
              </a:r>
            </a:p>
          </p:txBody>
        </p:sp>
      </p:grpSp>
    </p:spTree>
    <p:extLst>
      <p:ext uri="{BB962C8B-B14F-4D97-AF65-F5344CB8AC3E}">
        <p14:creationId xmlns:p14="http://schemas.microsoft.com/office/powerpoint/2010/main" val="3022759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Beyond MOOCs: Campus Launches Online Learning Office Headed by Jeff Elman">
            <a:extLst>
              <a:ext uri="{FF2B5EF4-FFF2-40B4-BE49-F238E27FC236}">
                <a16:creationId xmlns:a16="http://schemas.microsoft.com/office/drawing/2014/main" id="{6143D728-0144-93E7-4FD8-9EAC5C2FB5AF}"/>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82094" y="1671122"/>
            <a:ext cx="4133312" cy="3614556"/>
          </a:xfrm>
          <a:prstGeom prst="rect">
            <a:avLst/>
          </a:prstGeom>
          <a:noFill/>
          <a:extLst>
            <a:ext uri="{909E8E84-426E-40DD-AFC4-6F175D3DCCD1}">
              <a14:hiddenFill xmlns:a14="http://schemas.microsoft.com/office/drawing/2010/main">
                <a:solidFill>
                  <a:srgbClr val="FFFFFF"/>
                </a:solidFill>
              </a14:hiddenFill>
            </a:ext>
          </a:extLst>
        </p:spPr>
      </p:pic>
      <p:sp>
        <p:nvSpPr>
          <p:cNvPr id="149" name="Rectangle 2">
            <a:extLst>
              <a:ext uri="{FF2B5EF4-FFF2-40B4-BE49-F238E27FC236}">
                <a16:creationId xmlns:a16="http://schemas.microsoft.com/office/drawing/2014/main" id="{7C200243-A7FF-FE25-5331-FACAAB67DBA1}"/>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6BCD4673-E477-6689-E4DF-4CB0CAA114E9}"/>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Neural networks for language</a:t>
            </a:r>
          </a:p>
        </p:txBody>
      </p:sp>
      <p:sp>
        <p:nvSpPr>
          <p:cNvPr id="6" name="TextBox 5">
            <a:extLst>
              <a:ext uri="{FF2B5EF4-FFF2-40B4-BE49-F238E27FC236}">
                <a16:creationId xmlns:a16="http://schemas.microsoft.com/office/drawing/2014/main" id="{BF64B88B-A46D-CACE-003A-8A43AD2C0C70}"/>
              </a:ext>
            </a:extLst>
          </p:cNvPr>
          <p:cNvSpPr txBox="1"/>
          <p:nvPr/>
        </p:nvSpPr>
        <p:spPr>
          <a:xfrm>
            <a:off x="5374888" y="1527392"/>
            <a:ext cx="6498370" cy="3970318"/>
          </a:xfrm>
          <a:prstGeom prst="rect">
            <a:avLst/>
          </a:prstGeom>
          <a:noFill/>
        </p:spPr>
        <p:txBody>
          <a:bodyPr wrap="square" rtlCol="0">
            <a:spAutoFit/>
          </a:bodyPr>
          <a:lstStyle/>
          <a:p>
            <a:r>
              <a:rPr lang="en-US" sz="2800" dirty="0"/>
              <a:t>Starting from ~1990s, researchers began to use neural networks to model natural language</a:t>
            </a:r>
          </a:p>
          <a:p>
            <a:endParaRPr lang="en-US" sz="2800" dirty="0"/>
          </a:p>
          <a:p>
            <a:r>
              <a:rPr lang="en-US" sz="2800" dirty="0"/>
              <a:t>With the arrival of large text corpuses (~trillion words by 2006), this led to neural networks being applied to problems like machine translation and document classification</a:t>
            </a:r>
          </a:p>
        </p:txBody>
      </p:sp>
      <p:sp>
        <p:nvSpPr>
          <p:cNvPr id="2" name="TextBox 1">
            <a:extLst>
              <a:ext uri="{FF2B5EF4-FFF2-40B4-BE49-F238E27FC236}">
                <a16:creationId xmlns:a16="http://schemas.microsoft.com/office/drawing/2014/main" id="{5F581C3E-156C-C51E-DFDF-960092F860DD}"/>
              </a:ext>
            </a:extLst>
          </p:cNvPr>
          <p:cNvSpPr txBox="1"/>
          <p:nvPr/>
        </p:nvSpPr>
        <p:spPr>
          <a:xfrm>
            <a:off x="482094" y="4331571"/>
            <a:ext cx="1987658" cy="954107"/>
          </a:xfrm>
          <a:prstGeom prst="rect">
            <a:avLst/>
          </a:prstGeom>
          <a:noFill/>
        </p:spPr>
        <p:txBody>
          <a:bodyPr wrap="square">
            <a:spAutoFit/>
          </a:bodyPr>
          <a:lstStyle/>
          <a:p>
            <a:r>
              <a:rPr lang="en-US" sz="2800" dirty="0">
                <a:solidFill>
                  <a:schemeClr val="bg1"/>
                </a:solidFill>
              </a:rPr>
              <a:t>Jeff Elman 1948-2018</a:t>
            </a:r>
          </a:p>
        </p:txBody>
      </p:sp>
      <p:sp>
        <p:nvSpPr>
          <p:cNvPr id="3" name="TextBox 2">
            <a:extLst>
              <a:ext uri="{FF2B5EF4-FFF2-40B4-BE49-F238E27FC236}">
                <a16:creationId xmlns:a16="http://schemas.microsoft.com/office/drawing/2014/main" id="{4B9B4F2A-B3A0-02C4-29F3-FEF128C5320A}"/>
              </a:ext>
            </a:extLst>
          </p:cNvPr>
          <p:cNvSpPr txBox="1"/>
          <p:nvPr/>
        </p:nvSpPr>
        <p:spPr>
          <a:xfrm>
            <a:off x="8624073" y="6396335"/>
            <a:ext cx="3539752" cy="461665"/>
          </a:xfrm>
          <a:prstGeom prst="rect">
            <a:avLst/>
          </a:prstGeom>
          <a:noFill/>
        </p:spPr>
        <p:txBody>
          <a:bodyPr wrap="none" rtlCol="0">
            <a:spAutoFit/>
          </a:bodyPr>
          <a:lstStyle/>
          <a:p>
            <a:r>
              <a:rPr lang="en-US" sz="2400"/>
              <a:t>Elman 1990; Bengio 2003</a:t>
            </a:r>
          </a:p>
        </p:txBody>
      </p:sp>
      <p:pic>
        <p:nvPicPr>
          <p:cNvPr id="4" name="Picture 3">
            <a:extLst>
              <a:ext uri="{FF2B5EF4-FFF2-40B4-BE49-F238E27FC236}">
                <a16:creationId xmlns:a16="http://schemas.microsoft.com/office/drawing/2014/main" id="{9FEC614F-66E4-F11B-C46F-556088D276D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Tree>
    <p:extLst>
      <p:ext uri="{BB962C8B-B14F-4D97-AF65-F5344CB8AC3E}">
        <p14:creationId xmlns:p14="http://schemas.microsoft.com/office/powerpoint/2010/main" val="1517701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Rectangle 2">
            <a:extLst>
              <a:ext uri="{FF2B5EF4-FFF2-40B4-BE49-F238E27FC236}">
                <a16:creationId xmlns:a16="http://schemas.microsoft.com/office/drawing/2014/main" id="{7C200243-A7FF-FE25-5331-FACAAB67DBA1}"/>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6BCD4673-E477-6689-E4DF-4CB0CAA114E9}"/>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Neural networks for language</a:t>
            </a:r>
          </a:p>
        </p:txBody>
      </p:sp>
      <p:pic>
        <p:nvPicPr>
          <p:cNvPr id="2" name="Picture 1">
            <a:extLst>
              <a:ext uri="{FF2B5EF4-FFF2-40B4-BE49-F238E27FC236}">
                <a16:creationId xmlns:a16="http://schemas.microsoft.com/office/drawing/2014/main" id="{3B4F15D8-4459-9035-BBEF-9C9F160B182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68232" y="1466936"/>
            <a:ext cx="5046180" cy="5009746"/>
          </a:xfrm>
          <a:prstGeom prst="rect">
            <a:avLst/>
          </a:prstGeom>
        </p:spPr>
      </p:pic>
      <p:pic>
        <p:nvPicPr>
          <p:cNvPr id="25602" name="Picture 2" descr="Sequence to sequence model: Introduction and concepts | by Manish Chablani  | Towards Data Science">
            <a:extLst>
              <a:ext uri="{FF2B5EF4-FFF2-40B4-BE49-F238E27FC236}">
                <a16:creationId xmlns:a16="http://schemas.microsoft.com/office/drawing/2014/main" id="{6AA43134-9D5C-130D-535D-E359A822776A}"/>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65100" y="1200236"/>
            <a:ext cx="6273800" cy="290816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0C0069C-13E6-4BC3-5677-772F19E3C6FB}"/>
              </a:ext>
            </a:extLst>
          </p:cNvPr>
          <p:cNvSpPr txBox="1"/>
          <p:nvPr/>
        </p:nvSpPr>
        <p:spPr>
          <a:xfrm>
            <a:off x="256479" y="4710717"/>
            <a:ext cx="5226542" cy="1384995"/>
          </a:xfrm>
          <a:prstGeom prst="rect">
            <a:avLst/>
          </a:prstGeom>
          <a:noFill/>
        </p:spPr>
        <p:txBody>
          <a:bodyPr wrap="square" rtlCol="0">
            <a:spAutoFit/>
          </a:bodyPr>
          <a:lstStyle/>
          <a:p>
            <a:pPr algn="ctr"/>
            <a:r>
              <a:rPr lang="en-US" sz="2800" dirty="0"/>
              <a:t>Sequence to sequence (RNN / LSTM) models began to come of age ~2015 </a:t>
            </a:r>
          </a:p>
        </p:txBody>
      </p:sp>
      <p:pic>
        <p:nvPicPr>
          <p:cNvPr id="4" name="Picture 3">
            <a:extLst>
              <a:ext uri="{FF2B5EF4-FFF2-40B4-BE49-F238E27FC236}">
                <a16:creationId xmlns:a16="http://schemas.microsoft.com/office/drawing/2014/main" id="{222FD025-86FF-A763-0244-22E6258CE5B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Tree>
    <p:extLst>
      <p:ext uri="{BB962C8B-B14F-4D97-AF65-F5344CB8AC3E}">
        <p14:creationId xmlns:p14="http://schemas.microsoft.com/office/powerpoint/2010/main" val="28335220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12DC1-9442-46B1-DE7E-974BA9861C3C}"/>
            </a:ext>
          </a:extLst>
        </p:cNvPr>
        <p:cNvGrpSpPr/>
        <p:nvPr/>
      </p:nvGrpSpPr>
      <p:grpSpPr>
        <a:xfrm>
          <a:off x="0" y="0"/>
          <a:ext cx="0" cy="0"/>
          <a:chOff x="0" y="0"/>
          <a:chExt cx="0" cy="0"/>
        </a:xfrm>
      </p:grpSpPr>
      <p:sp>
        <p:nvSpPr>
          <p:cNvPr id="19" name="Rounded Rectangle 18">
            <a:extLst>
              <a:ext uri="{FF2B5EF4-FFF2-40B4-BE49-F238E27FC236}">
                <a16:creationId xmlns:a16="http://schemas.microsoft.com/office/drawing/2014/main" id="{D77C13B0-57BE-9C65-390F-FB05D3CC1701}"/>
              </a:ext>
            </a:extLst>
          </p:cNvPr>
          <p:cNvSpPr/>
          <p:nvPr/>
        </p:nvSpPr>
        <p:spPr>
          <a:xfrm>
            <a:off x="1017942" y="2316638"/>
            <a:ext cx="1216387" cy="369332"/>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a:extLst>
              <a:ext uri="{FF2B5EF4-FFF2-40B4-BE49-F238E27FC236}">
                <a16:creationId xmlns:a16="http://schemas.microsoft.com/office/drawing/2014/main" id="{B2E855A3-0D19-C5ED-1113-F9E0DB94C3EA}"/>
              </a:ext>
            </a:extLst>
          </p:cNvPr>
          <p:cNvSpPr/>
          <p:nvPr/>
        </p:nvSpPr>
        <p:spPr>
          <a:xfrm>
            <a:off x="1013381" y="2995918"/>
            <a:ext cx="1216387" cy="369332"/>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a:extLst>
              <a:ext uri="{FF2B5EF4-FFF2-40B4-BE49-F238E27FC236}">
                <a16:creationId xmlns:a16="http://schemas.microsoft.com/office/drawing/2014/main" id="{AE4737C9-1727-C2F9-D2A5-CC6DBDD6A662}"/>
              </a:ext>
            </a:extLst>
          </p:cNvPr>
          <p:cNvSpPr/>
          <p:nvPr/>
        </p:nvSpPr>
        <p:spPr>
          <a:xfrm>
            <a:off x="983202" y="4055700"/>
            <a:ext cx="1216387" cy="369332"/>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5E13F513-8126-C80C-2EBD-EB1E38C5AF74}"/>
              </a:ext>
            </a:extLst>
          </p:cNvPr>
          <p:cNvSpPr/>
          <p:nvPr/>
        </p:nvSpPr>
        <p:spPr>
          <a:xfrm>
            <a:off x="1013381" y="1616927"/>
            <a:ext cx="1216387" cy="369332"/>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Rectangle 2">
            <a:extLst>
              <a:ext uri="{FF2B5EF4-FFF2-40B4-BE49-F238E27FC236}">
                <a16:creationId xmlns:a16="http://schemas.microsoft.com/office/drawing/2014/main" id="{3FE20318-27DB-BD73-F2F0-AC58C3D68FE3}"/>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8AE21FEE-2A5A-9C32-C186-651F8F4CE316}"/>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Neural machine translation</a:t>
            </a:r>
          </a:p>
        </p:txBody>
      </p:sp>
      <p:sp>
        <p:nvSpPr>
          <p:cNvPr id="4" name="Rounded Rectangle 3">
            <a:extLst>
              <a:ext uri="{FF2B5EF4-FFF2-40B4-BE49-F238E27FC236}">
                <a16:creationId xmlns:a16="http://schemas.microsoft.com/office/drawing/2014/main" id="{3239DBCC-C1F6-81E2-0720-CB64A0B1C918}"/>
              </a:ext>
            </a:extLst>
          </p:cNvPr>
          <p:cNvSpPr/>
          <p:nvPr/>
        </p:nvSpPr>
        <p:spPr>
          <a:xfrm>
            <a:off x="2709748" y="1774384"/>
            <a:ext cx="1925444" cy="2592296"/>
          </a:xfrm>
          <a:prstGeom prst="roundRect">
            <a:avLst/>
          </a:prstGeom>
          <a:noFill/>
          <a:ln w="25400">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Artificial Neural Network Icons - Free SVG &amp; PNG Artificial ...">
            <a:extLst>
              <a:ext uri="{FF2B5EF4-FFF2-40B4-BE49-F238E27FC236}">
                <a16:creationId xmlns:a16="http://schemas.microsoft.com/office/drawing/2014/main" id="{287B80CF-9063-1162-5919-594A01B0A55C}"/>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709748" y="2344890"/>
            <a:ext cx="1944649" cy="194464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FF07BEB-3444-B9F3-DE30-121566C083B7}"/>
              </a:ext>
            </a:extLst>
          </p:cNvPr>
          <p:cNvSpPr txBox="1"/>
          <p:nvPr/>
        </p:nvSpPr>
        <p:spPr>
          <a:xfrm>
            <a:off x="1077872" y="1616927"/>
            <a:ext cx="1121717" cy="369332"/>
          </a:xfrm>
          <a:prstGeom prst="rect">
            <a:avLst/>
          </a:prstGeom>
          <a:noFill/>
        </p:spPr>
        <p:txBody>
          <a:bodyPr wrap="none" rtlCol="0">
            <a:spAutoFit/>
          </a:bodyPr>
          <a:lstStyle/>
          <a:p>
            <a:r>
              <a:rPr lang="en-US"/>
              <a:t>Japanese</a:t>
            </a:r>
          </a:p>
        </p:txBody>
      </p:sp>
      <p:sp>
        <p:nvSpPr>
          <p:cNvPr id="6" name="TextBox 5">
            <a:extLst>
              <a:ext uri="{FF2B5EF4-FFF2-40B4-BE49-F238E27FC236}">
                <a16:creationId xmlns:a16="http://schemas.microsoft.com/office/drawing/2014/main" id="{3276A7DB-2A20-7768-C94E-FEB7E3D39365}"/>
              </a:ext>
            </a:extLst>
          </p:cNvPr>
          <p:cNvSpPr txBox="1"/>
          <p:nvPr/>
        </p:nvSpPr>
        <p:spPr>
          <a:xfrm>
            <a:off x="1186523" y="2318563"/>
            <a:ext cx="904415" cy="369332"/>
          </a:xfrm>
          <a:prstGeom prst="rect">
            <a:avLst/>
          </a:prstGeom>
          <a:noFill/>
        </p:spPr>
        <p:txBody>
          <a:bodyPr wrap="none" rtlCol="0">
            <a:spAutoFit/>
          </a:bodyPr>
          <a:lstStyle/>
          <a:p>
            <a:r>
              <a:rPr lang="en-US"/>
              <a:t>English</a:t>
            </a:r>
          </a:p>
        </p:txBody>
      </p:sp>
      <p:sp>
        <p:nvSpPr>
          <p:cNvPr id="8" name="TextBox 7">
            <a:extLst>
              <a:ext uri="{FF2B5EF4-FFF2-40B4-BE49-F238E27FC236}">
                <a16:creationId xmlns:a16="http://schemas.microsoft.com/office/drawing/2014/main" id="{04AABEAE-5321-4A67-EF9F-D4FED8B3520C}"/>
              </a:ext>
            </a:extLst>
          </p:cNvPr>
          <p:cNvSpPr txBox="1"/>
          <p:nvPr/>
        </p:nvSpPr>
        <p:spPr>
          <a:xfrm>
            <a:off x="1189024" y="3020198"/>
            <a:ext cx="899413" cy="369332"/>
          </a:xfrm>
          <a:prstGeom prst="rect">
            <a:avLst/>
          </a:prstGeom>
          <a:noFill/>
        </p:spPr>
        <p:txBody>
          <a:bodyPr wrap="none" rtlCol="0">
            <a:spAutoFit/>
          </a:bodyPr>
          <a:lstStyle/>
          <a:p>
            <a:r>
              <a:rPr lang="en-US"/>
              <a:t>Swahili</a:t>
            </a:r>
          </a:p>
        </p:txBody>
      </p:sp>
      <p:sp>
        <p:nvSpPr>
          <p:cNvPr id="9" name="TextBox 8">
            <a:extLst>
              <a:ext uri="{FF2B5EF4-FFF2-40B4-BE49-F238E27FC236}">
                <a16:creationId xmlns:a16="http://schemas.microsoft.com/office/drawing/2014/main" id="{817762AD-8E34-B9BA-E818-C525BD8D5309}"/>
              </a:ext>
            </a:extLst>
          </p:cNvPr>
          <p:cNvSpPr txBox="1"/>
          <p:nvPr/>
        </p:nvSpPr>
        <p:spPr>
          <a:xfrm>
            <a:off x="1119337" y="4030801"/>
            <a:ext cx="994183" cy="369332"/>
          </a:xfrm>
          <a:prstGeom prst="rect">
            <a:avLst/>
          </a:prstGeom>
          <a:noFill/>
        </p:spPr>
        <p:txBody>
          <a:bodyPr wrap="none" rtlCol="0">
            <a:spAutoFit/>
          </a:bodyPr>
          <a:lstStyle/>
          <a:p>
            <a:r>
              <a:rPr lang="en-US"/>
              <a:t>German</a:t>
            </a:r>
          </a:p>
        </p:txBody>
      </p:sp>
      <p:sp>
        <p:nvSpPr>
          <p:cNvPr id="10" name="TextBox 9">
            <a:extLst>
              <a:ext uri="{FF2B5EF4-FFF2-40B4-BE49-F238E27FC236}">
                <a16:creationId xmlns:a16="http://schemas.microsoft.com/office/drawing/2014/main" id="{E575EB0C-A9D6-3003-B36C-9EC23E9AFB8D}"/>
              </a:ext>
            </a:extLst>
          </p:cNvPr>
          <p:cNvSpPr txBox="1"/>
          <p:nvPr/>
        </p:nvSpPr>
        <p:spPr>
          <a:xfrm>
            <a:off x="1420977" y="3488540"/>
            <a:ext cx="381836" cy="369332"/>
          </a:xfrm>
          <a:prstGeom prst="rect">
            <a:avLst/>
          </a:prstGeom>
          <a:noFill/>
        </p:spPr>
        <p:txBody>
          <a:bodyPr wrap="square" rtlCol="0">
            <a:spAutoFit/>
          </a:bodyPr>
          <a:lstStyle/>
          <a:p>
            <a:r>
              <a:rPr lang="en-US"/>
              <a:t>…</a:t>
            </a:r>
          </a:p>
        </p:txBody>
      </p:sp>
      <p:sp>
        <p:nvSpPr>
          <p:cNvPr id="11" name="TextBox 10">
            <a:extLst>
              <a:ext uri="{FF2B5EF4-FFF2-40B4-BE49-F238E27FC236}">
                <a16:creationId xmlns:a16="http://schemas.microsoft.com/office/drawing/2014/main" id="{5DCA6CE0-3EA2-B2F8-623A-D0F2176A0213}"/>
              </a:ext>
            </a:extLst>
          </p:cNvPr>
          <p:cNvSpPr txBox="1"/>
          <p:nvPr/>
        </p:nvSpPr>
        <p:spPr>
          <a:xfrm>
            <a:off x="3223180" y="1893925"/>
            <a:ext cx="898579" cy="461665"/>
          </a:xfrm>
          <a:prstGeom prst="rect">
            <a:avLst/>
          </a:prstGeom>
          <a:noFill/>
        </p:spPr>
        <p:txBody>
          <a:bodyPr wrap="none" rtlCol="0">
            <a:spAutoFit/>
          </a:bodyPr>
          <a:lstStyle/>
          <a:p>
            <a:r>
              <a:rPr lang="en-US" sz="2400"/>
              <a:t>LSTM</a:t>
            </a:r>
          </a:p>
        </p:txBody>
      </p:sp>
      <p:sp>
        <p:nvSpPr>
          <p:cNvPr id="22" name="Rounded Rectangle 21">
            <a:extLst>
              <a:ext uri="{FF2B5EF4-FFF2-40B4-BE49-F238E27FC236}">
                <a16:creationId xmlns:a16="http://schemas.microsoft.com/office/drawing/2014/main" id="{CB69890F-FC43-909F-83D1-50BC8A5D73AB}"/>
              </a:ext>
            </a:extLst>
          </p:cNvPr>
          <p:cNvSpPr/>
          <p:nvPr/>
        </p:nvSpPr>
        <p:spPr>
          <a:xfrm>
            <a:off x="5168393" y="2316638"/>
            <a:ext cx="1216387" cy="369332"/>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a:extLst>
              <a:ext uri="{FF2B5EF4-FFF2-40B4-BE49-F238E27FC236}">
                <a16:creationId xmlns:a16="http://schemas.microsoft.com/office/drawing/2014/main" id="{12F6CB34-116C-49E6-BB85-86367F2CC29A}"/>
              </a:ext>
            </a:extLst>
          </p:cNvPr>
          <p:cNvSpPr/>
          <p:nvPr/>
        </p:nvSpPr>
        <p:spPr>
          <a:xfrm>
            <a:off x="5163832" y="2995918"/>
            <a:ext cx="1216387" cy="369332"/>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a:extLst>
              <a:ext uri="{FF2B5EF4-FFF2-40B4-BE49-F238E27FC236}">
                <a16:creationId xmlns:a16="http://schemas.microsoft.com/office/drawing/2014/main" id="{FA07D1D9-1CC0-7474-963C-5F00F978BB2A}"/>
              </a:ext>
            </a:extLst>
          </p:cNvPr>
          <p:cNvSpPr/>
          <p:nvPr/>
        </p:nvSpPr>
        <p:spPr>
          <a:xfrm>
            <a:off x="5133653" y="4055700"/>
            <a:ext cx="1216387" cy="369332"/>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ed Rectangle 24">
            <a:extLst>
              <a:ext uri="{FF2B5EF4-FFF2-40B4-BE49-F238E27FC236}">
                <a16:creationId xmlns:a16="http://schemas.microsoft.com/office/drawing/2014/main" id="{90DB128E-A393-BA9B-AC49-27C1469C4AF5}"/>
              </a:ext>
            </a:extLst>
          </p:cNvPr>
          <p:cNvSpPr/>
          <p:nvPr/>
        </p:nvSpPr>
        <p:spPr>
          <a:xfrm>
            <a:off x="5163832" y="1616927"/>
            <a:ext cx="1216387" cy="369332"/>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98AA55C4-1644-9F9E-F9B8-51BBDC67EF7D}"/>
              </a:ext>
            </a:extLst>
          </p:cNvPr>
          <p:cNvSpPr txBox="1"/>
          <p:nvPr/>
        </p:nvSpPr>
        <p:spPr>
          <a:xfrm>
            <a:off x="5228323" y="1616927"/>
            <a:ext cx="1121717" cy="369332"/>
          </a:xfrm>
          <a:prstGeom prst="rect">
            <a:avLst/>
          </a:prstGeom>
          <a:noFill/>
        </p:spPr>
        <p:txBody>
          <a:bodyPr wrap="none" rtlCol="0">
            <a:spAutoFit/>
          </a:bodyPr>
          <a:lstStyle/>
          <a:p>
            <a:r>
              <a:rPr lang="en-US"/>
              <a:t>Japanese</a:t>
            </a:r>
          </a:p>
        </p:txBody>
      </p:sp>
      <p:sp>
        <p:nvSpPr>
          <p:cNvPr id="27" name="TextBox 26">
            <a:extLst>
              <a:ext uri="{FF2B5EF4-FFF2-40B4-BE49-F238E27FC236}">
                <a16:creationId xmlns:a16="http://schemas.microsoft.com/office/drawing/2014/main" id="{26BD5B54-D636-18C5-9548-0013BE16150D}"/>
              </a:ext>
            </a:extLst>
          </p:cNvPr>
          <p:cNvSpPr txBox="1"/>
          <p:nvPr/>
        </p:nvSpPr>
        <p:spPr>
          <a:xfrm>
            <a:off x="5336974" y="2318563"/>
            <a:ext cx="904415" cy="369332"/>
          </a:xfrm>
          <a:prstGeom prst="rect">
            <a:avLst/>
          </a:prstGeom>
          <a:noFill/>
        </p:spPr>
        <p:txBody>
          <a:bodyPr wrap="none" rtlCol="0">
            <a:spAutoFit/>
          </a:bodyPr>
          <a:lstStyle/>
          <a:p>
            <a:r>
              <a:rPr lang="en-US"/>
              <a:t>English</a:t>
            </a:r>
          </a:p>
        </p:txBody>
      </p:sp>
      <p:sp>
        <p:nvSpPr>
          <p:cNvPr id="28" name="TextBox 27">
            <a:extLst>
              <a:ext uri="{FF2B5EF4-FFF2-40B4-BE49-F238E27FC236}">
                <a16:creationId xmlns:a16="http://schemas.microsoft.com/office/drawing/2014/main" id="{4CC3A530-B451-0E3F-65BF-B3310AB7724F}"/>
              </a:ext>
            </a:extLst>
          </p:cNvPr>
          <p:cNvSpPr txBox="1"/>
          <p:nvPr/>
        </p:nvSpPr>
        <p:spPr>
          <a:xfrm>
            <a:off x="5339475" y="3020198"/>
            <a:ext cx="899413" cy="369332"/>
          </a:xfrm>
          <a:prstGeom prst="rect">
            <a:avLst/>
          </a:prstGeom>
          <a:noFill/>
        </p:spPr>
        <p:txBody>
          <a:bodyPr wrap="none" rtlCol="0">
            <a:spAutoFit/>
          </a:bodyPr>
          <a:lstStyle/>
          <a:p>
            <a:r>
              <a:rPr lang="en-US"/>
              <a:t>Swahili</a:t>
            </a:r>
          </a:p>
        </p:txBody>
      </p:sp>
      <p:sp>
        <p:nvSpPr>
          <p:cNvPr id="29" name="TextBox 28">
            <a:extLst>
              <a:ext uri="{FF2B5EF4-FFF2-40B4-BE49-F238E27FC236}">
                <a16:creationId xmlns:a16="http://schemas.microsoft.com/office/drawing/2014/main" id="{6FB84075-03A9-E5E0-EB74-09E7F8B238CF}"/>
              </a:ext>
            </a:extLst>
          </p:cNvPr>
          <p:cNvSpPr txBox="1"/>
          <p:nvPr/>
        </p:nvSpPr>
        <p:spPr>
          <a:xfrm>
            <a:off x="5269788" y="4019650"/>
            <a:ext cx="994183" cy="369332"/>
          </a:xfrm>
          <a:prstGeom prst="rect">
            <a:avLst/>
          </a:prstGeom>
          <a:noFill/>
        </p:spPr>
        <p:txBody>
          <a:bodyPr wrap="none" rtlCol="0">
            <a:spAutoFit/>
          </a:bodyPr>
          <a:lstStyle/>
          <a:p>
            <a:r>
              <a:rPr lang="en-US"/>
              <a:t>German</a:t>
            </a:r>
          </a:p>
        </p:txBody>
      </p:sp>
      <p:sp>
        <p:nvSpPr>
          <p:cNvPr id="30" name="TextBox 29">
            <a:extLst>
              <a:ext uri="{FF2B5EF4-FFF2-40B4-BE49-F238E27FC236}">
                <a16:creationId xmlns:a16="http://schemas.microsoft.com/office/drawing/2014/main" id="{9EF04B10-D8A4-F284-1FCA-585AC190FE33}"/>
              </a:ext>
            </a:extLst>
          </p:cNvPr>
          <p:cNvSpPr txBox="1"/>
          <p:nvPr/>
        </p:nvSpPr>
        <p:spPr>
          <a:xfrm>
            <a:off x="5571428" y="3488540"/>
            <a:ext cx="381836" cy="369332"/>
          </a:xfrm>
          <a:prstGeom prst="rect">
            <a:avLst/>
          </a:prstGeom>
          <a:noFill/>
        </p:spPr>
        <p:txBody>
          <a:bodyPr wrap="square" rtlCol="0">
            <a:spAutoFit/>
          </a:bodyPr>
          <a:lstStyle/>
          <a:p>
            <a:r>
              <a:rPr lang="en-US"/>
              <a:t>…</a:t>
            </a:r>
          </a:p>
        </p:txBody>
      </p:sp>
      <p:grpSp>
        <p:nvGrpSpPr>
          <p:cNvPr id="33" name="Group 32">
            <a:extLst>
              <a:ext uri="{FF2B5EF4-FFF2-40B4-BE49-F238E27FC236}">
                <a16:creationId xmlns:a16="http://schemas.microsoft.com/office/drawing/2014/main" id="{77CF4AD3-E8BC-8D2B-749A-224D300C851D}"/>
              </a:ext>
            </a:extLst>
          </p:cNvPr>
          <p:cNvGrpSpPr/>
          <p:nvPr/>
        </p:nvGrpSpPr>
        <p:grpSpPr>
          <a:xfrm>
            <a:off x="1027544" y="1616927"/>
            <a:ext cx="5370445" cy="1067118"/>
            <a:chOff x="1819279" y="1773044"/>
            <a:chExt cx="5370445" cy="1067118"/>
          </a:xfrm>
        </p:grpSpPr>
        <p:sp>
          <p:nvSpPr>
            <p:cNvPr id="31" name="Rounded Rectangle 30">
              <a:extLst>
                <a:ext uri="{FF2B5EF4-FFF2-40B4-BE49-F238E27FC236}">
                  <a16:creationId xmlns:a16="http://schemas.microsoft.com/office/drawing/2014/main" id="{61741B97-A1D8-E167-9352-325AF016897D}"/>
                </a:ext>
              </a:extLst>
            </p:cNvPr>
            <p:cNvSpPr/>
            <p:nvPr/>
          </p:nvSpPr>
          <p:spPr>
            <a:xfrm>
              <a:off x="1819279" y="2470830"/>
              <a:ext cx="1216387" cy="369332"/>
            </a:xfrm>
            <a:prstGeom prst="roundRect">
              <a:avLst/>
            </a:prstGeom>
            <a:noFill/>
            <a:ln w="635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a:extLst>
                <a:ext uri="{FF2B5EF4-FFF2-40B4-BE49-F238E27FC236}">
                  <a16:creationId xmlns:a16="http://schemas.microsoft.com/office/drawing/2014/main" id="{AF61D8DE-BF55-1D21-6E71-F4DEF7BC7D8D}"/>
                </a:ext>
              </a:extLst>
            </p:cNvPr>
            <p:cNvSpPr/>
            <p:nvPr/>
          </p:nvSpPr>
          <p:spPr>
            <a:xfrm>
              <a:off x="5973337" y="1773044"/>
              <a:ext cx="1216387" cy="369332"/>
            </a:xfrm>
            <a:prstGeom prst="roundRect">
              <a:avLst/>
            </a:prstGeom>
            <a:noFill/>
            <a:ln w="635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ounded Rectangle 33">
            <a:extLst>
              <a:ext uri="{FF2B5EF4-FFF2-40B4-BE49-F238E27FC236}">
                <a16:creationId xmlns:a16="http://schemas.microsoft.com/office/drawing/2014/main" id="{88AF56A8-20C8-EB80-B7A6-656E3ADACAC2}"/>
              </a:ext>
            </a:extLst>
          </p:cNvPr>
          <p:cNvSpPr/>
          <p:nvPr/>
        </p:nvSpPr>
        <p:spPr>
          <a:xfrm>
            <a:off x="1035801" y="1605741"/>
            <a:ext cx="1216387" cy="369332"/>
          </a:xfrm>
          <a:prstGeom prst="roundRect">
            <a:avLst/>
          </a:prstGeom>
          <a:noFill/>
          <a:ln w="635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ounded Rectangle 34">
            <a:extLst>
              <a:ext uri="{FF2B5EF4-FFF2-40B4-BE49-F238E27FC236}">
                <a16:creationId xmlns:a16="http://schemas.microsoft.com/office/drawing/2014/main" id="{9B014127-5941-7C18-4778-4CF57C0C105D}"/>
              </a:ext>
            </a:extLst>
          </p:cNvPr>
          <p:cNvSpPr/>
          <p:nvPr/>
        </p:nvSpPr>
        <p:spPr>
          <a:xfrm>
            <a:off x="5152681" y="4021628"/>
            <a:ext cx="1216387" cy="369332"/>
          </a:xfrm>
          <a:prstGeom prst="roundRect">
            <a:avLst/>
          </a:prstGeom>
          <a:noFill/>
          <a:ln w="635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37">
            <a:extLst>
              <a:ext uri="{FF2B5EF4-FFF2-40B4-BE49-F238E27FC236}">
                <a16:creationId xmlns:a16="http://schemas.microsoft.com/office/drawing/2014/main" id="{09C36E48-7E8B-FE79-A0AC-A11B8014D04F}"/>
              </a:ext>
            </a:extLst>
          </p:cNvPr>
          <p:cNvGrpSpPr/>
          <p:nvPr/>
        </p:nvGrpSpPr>
        <p:grpSpPr>
          <a:xfrm>
            <a:off x="1013380" y="2307358"/>
            <a:ext cx="5358351" cy="2081624"/>
            <a:chOff x="1805115" y="2463475"/>
            <a:chExt cx="5358351" cy="2081624"/>
          </a:xfrm>
        </p:grpSpPr>
        <p:sp>
          <p:nvSpPr>
            <p:cNvPr id="36" name="Rounded Rectangle 35">
              <a:extLst>
                <a:ext uri="{FF2B5EF4-FFF2-40B4-BE49-F238E27FC236}">
                  <a16:creationId xmlns:a16="http://schemas.microsoft.com/office/drawing/2014/main" id="{AC370C50-4556-9987-4217-D25E08AD8B5B}"/>
                </a:ext>
              </a:extLst>
            </p:cNvPr>
            <p:cNvSpPr/>
            <p:nvPr/>
          </p:nvSpPr>
          <p:spPr>
            <a:xfrm>
              <a:off x="1805115" y="2463475"/>
              <a:ext cx="1216387" cy="369332"/>
            </a:xfrm>
            <a:prstGeom prst="roundRect">
              <a:avLst/>
            </a:prstGeom>
            <a:noFill/>
            <a:ln w="635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ed Rectangle 36">
              <a:extLst>
                <a:ext uri="{FF2B5EF4-FFF2-40B4-BE49-F238E27FC236}">
                  <a16:creationId xmlns:a16="http://schemas.microsoft.com/office/drawing/2014/main" id="{CD9747D9-1627-E28B-E00E-71D82957F489}"/>
                </a:ext>
              </a:extLst>
            </p:cNvPr>
            <p:cNvSpPr/>
            <p:nvPr/>
          </p:nvSpPr>
          <p:spPr>
            <a:xfrm>
              <a:off x="5947079" y="4175767"/>
              <a:ext cx="1216387" cy="369332"/>
            </a:xfrm>
            <a:prstGeom prst="roundRect">
              <a:avLst/>
            </a:prstGeom>
            <a:noFill/>
            <a:ln w="635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9" name="Rounded Rectangle 38">
            <a:extLst>
              <a:ext uri="{FF2B5EF4-FFF2-40B4-BE49-F238E27FC236}">
                <a16:creationId xmlns:a16="http://schemas.microsoft.com/office/drawing/2014/main" id="{E3F7ACE2-4E58-4237-2014-70F3F918C9F7}"/>
              </a:ext>
            </a:extLst>
          </p:cNvPr>
          <p:cNvSpPr/>
          <p:nvPr/>
        </p:nvSpPr>
        <p:spPr>
          <a:xfrm>
            <a:off x="1407400" y="4844466"/>
            <a:ext cx="367990" cy="369331"/>
          </a:xfrm>
          <a:prstGeom prst="roundRect">
            <a:avLst/>
          </a:prstGeom>
          <a:noFill/>
          <a:ln w="635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03878458-123B-53F0-D1EF-3193CB3F8C02}"/>
              </a:ext>
            </a:extLst>
          </p:cNvPr>
          <p:cNvSpPr txBox="1"/>
          <p:nvPr/>
        </p:nvSpPr>
        <p:spPr>
          <a:xfrm>
            <a:off x="1802813" y="4798298"/>
            <a:ext cx="1177374" cy="461665"/>
          </a:xfrm>
          <a:prstGeom prst="rect">
            <a:avLst/>
          </a:prstGeom>
          <a:noFill/>
        </p:spPr>
        <p:txBody>
          <a:bodyPr wrap="none" rtlCol="0">
            <a:spAutoFit/>
          </a:bodyPr>
          <a:lstStyle/>
          <a:p>
            <a:r>
              <a:rPr lang="en-US" sz="2400">
                <a:solidFill>
                  <a:schemeClr val="accent2"/>
                </a:solidFill>
              </a:rPr>
              <a:t>training</a:t>
            </a:r>
          </a:p>
        </p:txBody>
      </p:sp>
      <p:sp>
        <p:nvSpPr>
          <p:cNvPr id="41" name="Rounded Rectangle 40">
            <a:extLst>
              <a:ext uri="{FF2B5EF4-FFF2-40B4-BE49-F238E27FC236}">
                <a16:creationId xmlns:a16="http://schemas.microsoft.com/office/drawing/2014/main" id="{E35A50D1-A6EB-CB26-C54F-8A8CE728BC2C}"/>
              </a:ext>
            </a:extLst>
          </p:cNvPr>
          <p:cNvSpPr/>
          <p:nvPr/>
        </p:nvSpPr>
        <p:spPr>
          <a:xfrm>
            <a:off x="3377449" y="4844466"/>
            <a:ext cx="367990" cy="369331"/>
          </a:xfrm>
          <a:prstGeom prst="roundRect">
            <a:avLst/>
          </a:prstGeom>
          <a:noFill/>
          <a:ln w="635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6B765CCB-CE59-BC40-79F5-F56AA44B4EB9}"/>
              </a:ext>
            </a:extLst>
          </p:cNvPr>
          <p:cNvSpPr txBox="1"/>
          <p:nvPr/>
        </p:nvSpPr>
        <p:spPr>
          <a:xfrm>
            <a:off x="3772862" y="4798298"/>
            <a:ext cx="691151" cy="461665"/>
          </a:xfrm>
          <a:prstGeom prst="rect">
            <a:avLst/>
          </a:prstGeom>
          <a:noFill/>
        </p:spPr>
        <p:txBody>
          <a:bodyPr wrap="none" rtlCol="0">
            <a:spAutoFit/>
          </a:bodyPr>
          <a:lstStyle/>
          <a:p>
            <a:r>
              <a:rPr lang="en-US" sz="2400">
                <a:solidFill>
                  <a:srgbClr val="00B050"/>
                </a:solidFill>
              </a:rPr>
              <a:t>test</a:t>
            </a:r>
          </a:p>
        </p:txBody>
      </p:sp>
      <p:sp>
        <p:nvSpPr>
          <p:cNvPr id="43" name="TextBox 42">
            <a:extLst>
              <a:ext uri="{FF2B5EF4-FFF2-40B4-BE49-F238E27FC236}">
                <a16:creationId xmlns:a16="http://schemas.microsoft.com/office/drawing/2014/main" id="{FFC14413-CBE9-1C4A-FFD7-AA5331CCE843}"/>
              </a:ext>
            </a:extLst>
          </p:cNvPr>
          <p:cNvSpPr txBox="1"/>
          <p:nvPr/>
        </p:nvSpPr>
        <p:spPr>
          <a:xfrm>
            <a:off x="7297250" y="1503978"/>
            <a:ext cx="4335653" cy="4401205"/>
          </a:xfrm>
          <a:prstGeom prst="rect">
            <a:avLst/>
          </a:prstGeom>
          <a:noFill/>
        </p:spPr>
        <p:txBody>
          <a:bodyPr wrap="square" rtlCol="0">
            <a:spAutoFit/>
          </a:bodyPr>
          <a:lstStyle/>
          <a:p>
            <a:r>
              <a:rPr lang="en-US" sz="2800" dirty="0"/>
              <a:t>Google’s NMT was able to translate between pairs of languages on which it had never been trained (!!)</a:t>
            </a:r>
          </a:p>
          <a:p>
            <a:endParaRPr lang="en-US" sz="2800" dirty="0"/>
          </a:p>
          <a:p>
            <a:r>
              <a:rPr lang="en-US" sz="2800" dirty="0"/>
              <a:t>.. it must have learned the deep, shared structure of human communication </a:t>
            </a:r>
          </a:p>
          <a:p>
            <a:endParaRPr lang="en-US" sz="2800" dirty="0"/>
          </a:p>
          <a:p>
            <a:endParaRPr lang="en-US" sz="2800" dirty="0"/>
          </a:p>
        </p:txBody>
      </p:sp>
      <p:sp>
        <p:nvSpPr>
          <p:cNvPr id="44" name="TextBox 43">
            <a:extLst>
              <a:ext uri="{FF2B5EF4-FFF2-40B4-BE49-F238E27FC236}">
                <a16:creationId xmlns:a16="http://schemas.microsoft.com/office/drawing/2014/main" id="{97B1AE1B-CD77-36BA-8976-82C895F700CD}"/>
              </a:ext>
            </a:extLst>
          </p:cNvPr>
          <p:cNvSpPr txBox="1"/>
          <p:nvPr/>
        </p:nvSpPr>
        <p:spPr>
          <a:xfrm>
            <a:off x="10047248" y="6396334"/>
            <a:ext cx="1979453" cy="461665"/>
          </a:xfrm>
          <a:prstGeom prst="rect">
            <a:avLst/>
          </a:prstGeom>
          <a:noFill/>
        </p:spPr>
        <p:txBody>
          <a:bodyPr wrap="none" rtlCol="0">
            <a:spAutoFit/>
          </a:bodyPr>
          <a:lstStyle/>
          <a:p>
            <a:r>
              <a:rPr lang="en-US" sz="2400"/>
              <a:t>Wu et al 2016</a:t>
            </a:r>
          </a:p>
        </p:txBody>
      </p:sp>
      <p:pic>
        <p:nvPicPr>
          <p:cNvPr id="2" name="Picture 1">
            <a:extLst>
              <a:ext uri="{FF2B5EF4-FFF2-40B4-BE49-F238E27FC236}">
                <a16:creationId xmlns:a16="http://schemas.microsoft.com/office/drawing/2014/main" id="{BE37152D-5E90-44BE-8C61-B592D6EBFFA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Tree>
    <p:extLst>
      <p:ext uri="{BB962C8B-B14F-4D97-AF65-F5344CB8AC3E}">
        <p14:creationId xmlns:p14="http://schemas.microsoft.com/office/powerpoint/2010/main" val="340913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dissolv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dissolve">
                                      <p:cBhvr>
                                        <p:cTn id="12" dur="500"/>
                                        <p:tgtEl>
                                          <p:spTgt spid="35"/>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dissolve">
                                      <p:cBhvr>
                                        <p:cTn id="15" dur="500"/>
                                        <p:tgtEl>
                                          <p:spTgt spid="34"/>
                                        </p:tgtEl>
                                      </p:cBhvr>
                                    </p:animEffect>
                                  </p:childTnLst>
                                </p:cTn>
                              </p:par>
                              <p:par>
                                <p:cTn id="16" presetID="9" presetClass="exit" presetSubtype="0" fill="hold" nodeType="withEffect">
                                  <p:stCondLst>
                                    <p:cond delay="0"/>
                                  </p:stCondLst>
                                  <p:childTnLst>
                                    <p:animEffect transition="out" filter="dissolve">
                                      <p:cBhvr>
                                        <p:cTn id="17" dur="500"/>
                                        <p:tgtEl>
                                          <p:spTgt spid="33"/>
                                        </p:tgtEl>
                                      </p:cBhvr>
                                    </p:animEffect>
                                    <p:set>
                                      <p:cBhvr>
                                        <p:cTn id="18" dur="1" fill="hold">
                                          <p:stCondLst>
                                            <p:cond delay="499"/>
                                          </p:stCondLst>
                                        </p:cTn>
                                        <p:tgtEl>
                                          <p:spTgt spid="3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dissolve">
                                      <p:cBhvr>
                                        <p:cTn id="23" dur="500"/>
                                        <p:tgtEl>
                                          <p:spTgt spid="38"/>
                                        </p:tgtEl>
                                      </p:cBhvr>
                                    </p:animEffect>
                                  </p:childTnLst>
                                </p:cTn>
                              </p:par>
                              <p:par>
                                <p:cTn id="24" presetID="9" presetClass="exit" presetSubtype="0" fill="hold" grpId="1" nodeType="withEffect">
                                  <p:stCondLst>
                                    <p:cond delay="0"/>
                                  </p:stCondLst>
                                  <p:childTnLst>
                                    <p:animEffect transition="out" filter="dissolve">
                                      <p:cBhvr>
                                        <p:cTn id="25" dur="500"/>
                                        <p:tgtEl>
                                          <p:spTgt spid="34"/>
                                        </p:tgtEl>
                                      </p:cBhvr>
                                    </p:animEffect>
                                    <p:set>
                                      <p:cBhvr>
                                        <p:cTn id="26" dur="1" fill="hold">
                                          <p:stCondLst>
                                            <p:cond delay="499"/>
                                          </p:stCondLst>
                                        </p:cTn>
                                        <p:tgtEl>
                                          <p:spTgt spid="3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4" grpId="1" animBg="1"/>
      <p:bldP spid="3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BD51B-96A0-4990-3323-C9C063356908}"/>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2F91A541-77F4-193A-1B05-8B942D3E1C2E}"/>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pic>
        <p:nvPicPr>
          <p:cNvPr id="5" name="Picture 4">
            <a:extLst>
              <a:ext uri="{FF2B5EF4-FFF2-40B4-BE49-F238E27FC236}">
                <a16:creationId xmlns:a16="http://schemas.microsoft.com/office/drawing/2014/main" id="{F27EBE40-7959-A7DC-1ADA-D382C098717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
        <p:nvSpPr>
          <p:cNvPr id="6" name="Rectangle 3">
            <a:extLst>
              <a:ext uri="{FF2B5EF4-FFF2-40B4-BE49-F238E27FC236}">
                <a16:creationId xmlns:a16="http://schemas.microsoft.com/office/drawing/2014/main" id="{0FAB9121-068B-0270-EEAA-262EB2B14163}"/>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Structure in language</a:t>
            </a:r>
          </a:p>
        </p:txBody>
      </p:sp>
      <p:pic>
        <p:nvPicPr>
          <p:cNvPr id="9" name="Picture 8" descr="A diagram of a number of people&#10;&#10;AI-generated content may be incorrect.">
            <a:extLst>
              <a:ext uri="{FF2B5EF4-FFF2-40B4-BE49-F238E27FC236}">
                <a16:creationId xmlns:a16="http://schemas.microsoft.com/office/drawing/2014/main" id="{B3244346-9DEA-6393-4D84-1B6C4F5BB1F3}"/>
              </a:ext>
            </a:extLst>
          </p:cNvPr>
          <p:cNvPicPr>
            <a:picLocks noChangeAspect="1"/>
          </p:cNvPicPr>
          <p:nvPr/>
        </p:nvPicPr>
        <p:blipFill>
          <a:blip r:embed="rId3" cstate="screen">
            <a:extLst>
              <a:ext uri="{28A0092B-C50C-407E-A947-70E740481C1C}">
                <a14:useLocalDpi xmlns:a14="http://schemas.microsoft.com/office/drawing/2010/main"/>
              </a:ext>
            </a:extLst>
          </a:blip>
          <a:srcRect t="2045"/>
          <a:stretch>
            <a:fillRect/>
          </a:stretch>
        </p:blipFill>
        <p:spPr>
          <a:xfrm>
            <a:off x="472982" y="1475509"/>
            <a:ext cx="5475086" cy="3906982"/>
          </a:xfrm>
          <a:prstGeom prst="rect">
            <a:avLst/>
          </a:prstGeom>
        </p:spPr>
      </p:pic>
      <p:grpSp>
        <p:nvGrpSpPr>
          <p:cNvPr id="13" name="Group 12">
            <a:extLst>
              <a:ext uri="{FF2B5EF4-FFF2-40B4-BE49-F238E27FC236}">
                <a16:creationId xmlns:a16="http://schemas.microsoft.com/office/drawing/2014/main" id="{3B0AEFE2-65CA-9EB8-6302-92544138B236}"/>
              </a:ext>
            </a:extLst>
          </p:cNvPr>
          <p:cNvGrpSpPr/>
          <p:nvPr/>
        </p:nvGrpSpPr>
        <p:grpSpPr>
          <a:xfrm>
            <a:off x="6323609" y="1146711"/>
            <a:ext cx="4862946" cy="4235780"/>
            <a:chOff x="5801096" y="1146711"/>
            <a:chExt cx="4862946" cy="4235780"/>
          </a:xfrm>
        </p:grpSpPr>
        <p:pic>
          <p:nvPicPr>
            <p:cNvPr id="11" name="Picture 10" descr="A diagram of a person's dna&#10;&#10;AI-generated content may be incorrect.">
              <a:extLst>
                <a:ext uri="{FF2B5EF4-FFF2-40B4-BE49-F238E27FC236}">
                  <a16:creationId xmlns:a16="http://schemas.microsoft.com/office/drawing/2014/main" id="{BBD80FC5-5620-6E4E-C2FF-1B52E23496AA}"/>
                </a:ext>
              </a:extLst>
            </p:cNvPr>
            <p:cNvPicPr>
              <a:picLocks noChangeAspect="1"/>
            </p:cNvPicPr>
            <p:nvPr/>
          </p:nvPicPr>
          <p:blipFill>
            <a:blip r:embed="rId4"/>
            <a:stretch>
              <a:fillRect/>
            </a:stretch>
          </p:blipFill>
          <p:spPr>
            <a:xfrm>
              <a:off x="5801096" y="1146711"/>
              <a:ext cx="4736786" cy="4235780"/>
            </a:xfrm>
            <a:prstGeom prst="rect">
              <a:avLst/>
            </a:prstGeom>
          </p:spPr>
        </p:pic>
        <p:sp>
          <p:nvSpPr>
            <p:cNvPr id="12" name="Rectangle 11">
              <a:extLst>
                <a:ext uri="{FF2B5EF4-FFF2-40B4-BE49-F238E27FC236}">
                  <a16:creationId xmlns:a16="http://schemas.microsoft.com/office/drawing/2014/main" id="{C11D2791-B1C2-3C54-BF89-6D4DC03021CE}"/>
                </a:ext>
              </a:extLst>
            </p:cNvPr>
            <p:cNvSpPr/>
            <p:nvPr/>
          </p:nvSpPr>
          <p:spPr>
            <a:xfrm>
              <a:off x="8383979" y="3194462"/>
              <a:ext cx="2280063" cy="140128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extBox 13">
            <a:extLst>
              <a:ext uri="{FF2B5EF4-FFF2-40B4-BE49-F238E27FC236}">
                <a16:creationId xmlns:a16="http://schemas.microsoft.com/office/drawing/2014/main" id="{D1B6B37A-AD44-8987-7A47-D22C6CE506A7}"/>
              </a:ext>
            </a:extLst>
          </p:cNvPr>
          <p:cNvSpPr txBox="1"/>
          <p:nvPr/>
        </p:nvSpPr>
        <p:spPr>
          <a:xfrm>
            <a:off x="10193292" y="6396334"/>
            <a:ext cx="1923155" cy="461665"/>
          </a:xfrm>
          <a:prstGeom prst="rect">
            <a:avLst/>
          </a:prstGeom>
          <a:noFill/>
        </p:spPr>
        <p:txBody>
          <a:bodyPr wrap="none" rtlCol="0">
            <a:spAutoFit/>
          </a:bodyPr>
          <a:lstStyle/>
          <a:p>
            <a:r>
              <a:rPr lang="en-US" sz="2400"/>
              <a:t>Mikolov 2013</a:t>
            </a:r>
          </a:p>
        </p:txBody>
      </p:sp>
      <p:sp>
        <p:nvSpPr>
          <p:cNvPr id="2" name="TextBox 1">
            <a:extLst>
              <a:ext uri="{FF2B5EF4-FFF2-40B4-BE49-F238E27FC236}">
                <a16:creationId xmlns:a16="http://schemas.microsoft.com/office/drawing/2014/main" id="{0B3EAA95-ABD8-49D2-5A9A-EF4F3A203F44}"/>
              </a:ext>
            </a:extLst>
          </p:cNvPr>
          <p:cNvSpPr txBox="1"/>
          <p:nvPr/>
        </p:nvSpPr>
        <p:spPr>
          <a:xfrm>
            <a:off x="472982" y="5659053"/>
            <a:ext cx="11614186" cy="523220"/>
          </a:xfrm>
          <a:prstGeom prst="rect">
            <a:avLst/>
          </a:prstGeom>
          <a:noFill/>
        </p:spPr>
        <p:txBody>
          <a:bodyPr wrap="square" rtlCol="0">
            <a:spAutoFit/>
          </a:bodyPr>
          <a:lstStyle/>
          <a:p>
            <a:r>
              <a:rPr lang="en-US" sz="2800"/>
              <a:t>Language conveys (lots of) information about how the world is structured</a:t>
            </a:r>
          </a:p>
        </p:txBody>
      </p:sp>
      <p:sp>
        <p:nvSpPr>
          <p:cNvPr id="7" name="TextBox 6">
            <a:extLst>
              <a:ext uri="{FF2B5EF4-FFF2-40B4-BE49-F238E27FC236}">
                <a16:creationId xmlns:a16="http://schemas.microsoft.com/office/drawing/2014/main" id="{AC9F4704-DBE4-6092-EF75-34513FBB5086}"/>
              </a:ext>
            </a:extLst>
          </p:cNvPr>
          <p:cNvSpPr txBox="1"/>
          <p:nvPr/>
        </p:nvSpPr>
        <p:spPr>
          <a:xfrm>
            <a:off x="8906492" y="3210756"/>
            <a:ext cx="3275880" cy="1384995"/>
          </a:xfrm>
          <a:prstGeom prst="rect">
            <a:avLst/>
          </a:prstGeom>
          <a:noFill/>
        </p:spPr>
        <p:txBody>
          <a:bodyPr wrap="square">
            <a:spAutoFit/>
          </a:bodyPr>
          <a:lstStyle/>
          <a:p>
            <a:r>
              <a:rPr lang="en-US" sz="2800"/>
              <a:t>word embeddings from generative modelling of text </a:t>
            </a:r>
          </a:p>
        </p:txBody>
      </p:sp>
    </p:spTree>
    <p:extLst>
      <p:ext uri="{BB962C8B-B14F-4D97-AF65-F5344CB8AC3E}">
        <p14:creationId xmlns:p14="http://schemas.microsoft.com/office/powerpoint/2010/main" val="2347575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6019F-5E98-87A6-49F1-996B86E1BE37}"/>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09FEFCBB-1671-B363-FA8D-AC4D82949296}"/>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987340F6-0B14-47FA-8BB8-06CFAAD09E30}"/>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Of clocks and clouds</a:t>
            </a:r>
          </a:p>
        </p:txBody>
      </p:sp>
      <p:grpSp>
        <p:nvGrpSpPr>
          <p:cNvPr id="6" name="Group 5">
            <a:extLst>
              <a:ext uri="{FF2B5EF4-FFF2-40B4-BE49-F238E27FC236}">
                <a16:creationId xmlns:a16="http://schemas.microsoft.com/office/drawing/2014/main" id="{D87C703D-4779-A191-E62D-92B2D51F5A50}"/>
              </a:ext>
            </a:extLst>
          </p:cNvPr>
          <p:cNvGrpSpPr/>
          <p:nvPr/>
        </p:nvGrpSpPr>
        <p:grpSpPr>
          <a:xfrm>
            <a:off x="0" y="1012827"/>
            <a:ext cx="12279086" cy="6234545"/>
            <a:chOff x="1384300" y="1389743"/>
            <a:chExt cx="8856170" cy="5060668"/>
          </a:xfrm>
        </p:grpSpPr>
        <p:pic>
          <p:nvPicPr>
            <p:cNvPr id="5124" name="Picture 4" descr="A large, traditional alarm clock standing in an open space under a blue sky with white clouds. The clock should have a classic round face with large, easy-to-read numbers and two metal bells on top. The body of the clock should be metal with a vintage look, possibly in a chrome or brass finish. The open space around the clock should be plain, like a flat field or plain ground, to emphasize the size of the clock against the expansive sky.">
              <a:extLst>
                <a:ext uri="{FF2B5EF4-FFF2-40B4-BE49-F238E27FC236}">
                  <a16:creationId xmlns:a16="http://schemas.microsoft.com/office/drawing/2014/main" id="{39527B3D-3121-7143-0899-A66F9591D432}"/>
                </a:ext>
              </a:extLst>
            </p:cNvPr>
            <p:cNvPicPr>
              <a:picLocks noChangeAspect="1" noChangeArrowheads="1"/>
            </p:cNvPicPr>
            <p:nvPr/>
          </p:nvPicPr>
          <p:blipFill>
            <a:blip r:embed="rId3">
              <a:alphaModFix amt="20000"/>
              <a:extLst>
                <a:ext uri="{28A0092B-C50C-407E-A947-70E740481C1C}">
                  <a14:useLocalDpi xmlns:a14="http://schemas.microsoft.com/office/drawing/2010/main"/>
                </a:ext>
              </a:extLst>
            </a:blip>
            <a:srcRect/>
            <a:stretch>
              <a:fillRect/>
            </a:stretch>
          </p:blipFill>
          <p:spPr bwMode="auto">
            <a:xfrm>
              <a:off x="1384300" y="1389743"/>
              <a:ext cx="8856170" cy="506066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CEE8F0C-65C1-BB00-627A-6E4E8D47D2F8}"/>
                </a:ext>
              </a:extLst>
            </p:cNvPr>
            <p:cNvSpPr txBox="1"/>
            <p:nvPr/>
          </p:nvSpPr>
          <p:spPr>
            <a:xfrm>
              <a:off x="7493069" y="1492732"/>
              <a:ext cx="2679631" cy="3578609"/>
            </a:xfrm>
            <a:prstGeom prst="rect">
              <a:avLst/>
            </a:prstGeom>
            <a:noFill/>
          </p:spPr>
          <p:txBody>
            <a:bodyPr wrap="square">
              <a:spAutoFit/>
            </a:bodyPr>
            <a:lstStyle/>
            <a:p>
              <a:endParaRPr lang="en-GB" sz="2400" dirty="0">
                <a:latin typeface="Helvetica, Arial, sans-serif"/>
              </a:endParaRPr>
            </a:p>
            <a:p>
              <a:endParaRPr lang="en-GB" sz="2400" dirty="0">
                <a:latin typeface="Helvetica, Arial, sans-serif"/>
              </a:endParaRPr>
            </a:p>
            <a:p>
              <a:endParaRPr lang="en-GB" sz="2400" dirty="0">
                <a:latin typeface="Helvetica, Arial, sans-serif"/>
              </a:endParaRPr>
            </a:p>
            <a:p>
              <a:endParaRPr lang="en-GB" sz="2400" dirty="0">
                <a:latin typeface="Helvetica, Arial, sans-serif"/>
              </a:endParaRPr>
            </a:p>
            <a:p>
              <a:endParaRPr lang="en-GB" sz="2400" dirty="0">
                <a:latin typeface="Helvetica, Arial, sans-serif"/>
              </a:endParaRPr>
            </a:p>
            <a:p>
              <a:endParaRPr lang="en-GB" sz="2400" dirty="0">
                <a:latin typeface="Helvetica, Arial, sans-serif"/>
              </a:endParaRPr>
            </a:p>
            <a:p>
              <a:endParaRPr lang="en-GB" sz="2400" dirty="0">
                <a:latin typeface="Helvetica, Arial, sans-serif"/>
              </a:endParaRPr>
            </a:p>
            <a:p>
              <a:endParaRPr lang="en-GB" sz="2400" dirty="0">
                <a:latin typeface="Helvetica, Arial, sans-serif"/>
              </a:endParaRPr>
            </a:p>
            <a:p>
              <a:endParaRPr lang="en-GB" sz="2400" dirty="0">
                <a:latin typeface="Helvetica, Arial, sans-serif"/>
              </a:endParaRPr>
            </a:p>
            <a:p>
              <a:endParaRPr lang="en-GB" sz="2400" dirty="0">
                <a:latin typeface="Helvetica, Arial, sans-serif"/>
              </a:endParaRPr>
            </a:p>
          </p:txBody>
        </p:sp>
      </p:grpSp>
      <p:sp>
        <p:nvSpPr>
          <p:cNvPr id="13" name="TextBox 12">
            <a:extLst>
              <a:ext uri="{FF2B5EF4-FFF2-40B4-BE49-F238E27FC236}">
                <a16:creationId xmlns:a16="http://schemas.microsoft.com/office/drawing/2014/main" id="{9F161A9F-E91A-5E0F-973F-55C7B2C5F50A}"/>
              </a:ext>
            </a:extLst>
          </p:cNvPr>
          <p:cNvSpPr txBox="1"/>
          <p:nvPr/>
        </p:nvSpPr>
        <p:spPr>
          <a:xfrm>
            <a:off x="346316" y="5562921"/>
            <a:ext cx="3136900" cy="954107"/>
          </a:xfrm>
          <a:prstGeom prst="rect">
            <a:avLst/>
          </a:prstGeom>
          <a:noFill/>
        </p:spPr>
        <p:txBody>
          <a:bodyPr wrap="square">
            <a:spAutoFit/>
          </a:bodyPr>
          <a:lstStyle/>
          <a:p>
            <a:r>
              <a:rPr lang="en-GB" sz="2800" dirty="0">
                <a:latin typeface="Helvetica, Arial, sans-serif"/>
              </a:rPr>
              <a:t>…intelligence is about </a:t>
            </a:r>
            <a:r>
              <a:rPr lang="en-GB" sz="2800" b="1" dirty="0">
                <a:latin typeface="Helvetica, Arial, sans-serif"/>
              </a:rPr>
              <a:t>reasoning</a:t>
            </a:r>
            <a:endParaRPr lang="en-US" sz="2800" b="1" dirty="0"/>
          </a:p>
        </p:txBody>
      </p:sp>
      <p:sp>
        <p:nvSpPr>
          <p:cNvPr id="2" name="TextBox 1">
            <a:extLst>
              <a:ext uri="{FF2B5EF4-FFF2-40B4-BE49-F238E27FC236}">
                <a16:creationId xmlns:a16="http://schemas.microsoft.com/office/drawing/2014/main" id="{8F45474B-1459-E25D-2071-E88293ECD4A7}"/>
              </a:ext>
            </a:extLst>
          </p:cNvPr>
          <p:cNvSpPr txBox="1"/>
          <p:nvPr/>
        </p:nvSpPr>
        <p:spPr>
          <a:xfrm>
            <a:off x="10710376" y="6488667"/>
            <a:ext cx="1481624" cy="369332"/>
          </a:xfrm>
          <a:prstGeom prst="rect">
            <a:avLst/>
          </a:prstGeom>
          <a:noFill/>
        </p:spPr>
        <p:txBody>
          <a:bodyPr wrap="none" rtlCol="0">
            <a:spAutoFit/>
          </a:bodyPr>
          <a:lstStyle/>
          <a:p>
            <a:r>
              <a:rPr lang="en-US"/>
              <a:t>Popper, 1966</a:t>
            </a:r>
          </a:p>
        </p:txBody>
      </p:sp>
      <p:sp>
        <p:nvSpPr>
          <p:cNvPr id="8" name="TextBox 7">
            <a:extLst>
              <a:ext uri="{FF2B5EF4-FFF2-40B4-BE49-F238E27FC236}">
                <a16:creationId xmlns:a16="http://schemas.microsoft.com/office/drawing/2014/main" id="{ECDD6F89-E5FA-042B-ACD4-4341CCDF5E0C}"/>
              </a:ext>
            </a:extLst>
          </p:cNvPr>
          <p:cNvSpPr txBox="1"/>
          <p:nvPr/>
        </p:nvSpPr>
        <p:spPr>
          <a:xfrm>
            <a:off x="8816129" y="1139427"/>
            <a:ext cx="3136900" cy="954107"/>
          </a:xfrm>
          <a:prstGeom prst="rect">
            <a:avLst/>
          </a:prstGeom>
          <a:noFill/>
        </p:spPr>
        <p:txBody>
          <a:bodyPr wrap="square">
            <a:spAutoFit/>
          </a:bodyPr>
          <a:lstStyle/>
          <a:p>
            <a:pPr algn="r"/>
            <a:r>
              <a:rPr lang="en-GB" sz="2800" dirty="0">
                <a:latin typeface="Helvetica, Arial, sans-serif"/>
              </a:rPr>
              <a:t>…intelligence is about </a:t>
            </a:r>
            <a:r>
              <a:rPr lang="en-GB" sz="2800" b="1" dirty="0">
                <a:latin typeface="Helvetica, Arial, sans-serif"/>
              </a:rPr>
              <a:t>learning</a:t>
            </a:r>
            <a:endParaRPr lang="en-US" sz="2800" b="1" dirty="0"/>
          </a:p>
        </p:txBody>
      </p:sp>
      <p:grpSp>
        <p:nvGrpSpPr>
          <p:cNvPr id="10" name="Group 9">
            <a:extLst>
              <a:ext uri="{FF2B5EF4-FFF2-40B4-BE49-F238E27FC236}">
                <a16:creationId xmlns:a16="http://schemas.microsoft.com/office/drawing/2014/main" id="{E6377B1E-66F8-5631-C3FB-0260E6F14971}"/>
              </a:ext>
            </a:extLst>
          </p:cNvPr>
          <p:cNvGrpSpPr/>
          <p:nvPr/>
        </p:nvGrpSpPr>
        <p:grpSpPr>
          <a:xfrm>
            <a:off x="238971" y="1379322"/>
            <a:ext cx="3790509" cy="2887105"/>
            <a:chOff x="238971" y="1379322"/>
            <a:chExt cx="3790509" cy="2887105"/>
          </a:xfrm>
        </p:grpSpPr>
        <p:pic>
          <p:nvPicPr>
            <p:cNvPr id="4" name="Picture 3">
              <a:extLst>
                <a:ext uri="{FF2B5EF4-FFF2-40B4-BE49-F238E27FC236}">
                  <a16:creationId xmlns:a16="http://schemas.microsoft.com/office/drawing/2014/main" id="{D94235DA-AC7B-4B55-39E2-F763CAE0A316}"/>
                </a:ext>
              </a:extLst>
            </p:cNvPr>
            <p:cNvPicPr>
              <a:picLocks noChangeAspect="1"/>
            </p:cNvPicPr>
            <p:nvPr/>
          </p:nvPicPr>
          <p:blipFill>
            <a:blip r:embed="rId4"/>
            <a:stretch>
              <a:fillRect/>
            </a:stretch>
          </p:blipFill>
          <p:spPr>
            <a:xfrm>
              <a:off x="238971" y="1379322"/>
              <a:ext cx="3790509" cy="2887105"/>
            </a:xfrm>
            <a:prstGeom prst="roundRect">
              <a:avLst/>
            </a:prstGeom>
          </p:spPr>
        </p:pic>
        <p:sp>
          <p:nvSpPr>
            <p:cNvPr id="9" name="TextBox 8">
              <a:extLst>
                <a:ext uri="{FF2B5EF4-FFF2-40B4-BE49-F238E27FC236}">
                  <a16:creationId xmlns:a16="http://schemas.microsoft.com/office/drawing/2014/main" id="{D71EA311-C9F7-36AC-BC87-24EB8BFA9FE5}"/>
                </a:ext>
              </a:extLst>
            </p:cNvPr>
            <p:cNvSpPr txBox="1"/>
            <p:nvPr/>
          </p:nvSpPr>
          <p:spPr>
            <a:xfrm>
              <a:off x="424800" y="1379322"/>
              <a:ext cx="2883942" cy="461665"/>
            </a:xfrm>
            <a:prstGeom prst="rect">
              <a:avLst/>
            </a:prstGeom>
            <a:noFill/>
          </p:spPr>
          <p:txBody>
            <a:bodyPr wrap="square" rtlCol="0">
              <a:spAutoFit/>
            </a:bodyPr>
            <a:lstStyle/>
            <a:p>
              <a:r>
                <a:rPr lang="en-US" sz="2400"/>
                <a:t>symbolic systems</a:t>
              </a:r>
            </a:p>
          </p:txBody>
        </p:sp>
      </p:grpSp>
      <p:grpSp>
        <p:nvGrpSpPr>
          <p:cNvPr id="15" name="Group 14">
            <a:extLst>
              <a:ext uri="{FF2B5EF4-FFF2-40B4-BE49-F238E27FC236}">
                <a16:creationId xmlns:a16="http://schemas.microsoft.com/office/drawing/2014/main" id="{31281C8F-999F-241F-6351-60648347B604}"/>
              </a:ext>
            </a:extLst>
          </p:cNvPr>
          <p:cNvGrpSpPr/>
          <p:nvPr/>
        </p:nvGrpSpPr>
        <p:grpSpPr>
          <a:xfrm>
            <a:off x="8162521" y="3412926"/>
            <a:ext cx="3790508" cy="2984965"/>
            <a:chOff x="8074744" y="1289140"/>
            <a:chExt cx="3790508" cy="2984965"/>
          </a:xfrm>
        </p:grpSpPr>
        <p:pic>
          <p:nvPicPr>
            <p:cNvPr id="12" name="Picture 6" descr="Perceptron">
              <a:extLst>
                <a:ext uri="{FF2B5EF4-FFF2-40B4-BE49-F238E27FC236}">
                  <a16:creationId xmlns:a16="http://schemas.microsoft.com/office/drawing/2014/main" id="{1524B687-CE17-DF26-C83F-1999ADC2A72D}"/>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074744" y="1309588"/>
              <a:ext cx="3790508" cy="2964517"/>
            </a:xfrm>
            <a:prstGeom prst="round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7CE6B1B9-D222-997D-0FCB-D9F05BD217D1}"/>
                </a:ext>
              </a:extLst>
            </p:cNvPr>
            <p:cNvSpPr txBox="1"/>
            <p:nvPr/>
          </p:nvSpPr>
          <p:spPr>
            <a:xfrm>
              <a:off x="8221472" y="1289140"/>
              <a:ext cx="2110062" cy="830997"/>
            </a:xfrm>
            <a:prstGeom prst="rect">
              <a:avLst/>
            </a:prstGeom>
            <a:noFill/>
          </p:spPr>
          <p:txBody>
            <a:bodyPr wrap="square" rtlCol="0">
              <a:spAutoFit/>
            </a:bodyPr>
            <a:lstStyle/>
            <a:p>
              <a:r>
                <a:rPr lang="en-US" sz="2400">
                  <a:solidFill>
                    <a:schemeClr val="bg1"/>
                  </a:solidFill>
                </a:rPr>
                <a:t>neural networks</a:t>
              </a:r>
            </a:p>
          </p:txBody>
        </p:sp>
      </p:grpSp>
      <p:pic>
        <p:nvPicPr>
          <p:cNvPr id="3" name="Picture 2" descr="A black and white checkerboard&#10;&#10;AI-generated content may be incorrect.">
            <a:extLst>
              <a:ext uri="{FF2B5EF4-FFF2-40B4-BE49-F238E27FC236}">
                <a16:creationId xmlns:a16="http://schemas.microsoft.com/office/drawing/2014/main" id="{134A493E-0022-71FE-E996-449F36B3D2F8}"/>
              </a:ext>
            </a:extLst>
          </p:cNvPr>
          <p:cNvPicPr>
            <a:picLocks noChangeAspect="1"/>
          </p:cNvPicPr>
          <p:nvPr/>
        </p:nvPicPr>
        <p:blipFill>
          <a:blip r:embed="rId6" cstate="screen">
            <a:extLst>
              <a:ext uri="{BEBA8EAE-BF5A-486C-A8C5-ECC9F3942E4B}">
                <a14:imgProps xmlns:a14="http://schemas.microsoft.com/office/drawing/2010/main">
                  <a14:imgLayer r:embed="rId7">
                    <a14:imgEffect>
                      <a14:backgroundRemoval t="9888" b="89872" l="6380" r="92903">
                        <a14:foregroundMark x1="6459" y1="48644" x2="6459" y2="48644"/>
                        <a14:foregroundMark x1="92903" y1="46571" x2="92903" y2="46571"/>
                        <a14:foregroundMark x1="77671" y1="47767" x2="77671" y2="47767"/>
                        <a14:foregroundMark x1="74003" y1="45853" x2="77512" y2="48166"/>
                      </a14:backgroundRemoval>
                    </a14:imgEffect>
                  </a14:imgLayer>
                </a14:imgProps>
              </a:ext>
              <a:ext uri="{28A0092B-C50C-407E-A947-70E740481C1C}">
                <a14:useLocalDpi xmlns:a14="http://schemas.microsoft.com/office/drawing/2010/main"/>
              </a:ext>
            </a:extLst>
          </a:blip>
          <a:stretch>
            <a:fillRect/>
          </a:stretch>
        </p:blipFill>
        <p:spPr>
          <a:xfrm>
            <a:off x="3302434" y="5153697"/>
            <a:ext cx="1772553" cy="1772553"/>
          </a:xfrm>
          <a:prstGeom prst="rect">
            <a:avLst/>
          </a:prstGeom>
        </p:spPr>
      </p:pic>
      <p:pic>
        <p:nvPicPr>
          <p:cNvPr id="7" name="Picture 6" descr="A pair of ice skates&#10;&#10;AI-generated content may be incorrect.">
            <a:extLst>
              <a:ext uri="{FF2B5EF4-FFF2-40B4-BE49-F238E27FC236}">
                <a16:creationId xmlns:a16="http://schemas.microsoft.com/office/drawing/2014/main" id="{577066D5-AF1E-C3B6-A06A-4DAC1F736944}"/>
              </a:ext>
            </a:extLst>
          </p:cNvPr>
          <p:cNvPicPr>
            <a:picLocks noChangeAspect="1"/>
          </p:cNvPicPr>
          <p:nvPr/>
        </p:nvPicPr>
        <p:blipFill>
          <a:blip r:embed="rId8" cstate="screen">
            <a:extLst>
              <a:ext uri="{BEBA8EAE-BF5A-486C-A8C5-ECC9F3942E4B}">
                <a14:imgProps xmlns:a14="http://schemas.microsoft.com/office/drawing/2010/main">
                  <a14:imgLayer r:embed="rId9">
                    <a14:imgEffect>
                      <a14:backgroundRemoval t="10000" b="90000" l="10000" r="90000">
                        <a14:foregroundMark x1="39234" y1="37959" x2="41786" y2="42584"/>
                        <a14:foregroundMark x1="42663" y1="56938" x2="44258" y2="56938"/>
                        <a14:foregroundMark x1="54067" y1="62839" x2="55821" y2="62201"/>
                      </a14:backgroundRemoval>
                    </a14:imgEffect>
                  </a14:imgLayer>
                </a14:imgProps>
              </a:ext>
              <a:ext uri="{28A0092B-C50C-407E-A947-70E740481C1C}">
                <a14:useLocalDpi xmlns:a14="http://schemas.microsoft.com/office/drawing/2010/main"/>
              </a:ext>
            </a:extLst>
          </a:blip>
          <a:stretch>
            <a:fillRect/>
          </a:stretch>
        </p:blipFill>
        <p:spPr>
          <a:xfrm>
            <a:off x="7317411" y="646332"/>
            <a:ext cx="2130631" cy="2130631"/>
          </a:xfrm>
          <a:prstGeom prst="rect">
            <a:avLst/>
          </a:prstGeom>
        </p:spPr>
      </p:pic>
      <p:pic>
        <p:nvPicPr>
          <p:cNvPr id="11" name="Picture 10">
            <a:extLst>
              <a:ext uri="{FF2B5EF4-FFF2-40B4-BE49-F238E27FC236}">
                <a16:creationId xmlns:a16="http://schemas.microsoft.com/office/drawing/2014/main" id="{FDA62A0A-1A05-D42C-B361-7409B8389252}"/>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1154870" y="-39543"/>
            <a:ext cx="1052370" cy="1052370"/>
          </a:xfrm>
          <a:prstGeom prst="rect">
            <a:avLst/>
          </a:prstGeom>
        </p:spPr>
      </p:pic>
    </p:spTree>
    <p:extLst>
      <p:ext uri="{BB962C8B-B14F-4D97-AF65-F5344CB8AC3E}">
        <p14:creationId xmlns:p14="http://schemas.microsoft.com/office/powerpoint/2010/main" val="4285803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4208</TotalTime>
  <Words>2171</Words>
  <Application>Microsoft Macintosh PowerPoint</Application>
  <PresentationFormat>Widescreen</PresentationFormat>
  <Paragraphs>296</Paragraphs>
  <Slides>30</Slides>
  <Notes>29</Notes>
  <HiddenSlides>0</HiddenSlides>
  <MMClips>2</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30</vt:i4>
      </vt:variant>
    </vt:vector>
  </HeadingPairs>
  <TitlesOfParts>
    <vt:vector size="39" baseType="lpstr">
      <vt:lpstr>Aptos</vt:lpstr>
      <vt:lpstr>Aptos Display</vt:lpstr>
      <vt:lpstr>Arial</vt:lpstr>
      <vt:lpstr>Calibri</vt:lpstr>
      <vt:lpstr>Cambria Math</vt:lpstr>
      <vt:lpstr>Constantia</vt:lpstr>
      <vt:lpstr>Helvetica, Arial, sans-serif</vt:lpstr>
      <vt:lpstr>Times New Roman</vt:lpstr>
      <vt:lpstr>Office Theme</vt:lpstr>
      <vt:lpstr>AI, Cognition and Society 1. The Laws of Thought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Christopher Summerfield</dc:creator>
  <cp:lastModifiedBy>Christopher Summerfield</cp:lastModifiedBy>
  <cp:revision>34</cp:revision>
  <dcterms:created xsi:type="dcterms:W3CDTF">2026-09-21T07:23:08Z</dcterms:created>
  <dcterms:modified xsi:type="dcterms:W3CDTF">2026-10-09T11:50:41Z</dcterms:modified>
</cp:coreProperties>
</file>